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4"/>
  </p:notesMasterIdLst>
  <p:sldIdLst>
    <p:sldId id="256" r:id="rId2"/>
    <p:sldId id="268" r:id="rId3"/>
    <p:sldId id="269" r:id="rId4"/>
    <p:sldId id="257" r:id="rId5"/>
    <p:sldId id="258" r:id="rId6"/>
    <p:sldId id="259" r:id="rId7"/>
    <p:sldId id="263" r:id="rId8"/>
    <p:sldId id="264" r:id="rId9"/>
    <p:sldId id="266" r:id="rId10"/>
    <p:sldId id="265" r:id="rId11"/>
    <p:sldId id="270"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38" y="-84"/>
      </p:cViewPr>
      <p:guideLst>
        <p:guide orient="horz" pos="935"/>
        <p:guide pos="39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119D8-BD16-41DC-8474-9678445AEF8C}" type="datetimeFigureOut">
              <a:rPr lang="ru-RU" smtClean="0"/>
              <a:pPr/>
              <a:t>21.05.2018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5FE92-CCF5-4772-BA20-68EF13DE71C8}" type="slidenum">
              <a:rPr lang="ru-RU" smtClean="0"/>
              <a:pPr/>
              <a:t>‹#›</a:t>
            </a:fld>
            <a:endParaRPr lang="ru-RU"/>
          </a:p>
        </p:txBody>
      </p:sp>
    </p:spTree>
    <p:extLst>
      <p:ext uri="{BB962C8B-B14F-4D97-AF65-F5344CB8AC3E}">
        <p14:creationId xmlns:p14="http://schemas.microsoft.com/office/powerpoint/2010/main" val="77948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2A2BBF8-734E-4AF1-B740-1C4A510C943B}" type="slidenum">
              <a:rPr lang="en-US" altLang="ru-RU" sz="1200" smtClean="0"/>
              <a:pPr eaLnBrk="1" hangingPunct="1"/>
              <a:t>2</a:t>
            </a:fld>
            <a:endParaRPr lang="en-US" altLang="ru-RU"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AA76D81-1E57-443C-A95C-9F6741940E2A}" type="slidenum">
              <a:rPr lang="en-US" altLang="ru-RU" sz="1200" smtClean="0"/>
              <a:pPr eaLnBrk="1" hangingPunct="1"/>
              <a:t>3</a:t>
            </a:fld>
            <a:endParaRPr lang="en-US" altLang="ru-RU"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592FA-29E2-4873-BEA7-CED2B5904E39}"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592FA-29E2-4873-BEA7-CED2B5904E3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592FA-29E2-4873-BEA7-CED2B5904E3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592FA-29E2-4873-BEA7-CED2B5904E3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592FA-29E2-4873-BEA7-CED2B5904E3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592FA-29E2-4873-BEA7-CED2B5904E3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2592FA-29E2-4873-BEA7-CED2B5904E39}"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2592FA-29E2-4873-BEA7-CED2B5904E3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2592FA-29E2-4873-BEA7-CED2B5904E3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592FA-29E2-4873-BEA7-CED2B5904E39}"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6172713-7987-41B4-B87F-DEB122A766FC}" type="datetimeFigureOut">
              <a:rPr lang="ru-RU" smtClean="0"/>
              <a:pPr/>
              <a:t>21.05.2018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592FA-29E2-4873-BEA7-CED2B5904E3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6172713-7987-41B4-B87F-DEB122A766FC}" type="datetimeFigureOut">
              <a:rPr lang="ru-RU" smtClean="0"/>
              <a:pPr/>
              <a:t>21.05.2018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82592FA-29E2-4873-BEA7-CED2B5904E3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ctr"/>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229200"/>
            <a:ext cx="9144000" cy="1440160"/>
          </a:xfrm>
        </p:spPr>
        <p:txBody>
          <a:bodyPr>
            <a:normAutofit/>
          </a:bodyPr>
          <a:lstStyle/>
          <a:p>
            <a:pPr algn="ctr"/>
            <a:r>
              <a:rPr lang="ru-RU" sz="2000" b="1" dirty="0" smtClean="0">
                <a:solidFill>
                  <a:schemeClr val="accent1">
                    <a:lumMod val="75000"/>
                  </a:schemeClr>
                </a:solidFill>
                <a:effectLst>
                  <a:outerShdw blurRad="38100" dist="38100" dir="2700000" algn="tl">
                    <a:srgbClr val="000000">
                      <a:alpha val="43137"/>
                    </a:srgbClr>
                  </a:outerShdw>
                </a:effectLst>
                <a:latin typeface="Calibri" pitchFamily="34" charset="0"/>
              </a:rPr>
              <a:t>д.т.н., проф. Бушуев В.В.</a:t>
            </a:r>
          </a:p>
          <a:p>
            <a:pPr algn="ctr"/>
            <a:r>
              <a:rPr lang="ru-RU" sz="2000" b="1" dirty="0" smtClean="0">
                <a:solidFill>
                  <a:schemeClr val="accent1">
                    <a:lumMod val="75000"/>
                  </a:schemeClr>
                </a:solidFill>
                <a:effectLst>
                  <a:outerShdw blurRad="38100" dist="38100" dir="2700000" algn="tl">
                    <a:srgbClr val="000000">
                      <a:alpha val="43137"/>
                    </a:srgbClr>
                  </a:outerShdw>
                </a:effectLst>
                <a:latin typeface="Calibri" pitchFamily="34" charset="0"/>
              </a:rPr>
              <a:t>Институт энергетической стратегии</a:t>
            </a:r>
          </a:p>
          <a:p>
            <a:pPr algn="ctr"/>
            <a:r>
              <a:rPr lang="ru-RU" sz="2000" b="1" dirty="0" smtClean="0">
                <a:solidFill>
                  <a:schemeClr val="accent1">
                    <a:lumMod val="75000"/>
                  </a:schemeClr>
                </a:solidFill>
                <a:effectLst>
                  <a:outerShdw blurRad="38100" dist="38100" dir="2700000" algn="tl">
                    <a:srgbClr val="000000">
                      <a:alpha val="43137"/>
                    </a:srgbClr>
                  </a:outerShdw>
                </a:effectLst>
                <a:latin typeface="Calibri" pitchFamily="34" charset="0"/>
              </a:rPr>
              <a:t>22.05.2018</a:t>
            </a:r>
            <a:endParaRPr lang="ru-RU" sz="2000" b="1" dirty="0">
              <a:solidFill>
                <a:schemeClr val="accent1">
                  <a:lumMod val="75000"/>
                </a:schemeClr>
              </a:solidFill>
              <a:effectLst>
                <a:outerShdw blurRad="38100" dist="38100" dir="2700000" algn="tl">
                  <a:srgbClr val="000000">
                    <a:alpha val="43137"/>
                  </a:srgbClr>
                </a:outerShdw>
              </a:effectLst>
              <a:latin typeface="Calibri" pitchFamily="34" charset="0"/>
            </a:endParaRPr>
          </a:p>
          <a:p>
            <a:endParaRPr lang="ru-RU" dirty="0"/>
          </a:p>
        </p:txBody>
      </p:sp>
      <p:sp>
        <p:nvSpPr>
          <p:cNvPr id="2" name="Заголовок 1"/>
          <p:cNvSpPr>
            <a:spLocks noGrp="1"/>
          </p:cNvSpPr>
          <p:nvPr>
            <p:ph type="ctrTitle"/>
          </p:nvPr>
        </p:nvSpPr>
        <p:spPr>
          <a:xfrm>
            <a:off x="323528" y="1844824"/>
            <a:ext cx="8136903" cy="1368152"/>
          </a:xfrm>
          <a:effectLst/>
        </p:spPr>
        <p:txBody>
          <a:bodyPr/>
          <a:lstStyle/>
          <a:p>
            <a:pPr marL="182880" indent="0" algn="ctr">
              <a:buNone/>
            </a:pPr>
            <a:r>
              <a:rPr lang="ru-RU" sz="4000" dirty="0" smtClean="0">
                <a:solidFill>
                  <a:schemeClr val="accent1">
                    <a:lumMod val="75000"/>
                  </a:schemeClr>
                </a:solidFill>
                <a:effectLst>
                  <a:outerShdw blurRad="38100" dist="38100" dir="2700000" algn="tl">
                    <a:srgbClr val="000000">
                      <a:alpha val="43137"/>
                    </a:srgbClr>
                  </a:outerShdw>
                </a:effectLst>
                <a:latin typeface="Calibri" pitchFamily="34" charset="0"/>
              </a:rPr>
              <a:t>ЭКОЛОГИЗАЦИЯ</a:t>
            </a:r>
            <a:br>
              <a:rPr lang="ru-RU" sz="4000" dirty="0" smtClean="0">
                <a:solidFill>
                  <a:schemeClr val="accent1">
                    <a:lumMod val="75000"/>
                  </a:schemeClr>
                </a:solidFill>
                <a:effectLst>
                  <a:outerShdw blurRad="38100" dist="38100" dir="2700000" algn="tl">
                    <a:srgbClr val="000000">
                      <a:alpha val="43137"/>
                    </a:srgbClr>
                  </a:outerShdw>
                </a:effectLst>
                <a:latin typeface="Calibri" pitchFamily="34" charset="0"/>
              </a:rPr>
            </a:br>
            <a:r>
              <a:rPr lang="ru-RU" sz="4000" dirty="0" smtClean="0">
                <a:solidFill>
                  <a:schemeClr val="accent1">
                    <a:lumMod val="75000"/>
                  </a:schemeClr>
                </a:solidFill>
                <a:effectLst>
                  <a:outerShdw blurRad="38100" dist="38100" dir="2700000" algn="tl">
                    <a:srgbClr val="000000">
                      <a:alpha val="43137"/>
                    </a:srgbClr>
                  </a:outerShdw>
                </a:effectLst>
                <a:latin typeface="Calibri" pitchFamily="34" charset="0"/>
              </a:rPr>
              <a:t>ОБЩЕСТВА</a:t>
            </a:r>
            <a:endParaRPr lang="ru-RU" sz="4000"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050125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1484784"/>
            <a:ext cx="8064896" cy="4896544"/>
          </a:xfrm>
        </p:spPr>
        <p:txBody>
          <a:bodyPr>
            <a:noAutofit/>
          </a:bodyPr>
          <a:lstStyle/>
          <a:p>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a:t>
            </a:r>
            <a:r>
              <a:rPr lang="en-US" sz="3000" b="1" dirty="0" err="1" smtClean="0">
                <a:solidFill>
                  <a:schemeClr val="accent1">
                    <a:lumMod val="75000"/>
                  </a:schemeClr>
                </a:solidFill>
                <a:effectLst>
                  <a:outerShdw blurRad="38100" dist="38100" dir="2700000" algn="tl">
                    <a:srgbClr val="000000">
                      <a:alpha val="43137"/>
                    </a:srgbClr>
                  </a:outerShdw>
                </a:effectLst>
                <a:latin typeface="Calibri" pitchFamily="34" charset="0"/>
              </a:rPr>
              <a:t>pablics</a:t>
            </a:r>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(общество)</a:t>
            </a:r>
            <a:endParaRPr lang="ru-RU" sz="3000" b="1" dirty="0">
              <a:solidFill>
                <a:schemeClr val="accent1">
                  <a:lumMod val="75000"/>
                </a:schemeClr>
              </a:solidFill>
              <a:effectLst>
                <a:outerShdw blurRad="38100" dist="38100" dir="2700000" algn="tl">
                  <a:srgbClr val="000000">
                    <a:alpha val="43137"/>
                  </a:srgbClr>
                </a:outerShdw>
              </a:effectLst>
              <a:latin typeface="Calibri" pitchFamily="34" charset="0"/>
            </a:endParaRPr>
          </a:p>
          <a:p>
            <a:endPar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endParaRPr>
          </a:p>
          <a:p>
            <a:endParaRPr lang="ru-RU" sz="3000" b="1" dirty="0">
              <a:solidFill>
                <a:schemeClr val="accent1">
                  <a:lumMod val="75000"/>
                </a:schemeClr>
              </a:solidFill>
              <a:effectLst>
                <a:outerShdw blurRad="38100" dist="38100" dir="2700000" algn="tl">
                  <a:srgbClr val="000000">
                    <a:alpha val="43137"/>
                  </a:srgbClr>
                </a:outerShdw>
              </a:effectLst>
              <a:latin typeface="Calibri" pitchFamily="34" charset="0"/>
            </a:endParaRPr>
          </a:p>
          <a:p>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a:t>
            </a:r>
            <a:r>
              <a:rPr lang="en-US" sz="3000" b="1" dirty="0" err="1" smtClean="0">
                <a:solidFill>
                  <a:schemeClr val="accent1">
                    <a:lumMod val="75000"/>
                  </a:schemeClr>
                </a:solidFill>
                <a:effectLst>
                  <a:outerShdw blurRad="38100" dist="38100" dir="2700000" algn="tl">
                    <a:srgbClr val="000000">
                      <a:alpha val="43137"/>
                    </a:srgbClr>
                  </a:outerShdw>
                </a:effectLst>
                <a:latin typeface="Calibri" pitchFamily="34" charset="0"/>
              </a:rPr>
              <a:t>priroda</a:t>
            </a:r>
            <a:r>
              <a:rPr lang="en-US"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a:t>
            </a:r>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(экология)</a:t>
            </a:r>
            <a:endParaRPr lang="ru-RU" sz="3000" b="1" dirty="0">
              <a:solidFill>
                <a:schemeClr val="accent1">
                  <a:lumMod val="75000"/>
                </a:schemeClr>
              </a:solidFill>
              <a:effectLst>
                <a:outerShdw blurRad="38100" dist="38100" dir="2700000" algn="tl">
                  <a:srgbClr val="000000">
                    <a:alpha val="43137"/>
                  </a:srgbClr>
                </a:outerShdw>
              </a:effectLst>
              <a:latin typeface="Calibri" pitchFamily="34" charset="0"/>
            </a:endParaRPr>
          </a:p>
          <a:p>
            <a:endPar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endParaRPr>
          </a:p>
          <a:p>
            <a:endParaRPr lang="ru-RU" sz="3000" b="1" dirty="0">
              <a:solidFill>
                <a:schemeClr val="accent1">
                  <a:lumMod val="75000"/>
                </a:schemeClr>
              </a:solidFill>
              <a:effectLst>
                <a:outerShdw blurRad="38100" dist="38100" dir="2700000" algn="tl">
                  <a:srgbClr val="000000">
                    <a:alpha val="43137"/>
                  </a:srgbClr>
                </a:outerShdw>
              </a:effectLst>
              <a:latin typeface="Calibri" pitchFamily="34" charset="0"/>
            </a:endParaRPr>
          </a:p>
          <a:p>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a:t>
            </a:r>
            <a:r>
              <a:rPr lang="en-US"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profit </a:t>
            </a:r>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(прибыль)</a:t>
            </a:r>
            <a:endParaRPr lang="ru-RU" sz="3000" b="1"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4" name="Заголовок 1"/>
          <p:cNvSpPr txBox="1">
            <a:spLocks/>
          </p:cNvSpPr>
          <p:nvPr/>
        </p:nvSpPr>
        <p:spPr>
          <a:xfrm>
            <a:off x="0" y="116632"/>
            <a:ext cx="9143999" cy="78502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Бизнес-эффективность в НГК</a:t>
            </a:r>
          </a:p>
          <a:p>
            <a:pPr marL="0" indent="0" algn="ctr">
              <a:buNone/>
            </a:pP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(три «р»)</a:t>
            </a:r>
            <a:endParaRPr 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5" name="TextBox 4"/>
          <p:cNvSpPr txBox="1"/>
          <p:nvPr/>
        </p:nvSpPr>
        <p:spPr>
          <a:xfrm>
            <a:off x="8460432" y="6381328"/>
            <a:ext cx="576064"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10</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1193686"/>
            <a:ext cx="1950720" cy="1299210"/>
          </a:xfrm>
          <a:prstGeom prst="rect">
            <a:avLst/>
          </a:prstGeom>
          <a:effectLst>
            <a:softEdge rad="63500"/>
          </a:effectLst>
        </p:spPr>
      </p:pic>
      <p:pic>
        <p:nvPicPr>
          <p:cNvPr id="8" name="Рисунок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817940" y="4679404"/>
            <a:ext cx="1714500" cy="1485900"/>
          </a:xfrm>
          <a:prstGeom prst="rect">
            <a:avLst/>
          </a:prstGeom>
          <a:effectLst>
            <a:softEdge rad="63500"/>
          </a:effectLst>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2708920"/>
            <a:ext cx="2926080" cy="1828800"/>
          </a:xfrm>
          <a:prstGeom prst="rect">
            <a:avLst/>
          </a:prstGeom>
          <a:effectLst>
            <a:softEdge rad="63500"/>
          </a:effectLst>
        </p:spPr>
      </p:pic>
    </p:spTree>
    <p:extLst>
      <p:ext uri="{BB962C8B-B14F-4D97-AF65-F5344CB8AC3E}">
        <p14:creationId xmlns:p14="http://schemas.microsoft.com/office/powerpoint/2010/main" val="3758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Прямая со стрелкой 107"/>
          <p:cNvCxnSpPr/>
          <p:nvPr/>
        </p:nvCxnSpPr>
        <p:spPr>
          <a:xfrm flipH="1">
            <a:off x="5759952" y="5157232"/>
            <a:ext cx="2592529" cy="0"/>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105" name="Соединительная линия уступом 104"/>
          <p:cNvCxnSpPr>
            <a:stCxn id="15" idx="2"/>
          </p:cNvCxnSpPr>
          <p:nvPr/>
        </p:nvCxnSpPr>
        <p:spPr>
          <a:xfrm rot="5400000">
            <a:off x="6273816" y="4014672"/>
            <a:ext cx="1584216" cy="2573112"/>
          </a:xfrm>
          <a:prstGeom prst="bentConnector2">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102" name="Прямая со стрелкой 101"/>
          <p:cNvCxnSpPr>
            <a:stCxn id="14" idx="3"/>
            <a:endCxn id="15" idx="1"/>
          </p:cNvCxnSpPr>
          <p:nvPr/>
        </p:nvCxnSpPr>
        <p:spPr>
          <a:xfrm>
            <a:off x="7380312" y="3789120"/>
            <a:ext cx="432168" cy="0"/>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75" name="Прямая соединительная линия 74"/>
          <p:cNvCxnSpPr/>
          <p:nvPr/>
        </p:nvCxnSpPr>
        <p:spPr>
          <a:xfrm flipH="1">
            <a:off x="5724128" y="4221208"/>
            <a:ext cx="648072" cy="0"/>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72" name="Прямая соединительная линия 71"/>
          <p:cNvCxnSpPr/>
          <p:nvPr/>
        </p:nvCxnSpPr>
        <p:spPr>
          <a:xfrm flipH="1" flipV="1">
            <a:off x="5759952" y="3284944"/>
            <a:ext cx="612248" cy="668598"/>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9" name="Прямая соединительная линия 68"/>
          <p:cNvCxnSpPr>
            <a:endCxn id="7" idx="3"/>
          </p:cNvCxnSpPr>
          <p:nvPr/>
        </p:nvCxnSpPr>
        <p:spPr>
          <a:xfrm flipH="1" flipV="1">
            <a:off x="5759952" y="2349000"/>
            <a:ext cx="540360" cy="1224016"/>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3" name="Прямая соединительная линия 62"/>
          <p:cNvCxnSpPr/>
          <p:nvPr/>
        </p:nvCxnSpPr>
        <p:spPr>
          <a:xfrm flipH="1" flipV="1">
            <a:off x="5779368" y="1772736"/>
            <a:ext cx="520944" cy="1314286"/>
          </a:xfrm>
          <a:prstGeom prst="line">
            <a:avLst/>
          </a:prstGeom>
          <a:ln w="38100"/>
        </p:spPr>
        <p:style>
          <a:lnRef idx="3">
            <a:schemeClr val="accent3"/>
          </a:lnRef>
          <a:fillRef idx="0">
            <a:schemeClr val="accent3"/>
          </a:fillRef>
          <a:effectRef idx="2">
            <a:schemeClr val="accent3"/>
          </a:effectRef>
          <a:fontRef idx="minor">
            <a:schemeClr val="tx1"/>
          </a:fontRef>
        </p:style>
      </p:cxnSp>
      <p:cxnSp>
        <p:nvCxnSpPr>
          <p:cNvPr id="60" name="Прямая со стрелкой 59"/>
          <p:cNvCxnSpPr>
            <a:stCxn id="9" idx="1"/>
          </p:cNvCxnSpPr>
          <p:nvPr/>
        </p:nvCxnSpPr>
        <p:spPr>
          <a:xfrm flipH="1">
            <a:off x="2969911" y="4221208"/>
            <a:ext cx="1170041" cy="0"/>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57" name="Прямая со стрелкой 56"/>
          <p:cNvCxnSpPr>
            <a:stCxn id="10" idx="1"/>
          </p:cNvCxnSpPr>
          <p:nvPr/>
        </p:nvCxnSpPr>
        <p:spPr>
          <a:xfrm flipH="1">
            <a:off x="2969912" y="5157232"/>
            <a:ext cx="1170040" cy="0"/>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54" name="Прямая со стрелкой 53"/>
          <p:cNvCxnSpPr>
            <a:endCxn id="52" idx="3"/>
          </p:cNvCxnSpPr>
          <p:nvPr/>
        </p:nvCxnSpPr>
        <p:spPr>
          <a:xfrm flipH="1">
            <a:off x="3771528" y="3321068"/>
            <a:ext cx="368224" cy="0"/>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43" name="Прямая со стрелкой 42"/>
          <p:cNvCxnSpPr/>
          <p:nvPr/>
        </p:nvCxnSpPr>
        <p:spPr>
          <a:xfrm flipH="1">
            <a:off x="2969911" y="2349040"/>
            <a:ext cx="1170041" cy="0"/>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37" name="Соединительная линия уступом 36"/>
          <p:cNvCxnSpPr>
            <a:stCxn id="11" idx="1"/>
            <a:endCxn id="17" idx="2"/>
          </p:cNvCxnSpPr>
          <p:nvPr/>
        </p:nvCxnSpPr>
        <p:spPr>
          <a:xfrm rot="10800000">
            <a:off x="2969912" y="1813744"/>
            <a:ext cx="1170040" cy="4279593"/>
          </a:xfrm>
          <a:prstGeom prst="bentConnector2">
            <a:avLst/>
          </a:prstGeom>
          <a:ln w="38100">
            <a:tailEnd type="arrow"/>
          </a:ln>
        </p:spPr>
        <p:style>
          <a:lnRef idx="3">
            <a:schemeClr val="accent3"/>
          </a:lnRef>
          <a:fillRef idx="0">
            <a:schemeClr val="accent3"/>
          </a:fillRef>
          <a:effectRef idx="2">
            <a:schemeClr val="accent3"/>
          </a:effectRef>
          <a:fontRef idx="minor">
            <a:schemeClr val="tx1"/>
          </a:fontRef>
        </p:style>
      </p:cxnSp>
      <p:cxnSp>
        <p:nvCxnSpPr>
          <p:cNvPr id="34" name="Прямая со стрелкой 33"/>
          <p:cNvCxnSpPr>
            <a:stCxn id="18" idx="0"/>
          </p:cNvCxnSpPr>
          <p:nvPr/>
        </p:nvCxnSpPr>
        <p:spPr>
          <a:xfrm>
            <a:off x="4877944" y="1052815"/>
            <a:ext cx="0" cy="2520201"/>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sp>
        <p:nvSpPr>
          <p:cNvPr id="4" name="Заголовок 1"/>
          <p:cNvSpPr txBox="1">
            <a:spLocks/>
          </p:cNvSpPr>
          <p:nvPr/>
        </p:nvSpPr>
        <p:spPr>
          <a:xfrm>
            <a:off x="0" y="116632"/>
            <a:ext cx="9143999" cy="78502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Бизнес и новая энергетическая цивилизация</a:t>
            </a:r>
            <a:endParaRPr 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5" name="TextBox 4"/>
          <p:cNvSpPr txBox="1"/>
          <p:nvPr/>
        </p:nvSpPr>
        <p:spPr>
          <a:xfrm>
            <a:off x="8568504" y="6381328"/>
            <a:ext cx="684016"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11</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sp>
        <p:nvSpPr>
          <p:cNvPr id="6" name="Прямоугольник 5"/>
          <p:cNvSpPr/>
          <p:nvPr/>
        </p:nvSpPr>
        <p:spPr>
          <a:xfrm>
            <a:off x="4139952" y="1052816"/>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Прямоугольник 6"/>
          <p:cNvSpPr/>
          <p:nvPr/>
        </p:nvSpPr>
        <p:spPr>
          <a:xfrm>
            <a:off x="4139952" y="1989000"/>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8" name="Прямоугольник 7"/>
          <p:cNvSpPr/>
          <p:nvPr/>
        </p:nvSpPr>
        <p:spPr>
          <a:xfrm>
            <a:off x="4139952" y="2925104"/>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9" name="Прямоугольник 8"/>
          <p:cNvSpPr/>
          <p:nvPr/>
        </p:nvSpPr>
        <p:spPr>
          <a:xfrm>
            <a:off x="4139952" y="3861208"/>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Прямоугольник 9"/>
          <p:cNvSpPr/>
          <p:nvPr/>
        </p:nvSpPr>
        <p:spPr>
          <a:xfrm>
            <a:off x="4139952" y="4797232"/>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1" name="Прямоугольник 10"/>
          <p:cNvSpPr/>
          <p:nvPr/>
        </p:nvSpPr>
        <p:spPr>
          <a:xfrm>
            <a:off x="4139952" y="5733336"/>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 name="Прямоугольник 11"/>
          <p:cNvSpPr/>
          <p:nvPr/>
        </p:nvSpPr>
        <p:spPr>
          <a:xfrm>
            <a:off x="2195736" y="1052736"/>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3" name="Прямоугольник 12"/>
          <p:cNvSpPr/>
          <p:nvPr/>
        </p:nvSpPr>
        <p:spPr>
          <a:xfrm>
            <a:off x="251720" y="1052736"/>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4" name="Прямоугольник 13"/>
          <p:cNvSpPr/>
          <p:nvPr/>
        </p:nvSpPr>
        <p:spPr>
          <a:xfrm>
            <a:off x="6300312" y="3069120"/>
            <a:ext cx="1080000" cy="144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5" name="Прямоугольник 14"/>
          <p:cNvSpPr/>
          <p:nvPr/>
        </p:nvSpPr>
        <p:spPr>
          <a:xfrm>
            <a:off x="7812480" y="3069120"/>
            <a:ext cx="1080000" cy="144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 name="Rectangle 3"/>
          <p:cNvSpPr txBox="1">
            <a:spLocks noChangeArrowheads="1"/>
          </p:cNvSpPr>
          <p:nvPr/>
        </p:nvSpPr>
        <p:spPr>
          <a:xfrm>
            <a:off x="227601" y="1134672"/>
            <a:ext cx="162000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ТЭР</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7" name="Rectangle 3"/>
          <p:cNvSpPr txBox="1">
            <a:spLocks noChangeArrowheads="1"/>
          </p:cNvSpPr>
          <p:nvPr/>
        </p:nvSpPr>
        <p:spPr>
          <a:xfrm>
            <a:off x="2159912" y="1093663"/>
            <a:ext cx="1620000" cy="720080"/>
          </a:xfrm>
          <a:prstGeom prst="rect">
            <a:avLst/>
          </a:prstGeom>
        </p:spPr>
        <p:txBody>
          <a:bodyPr vert="horz" lIns="91440" tIns="45720" rIns="91440" bIns="45720" rtlCol="0">
            <a:normAutofit fontScale="92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Энергет</a:t>
            </a: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 бизнес</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8" name="Rectangle 3"/>
          <p:cNvSpPr txBox="1">
            <a:spLocks noChangeArrowheads="1"/>
          </p:cNvSpPr>
          <p:nvPr/>
        </p:nvSpPr>
        <p:spPr>
          <a:xfrm>
            <a:off x="3995936" y="1052815"/>
            <a:ext cx="1764016" cy="801937"/>
          </a:xfrm>
          <a:prstGeom prst="rect">
            <a:avLst/>
          </a:prstGeom>
        </p:spPr>
        <p:txBody>
          <a:bodyPr vert="horz" lIns="91440" tIns="45720" rIns="91440" bIns="45720" rtlCol="0">
            <a:normAutofit fontScale="85000" lnSpcReduction="10000"/>
          </a:bodyPr>
          <a:lstStyle/>
          <a:p>
            <a:pPr marL="228600" lvl="0" indent="-182880" algn="ctr">
              <a:spcBef>
                <a:spcPct val="20000"/>
              </a:spcBef>
              <a:spcAft>
                <a:spcPts val="300"/>
              </a:spcAft>
              <a:buClr>
                <a:schemeClr val="accent6">
                  <a:lumMod val="75000"/>
                </a:schemeClr>
              </a:buClr>
              <a:buSzPct val="130000"/>
              <a:defRPr/>
            </a:pPr>
            <a:r>
              <a:rPr lang="en-US" sz="2700" b="1" dirty="0" smtClean="0">
                <a:solidFill>
                  <a:schemeClr val="accent1">
                    <a:lumMod val="50000"/>
                  </a:schemeClr>
                </a:solidFill>
                <a:effectLst>
                  <a:outerShdw blurRad="38100" dist="38100" dir="2700000" algn="tl">
                    <a:srgbClr val="000000">
                      <a:alpha val="43137"/>
                    </a:srgbClr>
                  </a:outerShdw>
                </a:effectLst>
                <a:latin typeface="Symbol" pitchFamily="18" charset="2"/>
                <a:ea typeface="굴림" charset="-127"/>
                <a:cs typeface="Times New Roman" pitchFamily="18" charset="0"/>
              </a:rPr>
              <a:t>S</a:t>
            </a:r>
            <a:r>
              <a:rPr kumimoji="0" lang="ru-RU" altLang="ko-KR" sz="27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 </a:t>
            </a:r>
            <a:r>
              <a:rPr kumimoji="0" lang="ru-RU" altLang="ko-KR" sz="27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энерго</a:t>
            </a:r>
            <a:r>
              <a:rPr kumimoji="0" lang="ru-RU" altLang="ko-KR" sz="27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-продуктов</a:t>
            </a:r>
            <a:endParaRPr kumimoji="0" lang="en-US" sz="27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9" name="Rectangle 3"/>
          <p:cNvSpPr txBox="1">
            <a:spLocks noChangeArrowheads="1"/>
          </p:cNvSpPr>
          <p:nvPr/>
        </p:nvSpPr>
        <p:spPr>
          <a:xfrm>
            <a:off x="3905836" y="1989000"/>
            <a:ext cx="1944216" cy="720080"/>
          </a:xfrm>
          <a:prstGeom prst="rect">
            <a:avLst/>
          </a:prstGeom>
        </p:spPr>
        <p:txBody>
          <a:bodyPr vert="horz" lIns="91440" tIns="45720" rIns="91440" bIns="45720" rtlCol="0">
            <a:normAutofit fontScale="92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Новые технологии</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0" name="Rectangle 3"/>
          <p:cNvSpPr txBox="1">
            <a:spLocks noChangeArrowheads="1"/>
          </p:cNvSpPr>
          <p:nvPr/>
        </p:nvSpPr>
        <p:spPr>
          <a:xfrm>
            <a:off x="3968136" y="2996952"/>
            <a:ext cx="1791816" cy="720080"/>
          </a:xfrm>
          <a:prstGeom prst="rect">
            <a:avLst/>
          </a:prstGeom>
        </p:spPr>
        <p:txBody>
          <a:bodyPr vert="horz" lIns="91440" tIns="45720" rIns="91440" bIns="45720" rtlCol="0">
            <a:normAutofit fontScale="92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ИТ - системы</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1" name="Rectangle 3"/>
          <p:cNvSpPr txBox="1">
            <a:spLocks noChangeArrowheads="1"/>
          </p:cNvSpPr>
          <p:nvPr/>
        </p:nvSpPr>
        <p:spPr>
          <a:xfrm>
            <a:off x="4120536" y="4005064"/>
            <a:ext cx="1639416" cy="720080"/>
          </a:xfrm>
          <a:prstGeom prst="rect">
            <a:avLst/>
          </a:prstGeom>
        </p:spPr>
        <p:txBody>
          <a:bodyPr vert="horz" lIns="91440" tIns="45720" rIns="91440" bIns="45720" rtlCol="0">
            <a:normAutofit fontScale="925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Интеллект</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2" name="Rectangle 3"/>
          <p:cNvSpPr txBox="1">
            <a:spLocks noChangeArrowheads="1"/>
          </p:cNvSpPr>
          <p:nvPr/>
        </p:nvSpPr>
        <p:spPr>
          <a:xfrm>
            <a:off x="4139952" y="4941168"/>
            <a:ext cx="1639416"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3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Культура</a:t>
            </a:r>
            <a:endParaRPr kumimoji="0" lang="en-US" sz="23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3" name="Rectangle 3"/>
          <p:cNvSpPr txBox="1">
            <a:spLocks noChangeArrowheads="1"/>
          </p:cNvSpPr>
          <p:nvPr/>
        </p:nvSpPr>
        <p:spPr>
          <a:xfrm>
            <a:off x="4139952" y="5877272"/>
            <a:ext cx="1639416"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3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Ноосфера</a:t>
            </a:r>
            <a:endParaRPr kumimoji="0" lang="en-US" sz="23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4" name="Rectangle 3"/>
          <p:cNvSpPr txBox="1">
            <a:spLocks noChangeArrowheads="1"/>
          </p:cNvSpPr>
          <p:nvPr/>
        </p:nvSpPr>
        <p:spPr>
          <a:xfrm>
            <a:off x="6300312" y="3356992"/>
            <a:ext cx="1080000" cy="936104"/>
          </a:xfrm>
          <a:prstGeom prst="rect">
            <a:avLst/>
          </a:prstGeom>
        </p:spPr>
        <p:txBody>
          <a:bodyPr vert="horz" lIns="91440" tIns="45720" rIns="91440" bIns="45720" rtlCol="0">
            <a:normAutofit fontScale="92500" lnSpcReduction="1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7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ВВП</a:t>
            </a:r>
          </a:p>
          <a:p>
            <a:pPr marL="228600" lvl="0" indent="-182880" algn="ctr">
              <a:spcBef>
                <a:spcPct val="20000"/>
              </a:spcBef>
              <a:spcAft>
                <a:spcPts val="300"/>
              </a:spcAft>
              <a:buClr>
                <a:schemeClr val="accent6">
                  <a:lumMod val="75000"/>
                </a:schemeClr>
              </a:buClr>
              <a:buSzPct val="130000"/>
              <a:defRPr/>
            </a:pPr>
            <a:r>
              <a:rPr lang="en-US" sz="2700" b="1" dirty="0">
                <a:solidFill>
                  <a:schemeClr val="accent1">
                    <a:lumMod val="50000"/>
                  </a:schemeClr>
                </a:solidFill>
                <a:effectLst>
                  <a:outerShdw blurRad="38100" dist="38100" dir="2700000" algn="tl">
                    <a:srgbClr val="000000">
                      <a:alpha val="43137"/>
                    </a:srgbClr>
                  </a:outerShdw>
                </a:effectLst>
                <a:latin typeface="Symbol" pitchFamily="18" charset="2"/>
                <a:ea typeface="굴림" charset="-127"/>
                <a:cs typeface="Times New Roman" pitchFamily="18" charset="0"/>
              </a:rPr>
              <a:t>S</a:t>
            </a:r>
            <a:endParaRPr kumimoji="0" lang="en-US" sz="27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5" name="Rectangle 3"/>
          <p:cNvSpPr txBox="1">
            <a:spLocks noChangeArrowheads="1"/>
          </p:cNvSpPr>
          <p:nvPr/>
        </p:nvSpPr>
        <p:spPr>
          <a:xfrm>
            <a:off x="7812480" y="3356992"/>
            <a:ext cx="1080000" cy="936104"/>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7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НБ</a:t>
            </a:r>
            <a:endParaRPr kumimoji="0" lang="en-US" sz="27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cxnSp>
        <p:nvCxnSpPr>
          <p:cNvPr id="27" name="Прямая со стрелкой 26"/>
          <p:cNvCxnSpPr>
            <a:stCxn id="13" idx="3"/>
            <a:endCxn id="12" idx="1"/>
          </p:cNvCxnSpPr>
          <p:nvPr/>
        </p:nvCxnSpPr>
        <p:spPr>
          <a:xfrm>
            <a:off x="1871720" y="1412736"/>
            <a:ext cx="32401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2" name="Прямая со стрелкой 31"/>
          <p:cNvCxnSpPr/>
          <p:nvPr/>
        </p:nvCxnSpPr>
        <p:spPr>
          <a:xfrm>
            <a:off x="3815736" y="1411009"/>
            <a:ext cx="32401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6" name="Соединительная линия уступом 45"/>
          <p:cNvCxnSpPr>
            <a:endCxn id="16" idx="2"/>
          </p:cNvCxnSpPr>
          <p:nvPr/>
        </p:nvCxnSpPr>
        <p:spPr>
          <a:xfrm rot="10800000">
            <a:off x="1037601" y="1854752"/>
            <a:ext cx="1932310" cy="494248"/>
          </a:xfrm>
          <a:prstGeom prst="bentConnector2">
            <a:avLst/>
          </a:prstGeom>
          <a:ln w="38100">
            <a:tailEnd type="arrow"/>
          </a:ln>
        </p:spPr>
        <p:style>
          <a:lnRef idx="3">
            <a:schemeClr val="accent3"/>
          </a:lnRef>
          <a:fillRef idx="0">
            <a:schemeClr val="accent3"/>
          </a:fillRef>
          <a:effectRef idx="2">
            <a:schemeClr val="accent3"/>
          </a:effectRef>
          <a:fontRef idx="minor">
            <a:schemeClr val="tx1"/>
          </a:fontRef>
        </p:style>
      </p:cxnSp>
      <p:sp>
        <p:nvSpPr>
          <p:cNvPr id="51" name="Прямоугольник 50"/>
          <p:cNvSpPr/>
          <p:nvPr/>
        </p:nvSpPr>
        <p:spPr>
          <a:xfrm>
            <a:off x="2159912" y="2924944"/>
            <a:ext cx="16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 name="Rectangle 3"/>
          <p:cNvSpPr txBox="1">
            <a:spLocks noChangeArrowheads="1"/>
          </p:cNvSpPr>
          <p:nvPr/>
        </p:nvSpPr>
        <p:spPr>
          <a:xfrm>
            <a:off x="1979712" y="2996952"/>
            <a:ext cx="1791816" cy="648232"/>
          </a:xfrm>
          <a:prstGeom prst="rect">
            <a:avLst/>
          </a:prstGeom>
        </p:spPr>
        <p:txBody>
          <a:bodyPr vert="horz" lIns="91440" tIns="45720" rIns="91440" bIns="45720" rtlCol="0">
            <a:normAutofit fontScale="850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Новый потенциал</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pic>
        <p:nvPicPr>
          <p:cNvPr id="110" name="Рисунок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608" y="2963497"/>
            <a:ext cx="1658112" cy="1617631"/>
          </a:xfrm>
          <a:prstGeom prst="rect">
            <a:avLst/>
          </a:prstGeom>
        </p:spPr>
      </p:pic>
      <p:cxnSp>
        <p:nvCxnSpPr>
          <p:cNvPr id="112" name="Прямая со стрелкой 111"/>
          <p:cNvCxnSpPr>
            <a:stCxn id="110" idx="0"/>
          </p:cNvCxnSpPr>
          <p:nvPr/>
        </p:nvCxnSpPr>
        <p:spPr>
          <a:xfrm flipH="1" flipV="1">
            <a:off x="1037600" y="2468432"/>
            <a:ext cx="5064" cy="495065"/>
          </a:xfrm>
          <a:prstGeom prst="straightConnector1">
            <a:avLst/>
          </a:prstGeom>
          <a:ln w="38100">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35433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ctr"/>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44824"/>
            <a:ext cx="8352928" cy="1872208"/>
          </a:xfrm>
          <a:effectLst/>
        </p:spPr>
        <p:txBody>
          <a:bodyPr/>
          <a:lstStyle/>
          <a:p>
            <a:pPr marL="182880" indent="0" algn="ctr">
              <a:buNone/>
            </a:pPr>
            <a:r>
              <a:rPr lang="ru-RU" sz="4400" dirty="0" smtClean="0">
                <a:solidFill>
                  <a:schemeClr val="accent1">
                    <a:lumMod val="75000"/>
                  </a:schemeClr>
                </a:solidFill>
                <a:effectLst>
                  <a:outerShdw blurRad="38100" dist="38100" dir="2700000" algn="tl">
                    <a:srgbClr val="000000">
                      <a:alpha val="43137"/>
                    </a:srgbClr>
                  </a:outerShdw>
                </a:effectLst>
                <a:latin typeface="Calibri" pitchFamily="34" charset="0"/>
              </a:rPr>
              <a:t>Спасибо</a:t>
            </a:r>
            <a:br>
              <a:rPr lang="ru-RU" sz="4400" dirty="0" smtClean="0">
                <a:solidFill>
                  <a:schemeClr val="accent1">
                    <a:lumMod val="75000"/>
                  </a:schemeClr>
                </a:solidFill>
                <a:effectLst>
                  <a:outerShdw blurRad="38100" dist="38100" dir="2700000" algn="tl">
                    <a:srgbClr val="000000">
                      <a:alpha val="43137"/>
                    </a:srgbClr>
                  </a:outerShdw>
                </a:effectLst>
                <a:latin typeface="Calibri" pitchFamily="34" charset="0"/>
              </a:rPr>
            </a:br>
            <a:r>
              <a:rPr lang="ru-RU" sz="4400" dirty="0" smtClean="0">
                <a:solidFill>
                  <a:schemeClr val="accent1">
                    <a:lumMod val="75000"/>
                  </a:schemeClr>
                </a:solidFill>
                <a:effectLst>
                  <a:outerShdw blurRad="38100" dist="38100" dir="2700000" algn="tl">
                    <a:srgbClr val="000000">
                      <a:alpha val="43137"/>
                    </a:srgbClr>
                  </a:outerShdw>
                </a:effectLst>
                <a:latin typeface="Calibri" pitchFamily="34" charset="0"/>
              </a:rPr>
              <a:t>за</a:t>
            </a:r>
            <a:br>
              <a:rPr lang="ru-RU" sz="4400" dirty="0" smtClean="0">
                <a:solidFill>
                  <a:schemeClr val="accent1">
                    <a:lumMod val="75000"/>
                  </a:schemeClr>
                </a:solidFill>
                <a:effectLst>
                  <a:outerShdw blurRad="38100" dist="38100" dir="2700000" algn="tl">
                    <a:srgbClr val="000000">
                      <a:alpha val="43137"/>
                    </a:srgbClr>
                  </a:outerShdw>
                </a:effectLst>
                <a:latin typeface="Calibri" pitchFamily="34" charset="0"/>
              </a:rPr>
            </a:br>
            <a:r>
              <a:rPr lang="ru-RU" sz="4400" dirty="0" smtClean="0">
                <a:solidFill>
                  <a:schemeClr val="accent1">
                    <a:lumMod val="75000"/>
                  </a:schemeClr>
                </a:solidFill>
                <a:effectLst>
                  <a:outerShdw blurRad="38100" dist="38100" dir="2700000" algn="tl">
                    <a:srgbClr val="000000">
                      <a:alpha val="43137"/>
                    </a:srgbClr>
                  </a:outerShdw>
                </a:effectLst>
                <a:latin typeface="Calibri" pitchFamily="34" charset="0"/>
              </a:rPr>
              <a:t>внимание!</a:t>
            </a:r>
            <a:endParaRPr lang="ru-RU" sz="4400"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3" name="Заголовок 1"/>
          <p:cNvSpPr txBox="1">
            <a:spLocks/>
          </p:cNvSpPr>
          <p:nvPr/>
        </p:nvSpPr>
        <p:spPr>
          <a:xfrm>
            <a:off x="0" y="5589240"/>
            <a:ext cx="9144000" cy="1224136"/>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ru-RU" sz="2500" dirty="0" smtClean="0">
                <a:solidFill>
                  <a:schemeClr val="accent1">
                    <a:lumMod val="75000"/>
                  </a:schemeClr>
                </a:solidFill>
                <a:effectLst>
                  <a:outerShdw blurRad="38100" dist="38100" dir="2700000" algn="tl">
                    <a:srgbClr val="000000">
                      <a:alpha val="43137"/>
                    </a:srgbClr>
                  </a:outerShdw>
                </a:effectLst>
                <a:latin typeface="Calibri" pitchFamily="34" charset="0"/>
              </a:rPr>
              <a:t>Институт энергетической стратегии</a:t>
            </a:r>
          </a:p>
          <a:p>
            <a:pPr marL="182880" indent="0" algn="ctr">
              <a:buNone/>
            </a:pPr>
            <a:r>
              <a:rPr lang="en-US" sz="2500" dirty="0" smtClean="0">
                <a:solidFill>
                  <a:schemeClr val="accent1">
                    <a:lumMod val="75000"/>
                  </a:schemeClr>
                </a:solidFill>
                <a:effectLst>
                  <a:outerShdw blurRad="38100" dist="38100" dir="2700000" algn="tl">
                    <a:srgbClr val="000000">
                      <a:alpha val="43137"/>
                    </a:srgbClr>
                  </a:outerShdw>
                </a:effectLst>
                <a:latin typeface="Calibri" pitchFamily="34" charset="0"/>
              </a:rPr>
              <a:t>www.energystrategy.ru</a:t>
            </a:r>
            <a:endParaRPr lang="ru-RU" sz="2500"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81280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Прямая соединительная линия 35"/>
          <p:cNvCxnSpPr>
            <a:stCxn id="16" idx="2"/>
            <a:endCxn id="12" idx="0"/>
          </p:cNvCxnSpPr>
          <p:nvPr/>
        </p:nvCxnSpPr>
        <p:spPr>
          <a:xfrm>
            <a:off x="6696236" y="522920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Прямая соединительная линия 30"/>
          <p:cNvCxnSpPr>
            <a:stCxn id="15" idx="2"/>
            <a:endCxn id="11" idx="0"/>
          </p:cNvCxnSpPr>
          <p:nvPr/>
        </p:nvCxnSpPr>
        <p:spPr>
          <a:xfrm>
            <a:off x="2375756" y="5229200"/>
            <a:ext cx="0" cy="432136"/>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Прямая соединительная линия 27"/>
          <p:cNvCxnSpPr>
            <a:stCxn id="13" idx="0"/>
            <a:endCxn id="5" idx="5"/>
          </p:cNvCxnSpPr>
          <p:nvPr/>
        </p:nvCxnSpPr>
        <p:spPr>
          <a:xfrm flipH="1" flipV="1">
            <a:off x="5335795" y="3832516"/>
            <a:ext cx="1360301" cy="532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Прямая соединительная линия 24"/>
          <p:cNvCxnSpPr>
            <a:stCxn id="6" idx="0"/>
            <a:endCxn id="5" idx="3"/>
          </p:cNvCxnSpPr>
          <p:nvPr/>
        </p:nvCxnSpPr>
        <p:spPr>
          <a:xfrm flipV="1">
            <a:off x="2375616" y="3832516"/>
            <a:ext cx="1432829" cy="532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Прямая соединительная линия 19"/>
          <p:cNvCxnSpPr>
            <a:stCxn id="5" idx="0"/>
          </p:cNvCxnSpPr>
          <p:nvPr/>
        </p:nvCxnSpPr>
        <p:spPr>
          <a:xfrm flipH="1" flipV="1">
            <a:off x="4572000" y="1628800"/>
            <a:ext cx="120" cy="360040"/>
          </a:xfrm>
          <a:prstGeom prst="line">
            <a:avLst/>
          </a:prstGeom>
        </p:spPr>
        <p:style>
          <a:lnRef idx="3">
            <a:schemeClr val="accent3"/>
          </a:lnRef>
          <a:fillRef idx="0">
            <a:schemeClr val="accent3"/>
          </a:fillRef>
          <a:effectRef idx="2">
            <a:schemeClr val="accent3"/>
          </a:effectRef>
          <a:fontRef idx="minor">
            <a:schemeClr val="tx1"/>
          </a:fontRef>
        </p:style>
      </p:cxnSp>
      <p:sp>
        <p:nvSpPr>
          <p:cNvPr id="6146" name="Rectangle 2"/>
          <p:cNvSpPr>
            <a:spLocks noGrp="1" noChangeArrowheads="1"/>
          </p:cNvSpPr>
          <p:nvPr>
            <p:ph type="title"/>
          </p:nvPr>
        </p:nvSpPr>
        <p:spPr>
          <a:xfrm>
            <a:off x="0" y="116632"/>
            <a:ext cx="9144000" cy="1371600"/>
          </a:xfrm>
          <a:effectLst/>
        </p:spPr>
        <p:txBody>
          <a:bodyPr/>
          <a:lstStyle/>
          <a:p>
            <a:pPr marL="0" indent="0" algn="ctr" eaLnBrk="1" hangingPunct="1">
              <a:buNone/>
            </a:pPr>
            <a:r>
              <a:rPr lang="ru-RU" alt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Эко </a:t>
            </a:r>
            <a:r>
              <a:rPr lang="ru-RU" alt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 </a:t>
            </a:r>
            <a:r>
              <a:rPr lang="ru-RU" alt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триада</a:t>
            </a:r>
            <a:endParaRPr lang="en-US" alt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5" name="Овал 4"/>
          <p:cNvSpPr/>
          <p:nvPr/>
        </p:nvSpPr>
        <p:spPr>
          <a:xfrm>
            <a:off x="3492120" y="1988840"/>
            <a:ext cx="2160000" cy="2160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 name="Прямоугольник 5"/>
          <p:cNvSpPr/>
          <p:nvPr/>
        </p:nvSpPr>
        <p:spPr>
          <a:xfrm>
            <a:off x="1115616" y="4365104"/>
            <a:ext cx="252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Rectangle 3"/>
          <p:cNvSpPr txBox="1">
            <a:spLocks noChangeArrowheads="1"/>
          </p:cNvSpPr>
          <p:nvPr/>
        </p:nvSpPr>
        <p:spPr>
          <a:xfrm>
            <a:off x="3491880" y="2508040"/>
            <a:ext cx="2160240" cy="1080120"/>
          </a:xfrm>
          <a:prstGeom prst="rect">
            <a:avLst/>
          </a:prstGeom>
        </p:spPr>
        <p:txBody>
          <a:bodyPr vert="horz" lIns="91440" tIns="45720" rIns="91440" bIns="45720" rtlCol="0">
            <a:no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0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Экос</a:t>
            </a:r>
            <a:endParaRPr kumimoji="0" lang="ru-RU" altLang="ko-KR" sz="3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endParaRPr>
          </a:p>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lang="ru-RU" sz="3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(дом)</a:t>
            </a:r>
            <a:endParaRPr kumimoji="0" lang="en-US" sz="3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ctr"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3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1" name="Rectangle 3"/>
          <p:cNvSpPr txBox="1">
            <a:spLocks noChangeArrowheads="1"/>
          </p:cNvSpPr>
          <p:nvPr/>
        </p:nvSpPr>
        <p:spPr>
          <a:xfrm>
            <a:off x="899592" y="5661336"/>
            <a:ext cx="2952328" cy="792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Гармония</a:t>
            </a:r>
          </a:p>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lang="ru-RU" sz="2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П – О – Ч </a:t>
            </a:r>
            <a:endParaRPr kumimoji="0" lang="en-US" sz="2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5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2" name="Rectangle 3"/>
          <p:cNvSpPr txBox="1">
            <a:spLocks noChangeArrowheads="1"/>
          </p:cNvSpPr>
          <p:nvPr/>
        </p:nvSpPr>
        <p:spPr>
          <a:xfrm>
            <a:off x="5220072" y="5661248"/>
            <a:ext cx="2952328" cy="7920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77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6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Система</a:t>
            </a:r>
          </a:p>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6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хозяйствования в Доме</a:t>
            </a:r>
            <a:endParaRPr kumimoji="0" lang="en-US" sz="26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3" name="Прямоугольник 12"/>
          <p:cNvSpPr/>
          <p:nvPr/>
        </p:nvSpPr>
        <p:spPr>
          <a:xfrm>
            <a:off x="5436096" y="4365104"/>
            <a:ext cx="252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5" name="Rectangle 3"/>
          <p:cNvSpPr txBox="1">
            <a:spLocks noChangeArrowheads="1"/>
          </p:cNvSpPr>
          <p:nvPr/>
        </p:nvSpPr>
        <p:spPr>
          <a:xfrm>
            <a:off x="1115616" y="4509120"/>
            <a:ext cx="252028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экология</a:t>
            </a:r>
            <a:endParaRPr kumimoji="0" lang="en-US" sz="3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6" name="Rectangle 3"/>
          <p:cNvSpPr txBox="1">
            <a:spLocks noChangeArrowheads="1"/>
          </p:cNvSpPr>
          <p:nvPr/>
        </p:nvSpPr>
        <p:spPr>
          <a:xfrm>
            <a:off x="5436096" y="4509120"/>
            <a:ext cx="252028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0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эко-номика</a:t>
            </a:r>
            <a:endParaRPr kumimoji="0" lang="en-US" sz="3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7" name="Прямоугольник 16"/>
          <p:cNvSpPr/>
          <p:nvPr/>
        </p:nvSpPr>
        <p:spPr>
          <a:xfrm>
            <a:off x="3348144" y="836712"/>
            <a:ext cx="252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8" name="Rectangle 3"/>
          <p:cNvSpPr txBox="1">
            <a:spLocks noChangeArrowheads="1"/>
          </p:cNvSpPr>
          <p:nvPr/>
        </p:nvSpPr>
        <p:spPr>
          <a:xfrm>
            <a:off x="3347864" y="944624"/>
            <a:ext cx="2520280" cy="1080120"/>
          </a:xfrm>
          <a:prstGeom prst="rect">
            <a:avLst/>
          </a:prstGeom>
        </p:spPr>
        <p:txBody>
          <a:bodyPr vert="horz" lIns="91440" tIns="45720" rIns="91440" bIns="45720" rtlCol="0">
            <a:no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0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эко-ника</a:t>
            </a:r>
            <a:endParaRPr kumimoji="0" lang="en-US" sz="3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ctr"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3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9" name="TextBox 18"/>
          <p:cNvSpPr txBox="1"/>
          <p:nvPr/>
        </p:nvSpPr>
        <p:spPr>
          <a:xfrm>
            <a:off x="8604448" y="6381328"/>
            <a:ext cx="432048"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2</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784786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16632"/>
            <a:ext cx="9144000" cy="792162"/>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marL="0" indent="0" algn="ctr" eaLnBrk="1" hangingPunct="1">
              <a:buNone/>
            </a:pPr>
            <a:r>
              <a:rPr lang="ru-RU" alt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ЭКО-НИКА</a:t>
            </a:r>
            <a:br>
              <a:rPr lang="ru-RU" alt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br>
            <a:r>
              <a:rPr lang="ru-RU" alt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(потенциал </a:t>
            </a:r>
            <a:r>
              <a:rPr lang="ru-RU" altLang="ru-RU" sz="3000" dirty="0" err="1"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эко-системы</a:t>
            </a:r>
            <a:r>
              <a:rPr lang="ru-RU" alt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a:t>
            </a:r>
            <a:endParaRPr lang="en-US" alt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7171" name="Rectangle 3"/>
          <p:cNvSpPr>
            <a:spLocks noGrp="1" noChangeArrowheads="1"/>
          </p:cNvSpPr>
          <p:nvPr>
            <p:ph type="body" idx="4294967295"/>
          </p:nvPr>
        </p:nvSpPr>
        <p:spPr>
          <a:xfrm>
            <a:off x="762000" y="7010400"/>
            <a:ext cx="6705600" cy="2976563"/>
          </a:xfrm>
          <a:prstGeom prst="rect">
            <a:avLst/>
          </a:prstGeom>
        </p:spPr>
        <p:txBody>
          <a:bodyPr/>
          <a:lstStyle/>
          <a:p>
            <a:pPr eaLnBrk="1" hangingPunct="1">
              <a:lnSpc>
                <a:spcPct val="80000"/>
              </a:lnSpc>
            </a:pPr>
            <a:r>
              <a:rPr lang="en-US" altLang="ko-KR" sz="1600" smtClean="0">
                <a:latin typeface="Verdana" pitchFamily="34" charset="0"/>
                <a:ea typeface="굴림" charset="-127"/>
              </a:rPr>
              <a:t>Your Text here</a:t>
            </a:r>
          </a:p>
          <a:p>
            <a:pPr eaLnBrk="1" hangingPunct="1">
              <a:lnSpc>
                <a:spcPct val="80000"/>
              </a:lnSpc>
            </a:pPr>
            <a:endParaRPr lang="en-US" altLang="ko-KR" sz="1600" smtClean="0">
              <a:latin typeface="Verdana" pitchFamily="34" charset="0"/>
              <a:ea typeface="굴림" charset="-127"/>
            </a:endParaRPr>
          </a:p>
          <a:p>
            <a:pPr eaLnBrk="1" hangingPunct="1">
              <a:lnSpc>
                <a:spcPct val="80000"/>
              </a:lnSpc>
            </a:pPr>
            <a:r>
              <a:rPr lang="en-US" altLang="ko-KR" sz="1600" smtClean="0">
                <a:latin typeface="Verdana" pitchFamily="34" charset="0"/>
                <a:ea typeface="굴림" charset="-127"/>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eaLnBrk="1" hangingPunct="1">
              <a:lnSpc>
                <a:spcPct val="80000"/>
              </a:lnSpc>
            </a:pPr>
            <a:endParaRPr lang="en-US" altLang="ko-KR" sz="1600" smtClean="0">
              <a:latin typeface="Verdana" pitchFamily="34" charset="0"/>
              <a:ea typeface="굴림" charset="-127"/>
            </a:endParaRPr>
          </a:p>
          <a:p>
            <a:pPr eaLnBrk="1" hangingPunct="1">
              <a:lnSpc>
                <a:spcPct val="80000"/>
              </a:lnSpc>
            </a:pPr>
            <a:r>
              <a:rPr lang="en-US" altLang="ko-KR" sz="1600" smtClean="0">
                <a:latin typeface="Verdana" pitchFamily="34" charset="0"/>
                <a:ea typeface="굴림" charset="-127"/>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lang="en-US" altLang="ru-RU" sz="1600" smtClean="0"/>
          </a:p>
        </p:txBody>
      </p:sp>
      <p:sp>
        <p:nvSpPr>
          <p:cNvPr id="8" name="Rectangle 3"/>
          <p:cNvSpPr txBox="1">
            <a:spLocks noChangeArrowheads="1"/>
          </p:cNvSpPr>
          <p:nvPr/>
        </p:nvSpPr>
        <p:spPr>
          <a:xfrm>
            <a:off x="3995936" y="1556792"/>
            <a:ext cx="4680520" cy="79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850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Изучение </a:t>
            </a:r>
            <a:r>
              <a:rPr kumimoji="0" lang="ru-RU" altLang="ko-KR" sz="32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социо-природных</a:t>
            </a:r>
            <a:r>
              <a:rPr kumimoji="0" lang="ru-RU" altLang="ko-KR"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 связей</a:t>
            </a:r>
            <a:endParaRPr kumimoji="0" lang="en-US" sz="32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9" name="Rectangle 3"/>
          <p:cNvSpPr txBox="1">
            <a:spLocks noChangeArrowheads="1"/>
          </p:cNvSpPr>
          <p:nvPr/>
        </p:nvSpPr>
        <p:spPr>
          <a:xfrm>
            <a:off x="3995936" y="2925032"/>
            <a:ext cx="4680520" cy="79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7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Бионика</a:t>
            </a:r>
            <a:endParaRPr kumimoji="0" lang="en-US" sz="27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0" name="Rectangle 3"/>
          <p:cNvSpPr txBox="1">
            <a:spLocks noChangeArrowheads="1"/>
          </p:cNvSpPr>
          <p:nvPr/>
        </p:nvSpPr>
        <p:spPr>
          <a:xfrm>
            <a:off x="3995936" y="4293184"/>
            <a:ext cx="4680520" cy="79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850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2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Природо-подобные</a:t>
            </a:r>
            <a:r>
              <a:rPr kumimoji="0" lang="ru-RU" altLang="ko-KR"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 безотходные технологии</a:t>
            </a:r>
            <a:endParaRPr kumimoji="0" lang="en-US" sz="32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1" name="Rectangle 3"/>
          <p:cNvSpPr txBox="1">
            <a:spLocks noChangeArrowheads="1"/>
          </p:cNvSpPr>
          <p:nvPr/>
        </p:nvSpPr>
        <p:spPr>
          <a:xfrm>
            <a:off x="3995936" y="5661336"/>
            <a:ext cx="4680520" cy="79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7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Живые системы</a:t>
            </a:r>
            <a:endParaRPr kumimoji="0" lang="en-US" sz="27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2" name="TextBox 11"/>
          <p:cNvSpPr txBox="1"/>
          <p:nvPr/>
        </p:nvSpPr>
        <p:spPr>
          <a:xfrm>
            <a:off x="8604448" y="6381328"/>
            <a:ext cx="432048"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3</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34" y="1988840"/>
            <a:ext cx="4286250" cy="2857500"/>
          </a:xfrm>
          <a:prstGeom prst="rect">
            <a:avLst/>
          </a:prstGeom>
          <a:ln>
            <a:noFill/>
          </a:ln>
          <a:effectLst>
            <a:softEdge rad="127000"/>
          </a:effectLst>
        </p:spPr>
      </p:pic>
    </p:spTree>
    <p:extLst>
      <p:ext uri="{BB962C8B-B14F-4D97-AF65-F5344CB8AC3E}">
        <p14:creationId xmlns:p14="http://schemas.microsoft.com/office/powerpoint/2010/main" val="3582858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3999" cy="785024"/>
          </a:xfrm>
        </p:spPr>
        <p:txBody>
          <a:bodyPr/>
          <a:lstStyle/>
          <a:p>
            <a:pPr marL="0" indent="0" algn="ctr">
              <a:buNone/>
            </a:pPr>
            <a:r>
              <a:rPr lang="ru-RU" sz="3000" dirty="0" err="1"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Эко-номика</a:t>
            </a: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
            </a:r>
            <a:b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b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(наука хозяйствования в </a:t>
            </a:r>
            <a:r>
              <a:rPr lang="ru-RU" sz="3000" dirty="0" err="1"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социо-природной</a:t>
            </a: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 системе)</a:t>
            </a:r>
            <a:endParaRPr 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18" name="TextBox 17"/>
          <p:cNvSpPr txBox="1"/>
          <p:nvPr/>
        </p:nvSpPr>
        <p:spPr>
          <a:xfrm>
            <a:off x="8604448" y="6381328"/>
            <a:ext cx="432048"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4</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sp>
        <p:nvSpPr>
          <p:cNvPr id="19" name="Rectangle 3"/>
          <p:cNvSpPr txBox="1">
            <a:spLocks noChangeArrowheads="1"/>
          </p:cNvSpPr>
          <p:nvPr/>
        </p:nvSpPr>
        <p:spPr>
          <a:xfrm>
            <a:off x="3995936" y="1556792"/>
            <a:ext cx="4680520" cy="9361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1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9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Освоение природных</a:t>
            </a:r>
            <a:r>
              <a:rPr kumimoji="0" lang="ru-RU" altLang="ko-KR" sz="2900" b="1" i="0" u="none" strike="noStrike" kern="1200" cap="none" spc="0" normalizeH="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 ресурсов (производство)</a:t>
            </a:r>
            <a:endParaRPr kumimoji="0" lang="en-US" sz="29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0" name="Rectangle 3"/>
          <p:cNvSpPr txBox="1">
            <a:spLocks noChangeArrowheads="1"/>
          </p:cNvSpPr>
          <p:nvPr/>
        </p:nvSpPr>
        <p:spPr>
          <a:xfrm>
            <a:off x="3995936" y="2925032"/>
            <a:ext cx="4680520" cy="79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7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Товаро-обмен</a:t>
            </a:r>
            <a:r>
              <a:rPr kumimoji="0" lang="ru-RU" altLang="ko-KR" sz="27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 и рынок</a:t>
            </a:r>
            <a:endParaRPr kumimoji="0" lang="en-US" sz="27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1" name="Rectangle 3"/>
          <p:cNvSpPr txBox="1">
            <a:spLocks noChangeArrowheads="1"/>
          </p:cNvSpPr>
          <p:nvPr/>
        </p:nvSpPr>
        <p:spPr>
          <a:xfrm>
            <a:off x="3995936" y="4077072"/>
            <a:ext cx="4680520" cy="10080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lnSpcReduction="1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9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Информационные технологии (</a:t>
            </a:r>
            <a:r>
              <a:rPr kumimoji="0" lang="ru-RU" altLang="ko-KR" sz="29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блокчейн</a:t>
            </a:r>
            <a:r>
              <a:rPr kumimoji="0" lang="ru-RU" altLang="ko-KR" sz="29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a:t>
            </a:r>
            <a:endParaRPr kumimoji="0" lang="en-US" sz="29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2" name="Rectangle 3"/>
          <p:cNvSpPr txBox="1">
            <a:spLocks noChangeArrowheads="1"/>
          </p:cNvSpPr>
          <p:nvPr/>
        </p:nvSpPr>
        <p:spPr>
          <a:xfrm>
            <a:off x="3995936" y="5445224"/>
            <a:ext cx="4680520" cy="11521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850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Интеллектуальные когнитивные системы управления</a:t>
            </a:r>
            <a:endParaRPr kumimoji="0" lang="en-US" sz="32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5" y="2297410"/>
            <a:ext cx="3857625" cy="2571750"/>
          </a:xfrm>
          <a:prstGeom prst="rect">
            <a:avLst/>
          </a:prstGeom>
          <a:effectLst>
            <a:softEdge rad="127000"/>
          </a:effectLst>
        </p:spPr>
      </p:pic>
    </p:spTree>
    <p:extLst>
      <p:ext uri="{BB962C8B-B14F-4D97-AF65-F5344CB8AC3E}">
        <p14:creationId xmlns:p14="http://schemas.microsoft.com/office/powerpoint/2010/main" val="13099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116632"/>
            <a:ext cx="9143999" cy="78502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ru-RU" sz="3000" dirty="0" err="1"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Эко-логия</a:t>
            </a:r>
            <a:endPar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a:p>
            <a:pPr marL="0" indent="0" algn="ctr">
              <a:buNone/>
            </a:pP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(наука о гармонии в общем Доме)</a:t>
            </a:r>
            <a:endParaRPr 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5" name="TextBox 4"/>
          <p:cNvSpPr txBox="1"/>
          <p:nvPr/>
        </p:nvSpPr>
        <p:spPr>
          <a:xfrm>
            <a:off x="8604448" y="6381328"/>
            <a:ext cx="432048"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5</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sp>
        <p:nvSpPr>
          <p:cNvPr id="7" name="Rectangle 3"/>
          <p:cNvSpPr txBox="1">
            <a:spLocks noChangeArrowheads="1"/>
          </p:cNvSpPr>
          <p:nvPr/>
        </p:nvSpPr>
        <p:spPr>
          <a:xfrm>
            <a:off x="3923928" y="1556792"/>
            <a:ext cx="4680520" cy="9361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9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Энергосбережение</a:t>
            </a:r>
          </a:p>
          <a:p>
            <a:pPr marL="228600" lvl="0" indent="-182880" algn="ctr">
              <a:spcBef>
                <a:spcPct val="20000"/>
              </a:spcBef>
              <a:spcAft>
                <a:spcPts val="300"/>
              </a:spcAft>
              <a:buClr>
                <a:schemeClr val="accent6">
                  <a:lumMod val="75000"/>
                </a:schemeClr>
              </a:buClr>
              <a:buSzPct val="130000"/>
              <a:defRPr/>
            </a:pPr>
            <a:r>
              <a:rPr lang="ru-RU" sz="29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a:t>
            </a:r>
            <a:r>
              <a:rPr lang="en-US" sz="2900" dirty="0" smtClean="0">
                <a:solidFill>
                  <a:srgbClr val="002060"/>
                </a:solidFill>
                <a:effectLst>
                  <a:outerShdw blurRad="38100" dist="38100" dir="2700000" algn="tl">
                    <a:srgbClr val="000000">
                      <a:alpha val="43137"/>
                    </a:srgbClr>
                  </a:outerShdw>
                </a:effectLst>
                <a:latin typeface="Symbol" pitchFamily="18" charset="2"/>
              </a:rPr>
              <a:t>D</a:t>
            </a:r>
            <a:r>
              <a:rPr lang="ru-RU" sz="2900" dirty="0" smtClean="0">
                <a:solidFill>
                  <a:srgbClr val="002060"/>
                </a:solidFill>
                <a:effectLst>
                  <a:outerShdw blurRad="38100" dist="38100" dir="2700000" algn="tl">
                    <a:srgbClr val="000000">
                      <a:alpha val="43137"/>
                    </a:srgbClr>
                  </a:outerShdw>
                </a:effectLst>
                <a:latin typeface="Symbol" pitchFamily="18" charset="2"/>
              </a:rPr>
              <a:t> </a:t>
            </a:r>
            <a:r>
              <a:rPr lang="ru-RU" altLang="ko-KR" sz="2900" b="1" dirty="0" err="1"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Пр</a:t>
            </a:r>
            <a:r>
              <a:rPr lang="ru-RU" sz="2900" dirty="0" smtClean="0">
                <a:solidFill>
                  <a:srgbClr val="002060"/>
                </a:solidFill>
                <a:effectLst>
                  <a:outerShdw blurRad="38100" dist="38100" dir="2700000" algn="tl">
                    <a:srgbClr val="000000">
                      <a:alpha val="43137"/>
                    </a:srgbClr>
                  </a:outerShdw>
                </a:effectLst>
                <a:latin typeface="Calibri" pitchFamily="34" charset="0"/>
              </a:rPr>
              <a:t>/</a:t>
            </a:r>
            <a:r>
              <a:rPr lang="en-US" sz="2900" dirty="0" smtClean="0"/>
              <a:t> </a:t>
            </a:r>
            <a:r>
              <a:rPr lang="en-US" sz="2900" dirty="0" smtClean="0">
                <a:solidFill>
                  <a:srgbClr val="002060"/>
                </a:solidFill>
                <a:effectLst>
                  <a:outerShdw blurRad="38100" dist="38100" dir="2700000" algn="tl">
                    <a:srgbClr val="000000">
                      <a:alpha val="43137"/>
                    </a:srgbClr>
                  </a:outerShdw>
                </a:effectLst>
                <a:latin typeface="Symbol" pitchFamily="18" charset="2"/>
              </a:rPr>
              <a:t>D</a:t>
            </a:r>
            <a:r>
              <a:rPr lang="ru-RU" sz="2900" dirty="0" smtClean="0">
                <a:latin typeface="Symbol" pitchFamily="18" charset="2"/>
              </a:rPr>
              <a:t> </a:t>
            </a:r>
            <a:r>
              <a:rPr lang="ru-RU" altLang="ko-KR" sz="29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ВВП </a:t>
            </a:r>
            <a:r>
              <a:rPr lang="en-US" altLang="ko-KR" sz="29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&lt; 0)</a:t>
            </a: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1" name="Rectangle 3"/>
          <p:cNvSpPr txBox="1">
            <a:spLocks noChangeArrowheads="1"/>
          </p:cNvSpPr>
          <p:nvPr/>
        </p:nvSpPr>
        <p:spPr>
          <a:xfrm>
            <a:off x="3923928" y="3212976"/>
            <a:ext cx="4680520" cy="9361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9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Энергоэффективность</a:t>
            </a:r>
            <a:endParaRPr kumimoji="0" lang="ru-RU" altLang="ko-KR" sz="29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endParaRPr>
          </a:p>
          <a:p>
            <a:pPr marL="228600" lvl="0" indent="-182880" algn="ctr">
              <a:spcBef>
                <a:spcPct val="20000"/>
              </a:spcBef>
              <a:spcAft>
                <a:spcPts val="300"/>
              </a:spcAft>
              <a:buClr>
                <a:schemeClr val="accent6">
                  <a:lumMod val="75000"/>
                </a:schemeClr>
              </a:buClr>
              <a:buSzPct val="130000"/>
              <a:defRPr/>
            </a:pPr>
            <a:r>
              <a:rPr lang="ru-RU" sz="29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a:t>
            </a:r>
            <a:r>
              <a:rPr lang="en-US" sz="2900" dirty="0" smtClean="0">
                <a:solidFill>
                  <a:srgbClr val="002060"/>
                </a:solidFill>
                <a:effectLst>
                  <a:outerShdw blurRad="38100" dist="38100" dir="2700000" algn="tl">
                    <a:srgbClr val="000000">
                      <a:alpha val="43137"/>
                    </a:srgbClr>
                  </a:outerShdw>
                </a:effectLst>
                <a:latin typeface="Symbol" pitchFamily="18" charset="2"/>
              </a:rPr>
              <a:t>D</a:t>
            </a:r>
            <a:r>
              <a:rPr lang="ru-RU" sz="2900" dirty="0" smtClean="0">
                <a:solidFill>
                  <a:srgbClr val="002060"/>
                </a:solidFill>
                <a:effectLst>
                  <a:outerShdw blurRad="38100" dist="38100" dir="2700000" algn="tl">
                    <a:srgbClr val="000000">
                      <a:alpha val="43137"/>
                    </a:srgbClr>
                  </a:outerShdw>
                </a:effectLst>
                <a:latin typeface="Symbol" pitchFamily="18" charset="2"/>
              </a:rPr>
              <a:t> </a:t>
            </a:r>
            <a:r>
              <a:rPr lang="ru-RU" altLang="ko-KR" sz="29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Н5</a:t>
            </a:r>
            <a:r>
              <a:rPr lang="ru-RU" sz="2900" dirty="0" smtClean="0">
                <a:solidFill>
                  <a:srgbClr val="002060"/>
                </a:solidFill>
                <a:effectLst>
                  <a:outerShdw blurRad="38100" dist="38100" dir="2700000" algn="tl">
                    <a:srgbClr val="000000">
                      <a:alpha val="43137"/>
                    </a:srgbClr>
                  </a:outerShdw>
                </a:effectLst>
                <a:latin typeface="Calibri" pitchFamily="34" charset="0"/>
              </a:rPr>
              <a:t>/</a:t>
            </a:r>
            <a:r>
              <a:rPr lang="en-US" sz="2900" dirty="0" smtClean="0"/>
              <a:t> </a:t>
            </a:r>
            <a:r>
              <a:rPr lang="en-US" sz="2900" dirty="0" smtClean="0">
                <a:solidFill>
                  <a:srgbClr val="002060"/>
                </a:solidFill>
                <a:effectLst>
                  <a:outerShdw blurRad="38100" dist="38100" dir="2700000" algn="tl">
                    <a:srgbClr val="000000">
                      <a:alpha val="43137"/>
                    </a:srgbClr>
                  </a:outerShdw>
                </a:effectLst>
                <a:latin typeface="Symbol" pitchFamily="18" charset="2"/>
              </a:rPr>
              <a:t>D</a:t>
            </a:r>
            <a:r>
              <a:rPr lang="ru-RU" sz="2900" dirty="0" smtClean="0">
                <a:latin typeface="Symbol" pitchFamily="18" charset="2"/>
              </a:rPr>
              <a:t> </a:t>
            </a:r>
            <a:r>
              <a:rPr lang="ru-RU" altLang="ko-KR" sz="2900" b="1" dirty="0" err="1"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Пр</a:t>
            </a:r>
            <a:r>
              <a:rPr lang="ru-RU" altLang="ko-KR" sz="29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 </a:t>
            </a:r>
            <a:r>
              <a:rPr lang="en-US" altLang="ko-KR" sz="29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&gt; 0)</a:t>
            </a: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2" name="Rectangle 3"/>
          <p:cNvSpPr txBox="1">
            <a:spLocks noChangeArrowheads="1"/>
          </p:cNvSpPr>
          <p:nvPr/>
        </p:nvSpPr>
        <p:spPr>
          <a:xfrm>
            <a:off x="3707904" y="4941168"/>
            <a:ext cx="5040560" cy="11521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85000" lnSpcReduction="1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lang="ru-RU" altLang="ko-KR"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Устойчивое развитие</a:t>
            </a:r>
            <a:endParaRPr kumimoji="0" lang="ru-RU" altLang="ko-KR"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endParaRPr>
          </a:p>
          <a:p>
            <a:pPr marL="228600" lvl="0" indent="-182880" algn="ctr">
              <a:spcBef>
                <a:spcPct val="20000"/>
              </a:spcBef>
              <a:spcAft>
                <a:spcPts val="300"/>
              </a:spcAft>
              <a:buClr>
                <a:schemeClr val="accent6">
                  <a:lumMod val="75000"/>
                </a:schemeClr>
              </a:buClr>
              <a:buSzPct val="130000"/>
              <a:defRPr/>
            </a:pPr>
            <a:r>
              <a:rPr lang="ru-RU"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a:t>
            </a:r>
            <a:r>
              <a:rPr lang="en-US" sz="3200" dirty="0" smtClean="0">
                <a:solidFill>
                  <a:srgbClr val="002060"/>
                </a:solidFill>
                <a:effectLst>
                  <a:outerShdw blurRad="38100" dist="38100" dir="2700000" algn="tl">
                    <a:srgbClr val="000000">
                      <a:alpha val="43137"/>
                    </a:srgbClr>
                  </a:outerShdw>
                </a:effectLst>
                <a:latin typeface="Symbol" pitchFamily="18" charset="2"/>
              </a:rPr>
              <a:t>D</a:t>
            </a:r>
            <a:r>
              <a:rPr lang="ru-RU" sz="3200" dirty="0" smtClean="0">
                <a:solidFill>
                  <a:srgbClr val="002060"/>
                </a:solidFill>
                <a:effectLst>
                  <a:outerShdw blurRad="38100" dist="38100" dir="2700000" algn="tl">
                    <a:srgbClr val="000000">
                      <a:alpha val="43137"/>
                    </a:srgbClr>
                  </a:outerShdw>
                </a:effectLst>
                <a:latin typeface="Symbol" pitchFamily="18" charset="2"/>
              </a:rPr>
              <a:t> </a:t>
            </a:r>
            <a:r>
              <a:rPr lang="ru-RU" altLang="ko-KR"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Н5</a:t>
            </a:r>
            <a:r>
              <a:rPr lang="en-US" altLang="ko-KR" sz="24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i+1</a:t>
            </a:r>
            <a:r>
              <a:rPr lang="ru-RU" sz="3200" dirty="0" smtClean="0">
                <a:solidFill>
                  <a:srgbClr val="002060"/>
                </a:solidFill>
                <a:effectLst>
                  <a:outerShdw blurRad="38100" dist="38100" dir="2700000" algn="tl">
                    <a:srgbClr val="000000">
                      <a:alpha val="43137"/>
                    </a:srgbClr>
                  </a:outerShdw>
                </a:effectLst>
                <a:latin typeface="Calibri" pitchFamily="34" charset="0"/>
              </a:rPr>
              <a:t>/</a:t>
            </a:r>
            <a:r>
              <a:rPr lang="en-US" sz="3200" dirty="0" smtClean="0"/>
              <a:t> </a:t>
            </a:r>
            <a:r>
              <a:rPr lang="en-US" sz="3200" dirty="0" smtClean="0">
                <a:solidFill>
                  <a:srgbClr val="002060"/>
                </a:solidFill>
                <a:effectLst>
                  <a:outerShdw blurRad="38100" dist="38100" dir="2700000" algn="tl">
                    <a:srgbClr val="000000">
                      <a:alpha val="43137"/>
                    </a:srgbClr>
                  </a:outerShdw>
                </a:effectLst>
                <a:latin typeface="Symbol" pitchFamily="18" charset="2"/>
              </a:rPr>
              <a:t>D</a:t>
            </a:r>
            <a:r>
              <a:rPr lang="ru-RU" sz="3200" dirty="0" smtClean="0">
                <a:latin typeface="Symbol" pitchFamily="18" charset="2"/>
              </a:rPr>
              <a:t> </a:t>
            </a:r>
            <a:r>
              <a:rPr lang="ru-RU" altLang="ko-KR" sz="3200" b="1" dirty="0" err="1"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Пр</a:t>
            </a:r>
            <a:r>
              <a:rPr lang="ru-RU" altLang="ko-KR"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 </a:t>
            </a:r>
            <a:r>
              <a:rPr lang="en-US" altLang="ko-KR"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 </a:t>
            </a:r>
            <a:r>
              <a:rPr lang="en-US" sz="3200" dirty="0" smtClean="0">
                <a:solidFill>
                  <a:srgbClr val="002060"/>
                </a:solidFill>
                <a:effectLst>
                  <a:outerShdw blurRad="38100" dist="38100" dir="2700000" algn="tl">
                    <a:srgbClr val="000000">
                      <a:alpha val="43137"/>
                    </a:srgbClr>
                  </a:outerShdw>
                </a:effectLst>
                <a:latin typeface="Symbol" pitchFamily="18" charset="2"/>
              </a:rPr>
              <a:t>D </a:t>
            </a:r>
            <a:r>
              <a:rPr lang="ru-RU" altLang="ko-KR"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НБ</a:t>
            </a:r>
            <a:r>
              <a:rPr lang="ru-RU" altLang="ko-KR" sz="24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1</a:t>
            </a:r>
            <a:r>
              <a:rPr lang="ru-RU" altLang="ko-KR"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 = </a:t>
            </a:r>
            <a:r>
              <a:rPr lang="en-US" altLang="ko-KR"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f(t)</a:t>
            </a:r>
            <a:r>
              <a:rPr lang="en-US" sz="3200" dirty="0" smtClean="0"/>
              <a:t> </a:t>
            </a:r>
            <a:r>
              <a:rPr lang="en-US" altLang="ko-KR" sz="32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&gt; 0)</a:t>
            </a: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48" y="4509120"/>
            <a:ext cx="2286000" cy="1986534"/>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22" y="1196752"/>
            <a:ext cx="1523810" cy="2031746"/>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968352"/>
            <a:ext cx="1828800" cy="1828800"/>
          </a:xfrm>
          <a:prstGeom prst="rect">
            <a:avLst/>
          </a:prstGeom>
        </p:spPr>
      </p:pic>
    </p:spTree>
    <p:extLst>
      <p:ext uri="{BB962C8B-B14F-4D97-AF65-F5344CB8AC3E}">
        <p14:creationId xmlns:p14="http://schemas.microsoft.com/office/powerpoint/2010/main" val="493254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116632"/>
            <a:ext cx="9143999" cy="78502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Энергетическая эффективность</a:t>
            </a:r>
            <a:endParaRPr 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9" name="TextBox 8"/>
          <p:cNvSpPr txBox="1"/>
          <p:nvPr/>
        </p:nvSpPr>
        <p:spPr>
          <a:xfrm>
            <a:off x="8604448" y="6381328"/>
            <a:ext cx="432048"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6</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715" y="849767"/>
            <a:ext cx="4895365" cy="2723249"/>
          </a:xfrm>
          <a:prstGeom prst="rect">
            <a:avLst/>
          </a:prstGeom>
          <a:effectLst>
            <a:outerShdw blurRad="50800" dist="38100" dir="5400000" algn="t" rotWithShape="0">
              <a:prstClr val="black">
                <a:alpha val="40000"/>
              </a:prst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3587836"/>
            <a:ext cx="4943995" cy="2793492"/>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56501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1124744"/>
            <a:ext cx="8064896" cy="5112568"/>
          </a:xfrm>
        </p:spPr>
        <p:txBody>
          <a:bodyPr>
            <a:noAutofit/>
          </a:bodyPr>
          <a:lstStyle/>
          <a:p>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повышение КИН</a:t>
            </a:r>
            <a:endParaRPr lang="ru-RU" sz="3000" b="1" dirty="0">
              <a:solidFill>
                <a:schemeClr val="accent1">
                  <a:lumMod val="75000"/>
                </a:schemeClr>
              </a:solidFill>
              <a:effectLst>
                <a:outerShdw blurRad="38100" dist="38100" dir="2700000" algn="tl">
                  <a:srgbClr val="000000">
                    <a:alpha val="43137"/>
                  </a:srgbClr>
                </a:outerShdw>
              </a:effectLst>
              <a:latin typeface="Calibri" pitchFamily="34" charset="0"/>
            </a:endParaRPr>
          </a:p>
          <a:p>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комплексное освоение природных ресурсов</a:t>
            </a:r>
            <a:endParaRPr lang="ru-RU" sz="3000" b="1" dirty="0">
              <a:solidFill>
                <a:schemeClr val="accent1">
                  <a:lumMod val="75000"/>
                </a:schemeClr>
              </a:solidFill>
              <a:effectLst>
                <a:outerShdw blurRad="38100" dist="38100" dir="2700000" algn="tl">
                  <a:srgbClr val="000000">
                    <a:alpha val="43137"/>
                  </a:srgbClr>
                </a:outerShdw>
              </a:effectLst>
              <a:latin typeface="Calibri" pitchFamily="34" charset="0"/>
            </a:endParaRPr>
          </a:p>
          <a:p>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получение новых </a:t>
            </a:r>
            <a:r>
              <a:rPr lang="ru-RU" sz="3000" b="1" dirty="0" err="1" smtClean="0">
                <a:solidFill>
                  <a:schemeClr val="accent1">
                    <a:lumMod val="75000"/>
                  </a:schemeClr>
                </a:solidFill>
                <a:effectLst>
                  <a:outerShdw blurRad="38100" dist="38100" dir="2700000" algn="tl">
                    <a:srgbClr val="000000">
                      <a:alpha val="43137"/>
                    </a:srgbClr>
                  </a:outerShdw>
                </a:effectLst>
                <a:latin typeface="Calibri" pitchFamily="34" charset="0"/>
              </a:rPr>
              <a:t>природо-подобных</a:t>
            </a:r>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ресурсов (полимерная матричная нефть)</a:t>
            </a:r>
          </a:p>
          <a:p>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расширение сферы использования полученных биохимических продуктов</a:t>
            </a:r>
          </a:p>
          <a:p>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Создание безотходного производства (утилизация СО</a:t>
            </a:r>
            <a:r>
              <a:rPr lang="ru-RU" sz="2000" b="1" dirty="0" smtClean="0">
                <a:solidFill>
                  <a:schemeClr val="accent1">
                    <a:lumMod val="75000"/>
                  </a:schemeClr>
                </a:solidFill>
                <a:effectLst>
                  <a:outerShdw blurRad="38100" dist="38100" dir="2700000" algn="tl">
                    <a:srgbClr val="000000">
                      <a:alpha val="43137"/>
                    </a:srgbClr>
                  </a:outerShdw>
                </a:effectLst>
                <a:latin typeface="Calibri" pitchFamily="34" charset="0"/>
              </a:rPr>
              <a:t>2</a:t>
            </a:r>
            <a:r>
              <a:rPr lang="ru-RU" sz="3000" b="1" dirty="0" smtClean="0">
                <a:solidFill>
                  <a:schemeClr val="accent1">
                    <a:lumMod val="75000"/>
                  </a:schemeClr>
                </a:solidFill>
                <a:effectLst>
                  <a:outerShdw blurRad="38100" dist="38100" dir="2700000" algn="tl">
                    <a:srgbClr val="000000">
                      <a:alpha val="43137"/>
                    </a:srgbClr>
                  </a:outerShdw>
                </a:effectLst>
                <a:latin typeface="Calibri" pitchFamily="34" charset="0"/>
              </a:rPr>
              <a:t> и нефтяных газов, золы пластмасс, химических отходов)</a:t>
            </a:r>
            <a:endParaRPr lang="ru-RU" sz="3000" b="1"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4" name="Заголовок 1"/>
          <p:cNvSpPr txBox="1">
            <a:spLocks/>
          </p:cNvSpPr>
          <p:nvPr/>
        </p:nvSpPr>
        <p:spPr>
          <a:xfrm>
            <a:off x="0" y="116632"/>
            <a:ext cx="9143999" cy="78502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Пути повышения </a:t>
            </a:r>
            <a:r>
              <a:rPr lang="en-US"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Symbol" pitchFamily="18" charset="2"/>
                <a:cs typeface="Times New Roman" pitchFamily="18" charset="0"/>
              </a:rPr>
              <a:t>h</a:t>
            </a:r>
            <a:r>
              <a:rPr lang="ru-RU" sz="2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эф</a:t>
            </a: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 в НГК</a:t>
            </a:r>
          </a:p>
          <a:p>
            <a:pPr marL="0" indent="0" algn="ctr">
              <a:buNone/>
            </a:pPr>
            <a:endParaRPr 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5" name="TextBox 4"/>
          <p:cNvSpPr txBox="1"/>
          <p:nvPr/>
        </p:nvSpPr>
        <p:spPr>
          <a:xfrm>
            <a:off x="8604448" y="6381328"/>
            <a:ext cx="432048"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7</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182290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Рисунок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64704"/>
            <a:ext cx="8568952" cy="5904656"/>
          </a:xfrm>
          <a:prstGeom prst="rect">
            <a:avLst/>
          </a:prstGeom>
          <a:effectLst>
            <a:outerShdw blurRad="50800" dist="38100" dir="5400000" algn="t" rotWithShape="0">
              <a:prstClr val="black">
                <a:alpha val="40000"/>
              </a:prstClr>
            </a:outerShdw>
          </a:effectLst>
        </p:spPr>
      </p:pic>
      <p:cxnSp>
        <p:nvCxnSpPr>
          <p:cNvPr id="76" name="Прямая соединительная линия 75"/>
          <p:cNvCxnSpPr>
            <a:stCxn id="73" idx="3"/>
          </p:cNvCxnSpPr>
          <p:nvPr/>
        </p:nvCxnSpPr>
        <p:spPr>
          <a:xfrm>
            <a:off x="2901622" y="6309320"/>
            <a:ext cx="332656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Прямая соединительная линия 65"/>
          <p:cNvCxnSpPr/>
          <p:nvPr/>
        </p:nvCxnSpPr>
        <p:spPr>
          <a:xfrm>
            <a:off x="6071668" y="1196752"/>
            <a:ext cx="0" cy="4176464"/>
          </a:xfrm>
          <a:prstGeom prst="line">
            <a:avLst/>
          </a:prstGeom>
        </p:spPr>
        <p:style>
          <a:lnRef idx="3">
            <a:schemeClr val="accent3"/>
          </a:lnRef>
          <a:fillRef idx="0">
            <a:schemeClr val="accent3"/>
          </a:fillRef>
          <a:effectRef idx="2">
            <a:schemeClr val="accent3"/>
          </a:effectRef>
          <a:fontRef idx="minor">
            <a:schemeClr val="tx1"/>
          </a:fontRef>
        </p:style>
      </p:cxnSp>
      <p:cxnSp>
        <p:nvCxnSpPr>
          <p:cNvPr id="63" name="Прямая соединительная линия 62"/>
          <p:cNvCxnSpPr/>
          <p:nvPr/>
        </p:nvCxnSpPr>
        <p:spPr>
          <a:xfrm>
            <a:off x="2915537" y="2636832"/>
            <a:ext cx="432607" cy="1368232"/>
          </a:xfrm>
          <a:prstGeom prst="line">
            <a:avLst/>
          </a:prstGeom>
        </p:spPr>
        <p:style>
          <a:lnRef idx="3">
            <a:schemeClr val="accent3"/>
          </a:lnRef>
          <a:fillRef idx="0">
            <a:schemeClr val="accent3"/>
          </a:fillRef>
          <a:effectRef idx="2">
            <a:schemeClr val="accent3"/>
          </a:effectRef>
          <a:fontRef idx="minor">
            <a:schemeClr val="tx1"/>
          </a:fontRef>
        </p:style>
      </p:cxnSp>
      <p:cxnSp>
        <p:nvCxnSpPr>
          <p:cNvPr id="61" name="Прямая соединительная линия 60"/>
          <p:cNvCxnSpPr/>
          <p:nvPr/>
        </p:nvCxnSpPr>
        <p:spPr>
          <a:xfrm>
            <a:off x="5411097" y="4437152"/>
            <a:ext cx="132114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Прямая соединительная линия 31"/>
          <p:cNvCxnSpPr>
            <a:stCxn id="16" idx="3"/>
            <a:endCxn id="21" idx="1"/>
          </p:cNvCxnSpPr>
          <p:nvPr/>
        </p:nvCxnSpPr>
        <p:spPr>
          <a:xfrm flipV="1">
            <a:off x="2915816" y="2276832"/>
            <a:ext cx="3312368" cy="40"/>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Прямая соединительная линия 28"/>
          <p:cNvCxnSpPr>
            <a:stCxn id="5" idx="3"/>
            <a:endCxn id="8" idx="1"/>
          </p:cNvCxnSpPr>
          <p:nvPr/>
        </p:nvCxnSpPr>
        <p:spPr>
          <a:xfrm>
            <a:off x="2915816" y="1196712"/>
            <a:ext cx="3312368"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Заголовок 1"/>
          <p:cNvSpPr>
            <a:spLocks noGrp="1"/>
          </p:cNvSpPr>
          <p:nvPr>
            <p:ph type="title"/>
          </p:nvPr>
        </p:nvSpPr>
        <p:spPr>
          <a:xfrm>
            <a:off x="0" y="116632"/>
            <a:ext cx="9143999" cy="785024"/>
          </a:xfrm>
        </p:spPr>
        <p:txBody>
          <a:bodyPr/>
          <a:lstStyle/>
          <a:p>
            <a:pPr marL="0" indent="0" algn="ctr">
              <a:buNone/>
            </a:pP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Эко-лого-</a:t>
            </a:r>
            <a:r>
              <a:rPr lang="ru-RU" sz="3000" dirty="0" err="1"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номика</a:t>
            </a: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 НГК</a:t>
            </a:r>
            <a:endParaRPr 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6" name="TextBox 5"/>
          <p:cNvSpPr txBox="1"/>
          <p:nvPr/>
        </p:nvSpPr>
        <p:spPr>
          <a:xfrm>
            <a:off x="8748464" y="6381328"/>
            <a:ext cx="432048"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8</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sp>
        <p:nvSpPr>
          <p:cNvPr id="5" name="Прямоугольник 4"/>
          <p:cNvSpPr/>
          <p:nvPr/>
        </p:nvSpPr>
        <p:spPr>
          <a:xfrm>
            <a:off x="395816" y="83671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 name="Прямоугольник 6"/>
          <p:cNvSpPr/>
          <p:nvPr/>
        </p:nvSpPr>
        <p:spPr>
          <a:xfrm>
            <a:off x="3347864" y="83671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8" name="Прямоугольник 7"/>
          <p:cNvSpPr/>
          <p:nvPr/>
        </p:nvSpPr>
        <p:spPr>
          <a:xfrm>
            <a:off x="6228184" y="83671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9" name="Прямоугольник 8"/>
          <p:cNvSpPr/>
          <p:nvPr/>
        </p:nvSpPr>
        <p:spPr>
          <a:xfrm>
            <a:off x="395536" y="191683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Прямоугольник 9"/>
          <p:cNvSpPr/>
          <p:nvPr/>
        </p:nvSpPr>
        <p:spPr>
          <a:xfrm>
            <a:off x="395536" y="5013176"/>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1" name="Прямоугольник 10"/>
          <p:cNvSpPr/>
          <p:nvPr/>
        </p:nvSpPr>
        <p:spPr>
          <a:xfrm>
            <a:off x="395816" y="587735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 name="Rectangle 3"/>
          <p:cNvSpPr txBox="1">
            <a:spLocks noChangeArrowheads="1"/>
          </p:cNvSpPr>
          <p:nvPr/>
        </p:nvSpPr>
        <p:spPr>
          <a:xfrm>
            <a:off x="3331395" y="908720"/>
            <a:ext cx="252028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НГК</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3" name="Прямоугольник 12"/>
          <p:cNvSpPr/>
          <p:nvPr/>
        </p:nvSpPr>
        <p:spPr>
          <a:xfrm>
            <a:off x="3347864" y="191683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4" name="Rectangle 3"/>
          <p:cNvSpPr txBox="1">
            <a:spLocks noChangeArrowheads="1"/>
          </p:cNvSpPr>
          <p:nvPr/>
        </p:nvSpPr>
        <p:spPr>
          <a:xfrm>
            <a:off x="3275856" y="1952736"/>
            <a:ext cx="2520000" cy="720080"/>
          </a:xfrm>
          <a:prstGeom prst="rect">
            <a:avLst/>
          </a:prstGeom>
        </p:spPr>
        <p:txBody>
          <a:bodyPr vert="horz" lIns="91440" tIns="45720" rIns="91440" bIns="45720" rtlCol="0">
            <a:normAutofit fontScale="700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Газовая промышленность</a:t>
            </a:r>
            <a:endParaRPr kumimoji="0" lang="en-US" sz="3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5" name="Rectangle 3"/>
          <p:cNvSpPr txBox="1">
            <a:spLocks noChangeArrowheads="1"/>
          </p:cNvSpPr>
          <p:nvPr/>
        </p:nvSpPr>
        <p:spPr>
          <a:xfrm>
            <a:off x="395536" y="908720"/>
            <a:ext cx="252028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Качели</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6" name="Rectangle 3"/>
          <p:cNvSpPr txBox="1">
            <a:spLocks noChangeArrowheads="1"/>
          </p:cNvSpPr>
          <p:nvPr/>
        </p:nvSpPr>
        <p:spPr>
          <a:xfrm>
            <a:off x="395816" y="1916832"/>
            <a:ext cx="2520000" cy="720080"/>
          </a:xfrm>
          <a:prstGeom prst="rect">
            <a:avLst/>
          </a:prstGeom>
        </p:spPr>
        <p:txBody>
          <a:bodyPr vert="horz" lIns="91440" tIns="45720" rIns="91440" bIns="45720" rtlCol="0">
            <a:normAutofit fontScale="77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Нетрадиционные углеводороды</a:t>
            </a:r>
            <a:endParaRPr kumimoji="0" lang="en-US" sz="3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7" name="Rectangle 3"/>
          <p:cNvSpPr txBox="1">
            <a:spLocks noChangeArrowheads="1"/>
          </p:cNvSpPr>
          <p:nvPr/>
        </p:nvSpPr>
        <p:spPr>
          <a:xfrm>
            <a:off x="395536" y="5121088"/>
            <a:ext cx="252000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Газогидраты</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18" name="Прямоугольник 17"/>
          <p:cNvSpPr/>
          <p:nvPr/>
        </p:nvSpPr>
        <p:spPr>
          <a:xfrm>
            <a:off x="3347864" y="4005144"/>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9" name="Rectangle 3"/>
          <p:cNvSpPr txBox="1">
            <a:spLocks noChangeArrowheads="1"/>
          </p:cNvSpPr>
          <p:nvPr/>
        </p:nvSpPr>
        <p:spPr>
          <a:xfrm>
            <a:off x="3348144" y="4005144"/>
            <a:ext cx="2520000" cy="792008"/>
          </a:xfrm>
          <a:prstGeom prst="rect">
            <a:avLst/>
          </a:prstGeom>
        </p:spPr>
        <p:txBody>
          <a:bodyPr vert="horz" lIns="91440" tIns="45720" rIns="91440" bIns="45720" rtlCol="0">
            <a:normAutofit fontScale="550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4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Метан</a:t>
            </a:r>
          </a:p>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lang="ru-RU"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ПЭС</a:t>
            </a:r>
            <a:endParaRPr kumimoji="0" lang="en-US" sz="4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0" name="Rectangle 3"/>
          <p:cNvSpPr txBox="1">
            <a:spLocks noChangeArrowheads="1"/>
          </p:cNvSpPr>
          <p:nvPr/>
        </p:nvSpPr>
        <p:spPr>
          <a:xfrm>
            <a:off x="6156176" y="908720"/>
            <a:ext cx="2520000" cy="720080"/>
          </a:xfrm>
          <a:prstGeom prst="rect">
            <a:avLst/>
          </a:prstGeom>
        </p:spPr>
        <p:txBody>
          <a:bodyPr vert="horz" lIns="91440" tIns="45720" rIns="91440" bIns="45720" rtlCol="0">
            <a:normAutofit fontScale="700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Химическая промышленность</a:t>
            </a:r>
            <a:endParaRPr kumimoji="0" lang="en-US" sz="3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1" name="Прямоугольник 20"/>
          <p:cNvSpPr/>
          <p:nvPr/>
        </p:nvSpPr>
        <p:spPr>
          <a:xfrm>
            <a:off x="6228184" y="191683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2" name="Rectangle 3"/>
          <p:cNvSpPr txBox="1">
            <a:spLocks noChangeArrowheads="1"/>
          </p:cNvSpPr>
          <p:nvPr/>
        </p:nvSpPr>
        <p:spPr>
          <a:xfrm>
            <a:off x="6228184" y="2024744"/>
            <a:ext cx="252000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Авто</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3" name="Прямоугольник 22"/>
          <p:cNvSpPr/>
          <p:nvPr/>
        </p:nvSpPr>
        <p:spPr>
          <a:xfrm>
            <a:off x="6228184" y="299703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4" name="Rectangle 3"/>
          <p:cNvSpPr txBox="1">
            <a:spLocks noChangeArrowheads="1"/>
          </p:cNvSpPr>
          <p:nvPr/>
        </p:nvSpPr>
        <p:spPr>
          <a:xfrm>
            <a:off x="6228464" y="2996952"/>
            <a:ext cx="2520000" cy="720080"/>
          </a:xfrm>
          <a:prstGeom prst="rect">
            <a:avLst/>
          </a:prstGeom>
        </p:spPr>
        <p:txBody>
          <a:bodyPr vert="horz" lIns="91440" tIns="45720" rIns="91440" bIns="45720" rtlCol="0">
            <a:normAutofit fontScale="77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30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Электрическая энергия</a:t>
            </a:r>
            <a:endParaRPr kumimoji="0" lang="en-US" sz="30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5" name="Прямоугольник 24"/>
          <p:cNvSpPr/>
          <p:nvPr/>
        </p:nvSpPr>
        <p:spPr>
          <a:xfrm>
            <a:off x="6228184" y="4005064"/>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6" name="Rectangle 3"/>
          <p:cNvSpPr txBox="1">
            <a:spLocks noChangeArrowheads="1"/>
          </p:cNvSpPr>
          <p:nvPr/>
        </p:nvSpPr>
        <p:spPr>
          <a:xfrm>
            <a:off x="6228184" y="4077072"/>
            <a:ext cx="252000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Водород</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7" name="Прямоугольник 26"/>
          <p:cNvSpPr/>
          <p:nvPr/>
        </p:nvSpPr>
        <p:spPr>
          <a:xfrm>
            <a:off x="6228184" y="5013176"/>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8" name="Rectangle 3"/>
          <p:cNvSpPr txBox="1">
            <a:spLocks noChangeArrowheads="1"/>
          </p:cNvSpPr>
          <p:nvPr/>
        </p:nvSpPr>
        <p:spPr>
          <a:xfrm>
            <a:off x="6228184" y="5085184"/>
            <a:ext cx="252000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Вода</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cxnSp>
        <p:nvCxnSpPr>
          <p:cNvPr id="37" name="Прямая со стрелкой 36"/>
          <p:cNvCxnSpPr>
            <a:endCxn id="13" idx="0"/>
          </p:cNvCxnSpPr>
          <p:nvPr/>
        </p:nvCxnSpPr>
        <p:spPr>
          <a:xfrm flipH="1">
            <a:off x="4607864" y="1556712"/>
            <a:ext cx="280" cy="36012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40" name="Прямая соединительная линия 39"/>
          <p:cNvCxnSpPr>
            <a:stCxn id="10" idx="3"/>
            <a:endCxn id="27" idx="1"/>
          </p:cNvCxnSpPr>
          <p:nvPr/>
        </p:nvCxnSpPr>
        <p:spPr>
          <a:xfrm>
            <a:off x="2915536" y="5373176"/>
            <a:ext cx="331264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4" name="Прямая со стрелкой 43"/>
          <p:cNvCxnSpPr>
            <a:endCxn id="19" idx="0"/>
          </p:cNvCxnSpPr>
          <p:nvPr/>
        </p:nvCxnSpPr>
        <p:spPr>
          <a:xfrm>
            <a:off x="4608144" y="2672816"/>
            <a:ext cx="0" cy="1332328"/>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48" name="Прямая со стрелкой 47"/>
          <p:cNvCxnSpPr/>
          <p:nvPr/>
        </p:nvCxnSpPr>
        <p:spPr>
          <a:xfrm flipV="1">
            <a:off x="4608144" y="4725144"/>
            <a:ext cx="0" cy="648072"/>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71" name="Прямоугольник 70"/>
          <p:cNvSpPr/>
          <p:nvPr/>
        </p:nvSpPr>
        <p:spPr>
          <a:xfrm>
            <a:off x="3347864" y="587735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2" name="Прямоугольник 71"/>
          <p:cNvSpPr/>
          <p:nvPr/>
        </p:nvSpPr>
        <p:spPr>
          <a:xfrm>
            <a:off x="6228184" y="5877352"/>
            <a:ext cx="2520000" cy="72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3" name="Rectangle 3"/>
          <p:cNvSpPr txBox="1">
            <a:spLocks noChangeArrowheads="1"/>
          </p:cNvSpPr>
          <p:nvPr/>
        </p:nvSpPr>
        <p:spPr>
          <a:xfrm>
            <a:off x="381622" y="5949280"/>
            <a:ext cx="252000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ВИЭ</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74" name="Rectangle 3"/>
          <p:cNvSpPr txBox="1">
            <a:spLocks noChangeArrowheads="1"/>
          </p:cNvSpPr>
          <p:nvPr/>
        </p:nvSpPr>
        <p:spPr>
          <a:xfrm>
            <a:off x="3359462" y="5949280"/>
            <a:ext cx="2520000"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Накопители</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75" name="Rectangle 3"/>
          <p:cNvSpPr txBox="1">
            <a:spLocks noChangeArrowheads="1"/>
          </p:cNvSpPr>
          <p:nvPr/>
        </p:nvSpPr>
        <p:spPr>
          <a:xfrm>
            <a:off x="6228464" y="5877352"/>
            <a:ext cx="2520000" cy="792008"/>
          </a:xfrm>
          <a:prstGeom prst="rect">
            <a:avLst/>
          </a:prstGeom>
        </p:spPr>
        <p:txBody>
          <a:bodyPr vert="horz" lIns="91440" tIns="45720" rIns="91440" bIns="45720" rtlCol="0">
            <a:normAutofit fontScale="92500" lnSpcReduction="1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Энергетический комфорт</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81" name="Овал 80"/>
          <p:cNvSpPr/>
          <p:nvPr/>
        </p:nvSpPr>
        <p:spPr>
          <a:xfrm>
            <a:off x="6017668" y="1142712"/>
            <a:ext cx="108000" cy="108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82" name="Овал 81"/>
          <p:cNvSpPr/>
          <p:nvPr/>
        </p:nvSpPr>
        <p:spPr>
          <a:xfrm>
            <a:off x="6017668" y="2222872"/>
            <a:ext cx="108000" cy="108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83" name="Овал 82"/>
          <p:cNvSpPr/>
          <p:nvPr/>
        </p:nvSpPr>
        <p:spPr>
          <a:xfrm>
            <a:off x="6017668" y="4383152"/>
            <a:ext cx="108000" cy="108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84" name="Овал 83"/>
          <p:cNvSpPr/>
          <p:nvPr/>
        </p:nvSpPr>
        <p:spPr>
          <a:xfrm>
            <a:off x="6026673" y="5319176"/>
            <a:ext cx="108000" cy="108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85" name="Овал 84"/>
          <p:cNvSpPr/>
          <p:nvPr/>
        </p:nvSpPr>
        <p:spPr>
          <a:xfrm>
            <a:off x="4553864" y="5319176"/>
            <a:ext cx="108000" cy="108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cxnSp>
        <p:nvCxnSpPr>
          <p:cNvPr id="87" name="Прямая со стрелкой 86"/>
          <p:cNvCxnSpPr>
            <a:stCxn id="24" idx="0"/>
          </p:cNvCxnSpPr>
          <p:nvPr/>
        </p:nvCxnSpPr>
        <p:spPr>
          <a:xfrm flipV="1">
            <a:off x="7488464" y="2636832"/>
            <a:ext cx="0" cy="36012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93" name="Прямая со стрелкой 92"/>
          <p:cNvCxnSpPr/>
          <p:nvPr/>
        </p:nvCxnSpPr>
        <p:spPr>
          <a:xfrm flipV="1">
            <a:off x="7471844" y="1556792"/>
            <a:ext cx="0" cy="360120"/>
          </a:xfrm>
          <a:prstGeom prst="straightConnector1">
            <a:avLst/>
          </a:prstGeom>
          <a:ln w="38100">
            <a:tailEnd type="arrow"/>
          </a:ln>
        </p:spPr>
        <p:style>
          <a:lnRef idx="1">
            <a:schemeClr val="accent3"/>
          </a:lnRef>
          <a:fillRef idx="0">
            <a:schemeClr val="accent3"/>
          </a:fillRef>
          <a:effectRef idx="0">
            <a:schemeClr val="accent3"/>
          </a:effectRef>
          <a:fontRef idx="minor">
            <a:schemeClr val="tx1"/>
          </a:fontRef>
        </p:style>
      </p:cxnSp>
      <p:cxnSp>
        <p:nvCxnSpPr>
          <p:cNvPr id="94" name="Прямая соединительная линия 93"/>
          <p:cNvCxnSpPr>
            <a:endCxn id="23" idx="1"/>
          </p:cNvCxnSpPr>
          <p:nvPr/>
        </p:nvCxnSpPr>
        <p:spPr>
          <a:xfrm>
            <a:off x="6071668" y="3357032"/>
            <a:ext cx="156516" cy="0"/>
          </a:xfrm>
          <a:prstGeom prst="line">
            <a:avLst/>
          </a:prstGeom>
        </p:spPr>
        <p:style>
          <a:lnRef idx="3">
            <a:schemeClr val="accent3"/>
          </a:lnRef>
          <a:fillRef idx="0">
            <a:schemeClr val="accent3"/>
          </a:fillRef>
          <a:effectRef idx="2">
            <a:schemeClr val="accent3"/>
          </a:effectRef>
          <a:fontRef idx="minor">
            <a:schemeClr val="tx1"/>
          </a:fontRef>
        </p:style>
      </p:cxnSp>
      <p:sp>
        <p:nvSpPr>
          <p:cNvPr id="97" name="Овал 96"/>
          <p:cNvSpPr/>
          <p:nvPr/>
        </p:nvSpPr>
        <p:spPr>
          <a:xfrm>
            <a:off x="6017668" y="3302992"/>
            <a:ext cx="108000" cy="108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517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Прямая соединительная линия 47"/>
          <p:cNvCxnSpPr>
            <a:endCxn id="29" idx="3"/>
          </p:cNvCxnSpPr>
          <p:nvPr/>
        </p:nvCxnSpPr>
        <p:spPr>
          <a:xfrm flipH="1" flipV="1">
            <a:off x="4535776" y="2078800"/>
            <a:ext cx="324456" cy="882248"/>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Прямая соединительная линия 44"/>
          <p:cNvCxnSpPr>
            <a:stCxn id="26" idx="3"/>
          </p:cNvCxnSpPr>
          <p:nvPr/>
        </p:nvCxnSpPr>
        <p:spPr>
          <a:xfrm flipV="1">
            <a:off x="4535776" y="3879000"/>
            <a:ext cx="324456" cy="828192"/>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Прямая соединительная линия 42"/>
          <p:cNvCxnSpPr/>
          <p:nvPr/>
        </p:nvCxnSpPr>
        <p:spPr>
          <a:xfrm flipV="1">
            <a:off x="503151" y="4798719"/>
            <a:ext cx="3996224" cy="80"/>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Прямая соединительная линия 39"/>
          <p:cNvCxnSpPr/>
          <p:nvPr/>
        </p:nvCxnSpPr>
        <p:spPr>
          <a:xfrm>
            <a:off x="467544" y="3411048"/>
            <a:ext cx="74888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9" name="Прямая соединительная линия 38"/>
          <p:cNvCxnSpPr>
            <a:stCxn id="19" idx="1"/>
          </p:cNvCxnSpPr>
          <p:nvPr/>
        </p:nvCxnSpPr>
        <p:spPr>
          <a:xfrm flipV="1">
            <a:off x="467544" y="2078800"/>
            <a:ext cx="3996224" cy="80"/>
          </a:xfrm>
          <a:prstGeom prst="line">
            <a:avLst/>
          </a:prstGeom>
        </p:spPr>
        <p:style>
          <a:lnRef idx="3">
            <a:schemeClr val="accent3"/>
          </a:lnRef>
          <a:fillRef idx="0">
            <a:schemeClr val="accent3"/>
          </a:fillRef>
          <a:effectRef idx="2">
            <a:schemeClr val="accent3"/>
          </a:effectRef>
          <a:fontRef idx="minor">
            <a:schemeClr val="tx1"/>
          </a:fontRef>
        </p:style>
      </p:cxnSp>
      <p:sp>
        <p:nvSpPr>
          <p:cNvPr id="4" name="Заголовок 1"/>
          <p:cNvSpPr txBox="1">
            <a:spLocks/>
          </p:cNvSpPr>
          <p:nvPr/>
        </p:nvSpPr>
        <p:spPr>
          <a:xfrm>
            <a:off x="0" y="123696"/>
            <a:ext cx="9143999" cy="78502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ru-RU" sz="3000" dirty="0" smtClean="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rPr>
              <a:t>Структурно-технологическая модернизация НГК</a:t>
            </a:r>
            <a:endParaRPr lang="ru-RU" sz="3000" dirty="0">
              <a:solidFill>
                <a:schemeClr val="accent1">
                  <a:lumMod val="75000"/>
                </a:schemeClr>
              </a:solidFill>
              <a:effectLst>
                <a:outerShdw blurRad="38100" dist="38100" dir="2700000" algn="tl">
                  <a:srgbClr val="000000">
                    <a:alpha val="43137"/>
                  </a:srgbClr>
                </a:outerShdw>
                <a:reflection blurRad="6350" stA="55000" endA="300" endPos="45500" dir="5400000" sy="-100000" algn="bl" rotWithShape="0"/>
              </a:effectLst>
              <a:latin typeface="Calibri" pitchFamily="34" charset="0"/>
              <a:cs typeface="Times New Roman" pitchFamily="18" charset="0"/>
            </a:endParaRPr>
          </a:p>
        </p:txBody>
      </p:sp>
      <p:sp>
        <p:nvSpPr>
          <p:cNvPr id="65" name="TextBox 64"/>
          <p:cNvSpPr txBox="1"/>
          <p:nvPr/>
        </p:nvSpPr>
        <p:spPr>
          <a:xfrm>
            <a:off x="8604448" y="6381328"/>
            <a:ext cx="432048" cy="400110"/>
          </a:xfrm>
          <a:prstGeom prst="rect">
            <a:avLst/>
          </a:prstGeom>
          <a:noFill/>
        </p:spPr>
        <p:txBody>
          <a:bodyPr wrap="square" rtlCol="0">
            <a:spAutoFit/>
          </a:bodyPr>
          <a:lstStyle/>
          <a:p>
            <a:fld id="{E13A19B0-F376-46F6-B87A-7C41A9BBC59C}" type="slidenum">
              <a:rPr lang="ru-RU" sz="2000" b="1" smtClean="0">
                <a:solidFill>
                  <a:schemeClr val="accent1">
                    <a:lumMod val="60000"/>
                    <a:lumOff val="40000"/>
                  </a:schemeClr>
                </a:solidFill>
                <a:effectLst>
                  <a:outerShdw blurRad="38100" dist="38100" dir="2700000" algn="tl">
                    <a:srgbClr val="000000">
                      <a:alpha val="43137"/>
                    </a:srgbClr>
                  </a:outerShdw>
                </a:effectLst>
                <a:latin typeface="Calibri" pitchFamily="34" charset="0"/>
              </a:rPr>
              <a:pPr/>
              <a:t>9</a:t>
            </a:fld>
            <a:endParaRPr lang="ru-RU" sz="2000" b="1" dirty="0">
              <a:solidFill>
                <a:schemeClr val="accent1">
                  <a:lumMod val="60000"/>
                  <a:lumOff val="40000"/>
                </a:schemeClr>
              </a:solidFill>
              <a:effectLst>
                <a:outerShdw blurRad="38100" dist="38100" dir="2700000" algn="tl">
                  <a:srgbClr val="000000">
                    <a:alpha val="43137"/>
                  </a:srgbClr>
                </a:outerShdw>
              </a:effectLst>
              <a:latin typeface="Calibri" pitchFamily="34" charset="0"/>
            </a:endParaRPr>
          </a:p>
        </p:txBody>
      </p:sp>
      <p:sp>
        <p:nvSpPr>
          <p:cNvPr id="19" name="Прямоугольник 18"/>
          <p:cNvSpPr/>
          <p:nvPr/>
        </p:nvSpPr>
        <p:spPr>
          <a:xfrm>
            <a:off x="467544" y="1628880"/>
            <a:ext cx="180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0" name="Rectangle 3"/>
          <p:cNvSpPr txBox="1">
            <a:spLocks noChangeArrowheads="1"/>
          </p:cNvSpPr>
          <p:nvPr/>
        </p:nvSpPr>
        <p:spPr>
          <a:xfrm>
            <a:off x="395536" y="1844824"/>
            <a:ext cx="1872208"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ВИНК</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2" name="Прямоугольник 21"/>
          <p:cNvSpPr/>
          <p:nvPr/>
        </p:nvSpPr>
        <p:spPr>
          <a:xfrm>
            <a:off x="467544" y="2961048"/>
            <a:ext cx="180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 name="Rectangle 3"/>
          <p:cNvSpPr txBox="1">
            <a:spLocks noChangeArrowheads="1"/>
          </p:cNvSpPr>
          <p:nvPr/>
        </p:nvSpPr>
        <p:spPr>
          <a:xfrm>
            <a:off x="395535" y="3068960"/>
            <a:ext cx="1872209" cy="810040"/>
          </a:xfrm>
          <a:prstGeom prst="rect">
            <a:avLst/>
          </a:prstGeom>
        </p:spPr>
        <p:txBody>
          <a:bodyPr vert="horz" lIns="91440" tIns="45720" rIns="91440" bIns="45720" rtlCol="0">
            <a:normAutofit fontScale="92500" lnSpcReduction="1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Малый бизнес</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4" name="Прямоугольник 23"/>
          <p:cNvSpPr/>
          <p:nvPr/>
        </p:nvSpPr>
        <p:spPr>
          <a:xfrm>
            <a:off x="467544" y="4257192"/>
            <a:ext cx="180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5" name="Rectangle 3"/>
          <p:cNvSpPr txBox="1">
            <a:spLocks noChangeArrowheads="1"/>
          </p:cNvSpPr>
          <p:nvPr/>
        </p:nvSpPr>
        <p:spPr>
          <a:xfrm>
            <a:off x="395536" y="4437112"/>
            <a:ext cx="1872208" cy="720080"/>
          </a:xfrm>
          <a:prstGeom prst="rect">
            <a:avLst/>
          </a:prstGeom>
        </p:spPr>
        <p:txBody>
          <a:bodyPr vert="horz" lIns="91440" tIns="45720" rIns="91440" bIns="45720" rtlCol="0">
            <a:normAutofit/>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ИТ бизнес</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26" name="Прямоугольник 25"/>
          <p:cNvSpPr/>
          <p:nvPr/>
        </p:nvSpPr>
        <p:spPr>
          <a:xfrm>
            <a:off x="2555776" y="4257192"/>
            <a:ext cx="198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8" name="Прямоугольник 27"/>
          <p:cNvSpPr/>
          <p:nvPr/>
        </p:nvSpPr>
        <p:spPr>
          <a:xfrm>
            <a:off x="2592000" y="2961048"/>
            <a:ext cx="198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9" name="Прямоугольник 28"/>
          <p:cNvSpPr/>
          <p:nvPr/>
        </p:nvSpPr>
        <p:spPr>
          <a:xfrm>
            <a:off x="2555776" y="1628800"/>
            <a:ext cx="198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1" name="Прямоугольник 30"/>
          <p:cNvSpPr/>
          <p:nvPr/>
        </p:nvSpPr>
        <p:spPr>
          <a:xfrm>
            <a:off x="4860232" y="2961048"/>
            <a:ext cx="180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2" name="Прямоугольник 31"/>
          <p:cNvSpPr/>
          <p:nvPr/>
        </p:nvSpPr>
        <p:spPr>
          <a:xfrm>
            <a:off x="6948264" y="2961048"/>
            <a:ext cx="1800000" cy="900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3" name="Rectangle 3"/>
          <p:cNvSpPr txBox="1">
            <a:spLocks noChangeArrowheads="1"/>
          </p:cNvSpPr>
          <p:nvPr/>
        </p:nvSpPr>
        <p:spPr>
          <a:xfrm>
            <a:off x="2483768" y="1772816"/>
            <a:ext cx="1980000" cy="720080"/>
          </a:xfrm>
          <a:prstGeom prst="rect">
            <a:avLst/>
          </a:prstGeom>
        </p:spPr>
        <p:txBody>
          <a:bodyPr vert="horz" lIns="91440" tIns="45720" rIns="91440" bIns="45720" rtlCol="0">
            <a:normAutofit fontScale="92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Диверси-фикация</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34" name="Rectangle 3"/>
          <p:cNvSpPr txBox="1">
            <a:spLocks noChangeArrowheads="1"/>
          </p:cNvSpPr>
          <p:nvPr/>
        </p:nvSpPr>
        <p:spPr>
          <a:xfrm>
            <a:off x="2555776" y="3068960"/>
            <a:ext cx="2015984" cy="720080"/>
          </a:xfrm>
          <a:prstGeom prst="rect">
            <a:avLst/>
          </a:prstGeom>
        </p:spPr>
        <p:txBody>
          <a:bodyPr vert="horz" lIns="91440" tIns="45720" rIns="91440" bIns="45720" rtlCol="0">
            <a:normAutofit fontScale="92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Децентра-лизация</a:t>
            </a: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 </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35" name="Rectangle 3"/>
          <p:cNvSpPr txBox="1">
            <a:spLocks noChangeArrowheads="1"/>
          </p:cNvSpPr>
          <p:nvPr/>
        </p:nvSpPr>
        <p:spPr>
          <a:xfrm>
            <a:off x="2483768" y="4365104"/>
            <a:ext cx="1980000" cy="720080"/>
          </a:xfrm>
          <a:prstGeom prst="rect">
            <a:avLst/>
          </a:prstGeom>
        </p:spPr>
        <p:txBody>
          <a:bodyPr vert="horz" lIns="91440" tIns="45720" rIns="91440" bIns="45720" rtlCol="0">
            <a:normAutofit fontScale="92500" lnSpcReduction="20000"/>
          </a:bodyPr>
          <a:lstStyle/>
          <a:p>
            <a:pPr marL="228600" marR="0" lvl="0" indent="-182880" algn="ctr"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None/>
              <a:tabLst/>
              <a:defRPr/>
            </a:pPr>
            <a:r>
              <a:rPr kumimoji="0" lang="ru-RU" altLang="ko-KR" sz="25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Дигита-лизация</a:t>
            </a:r>
            <a:r>
              <a:rPr kumimoji="0" lang="ru-RU" altLang="ko-KR" sz="25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굴림" charset="-127"/>
                <a:cs typeface="Times New Roman" pitchFamily="18" charset="0"/>
              </a:rPr>
              <a:t> </a:t>
            </a:r>
            <a:endParaRPr kumimoji="0" lang="en-US" sz="2500" b="1" i="1"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cs typeface="Times New Roman" pitchFamily="18" charset="0"/>
            </a:endParaRPr>
          </a:p>
          <a:p>
            <a:pPr marL="228600" marR="0" lvl="0" indent="-182880" algn="l" defTabSz="914400" rtl="0" eaLnBrk="1" fontAlgn="auto" latinLnBrk="0" hangingPunct="1">
              <a:lnSpc>
                <a:spcPct val="80000"/>
              </a:lnSpc>
              <a:spcBef>
                <a:spcPct val="20000"/>
              </a:spcBef>
              <a:spcAft>
                <a:spcPts val="300"/>
              </a:spcAft>
              <a:buClr>
                <a:schemeClr val="accent6">
                  <a:lumMod val="75000"/>
                </a:schemeClr>
              </a:buClr>
              <a:buSzPct val="130000"/>
              <a:buFont typeface="Georgia" pitchFamily="18"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mn-lt"/>
              <a:ea typeface="+mn-ea"/>
              <a:cs typeface="+mn-cs"/>
            </a:endParaRPr>
          </a:p>
        </p:txBody>
      </p:sp>
      <p:sp>
        <p:nvSpPr>
          <p:cNvPr id="36" name="Rectangle 3"/>
          <p:cNvSpPr txBox="1">
            <a:spLocks noChangeArrowheads="1"/>
          </p:cNvSpPr>
          <p:nvPr/>
        </p:nvSpPr>
        <p:spPr>
          <a:xfrm>
            <a:off x="4788024" y="3140968"/>
            <a:ext cx="1872008" cy="720080"/>
          </a:xfrm>
          <a:prstGeom prst="rect">
            <a:avLst/>
          </a:prstGeom>
        </p:spPr>
        <p:txBody>
          <a:bodyPr vert="horz" lIns="91440" tIns="45720" rIns="91440" bIns="45720" rtlCol="0">
            <a:normAutofit/>
          </a:bodyPr>
          <a:lstStyle/>
          <a:p>
            <a:pPr marL="228600" lvl="0" indent="-182880" algn="ctr">
              <a:spcBef>
                <a:spcPct val="20000"/>
              </a:spcBef>
              <a:spcAft>
                <a:spcPts val="300"/>
              </a:spcAft>
              <a:buClr>
                <a:schemeClr val="accent6">
                  <a:lumMod val="75000"/>
                </a:schemeClr>
              </a:buClr>
              <a:buSzPct val="130000"/>
              <a:defRPr/>
            </a:pPr>
            <a:r>
              <a:rPr lang="ru-RU" sz="2500" b="1" dirty="0" err="1">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Блокчейн</a:t>
            </a:r>
            <a:endParaRPr lang="en-US" sz="2500" b="1" dirty="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endParaRPr>
          </a:p>
        </p:txBody>
      </p:sp>
      <p:sp>
        <p:nvSpPr>
          <p:cNvPr id="38" name="Rectangle 3"/>
          <p:cNvSpPr txBox="1">
            <a:spLocks noChangeArrowheads="1"/>
          </p:cNvSpPr>
          <p:nvPr/>
        </p:nvSpPr>
        <p:spPr>
          <a:xfrm>
            <a:off x="6876256" y="2924944"/>
            <a:ext cx="1872208" cy="720080"/>
          </a:xfrm>
          <a:prstGeom prst="rect">
            <a:avLst/>
          </a:prstGeom>
        </p:spPr>
        <p:txBody>
          <a:bodyPr vert="horz" lIns="91440" tIns="45720" rIns="91440" bIns="45720" rtlCol="0">
            <a:noAutofit/>
          </a:bodyPr>
          <a:lstStyle/>
          <a:p>
            <a:pPr marL="228600" lvl="0" indent="-182880" algn="ctr">
              <a:spcBef>
                <a:spcPct val="20000"/>
              </a:spcBef>
              <a:spcAft>
                <a:spcPts val="300"/>
              </a:spcAft>
              <a:buClr>
                <a:schemeClr val="accent6">
                  <a:lumMod val="75000"/>
                </a:schemeClr>
              </a:buClr>
              <a:buSzPct val="130000"/>
              <a:defRPr/>
            </a:pPr>
            <a:r>
              <a:rPr lang="ru-RU" sz="25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Сетевые структуры</a:t>
            </a:r>
            <a:endParaRPr lang="en-US" sz="2500" b="1" dirty="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endParaRPr>
          </a:p>
        </p:txBody>
      </p:sp>
      <p:sp>
        <p:nvSpPr>
          <p:cNvPr id="51" name="Rectangle 3"/>
          <p:cNvSpPr txBox="1">
            <a:spLocks noChangeArrowheads="1"/>
          </p:cNvSpPr>
          <p:nvPr/>
        </p:nvSpPr>
        <p:spPr>
          <a:xfrm>
            <a:off x="2609772" y="1052736"/>
            <a:ext cx="1872008" cy="720080"/>
          </a:xfrm>
          <a:prstGeom prst="rect">
            <a:avLst/>
          </a:prstGeom>
        </p:spPr>
        <p:txBody>
          <a:bodyPr vert="horz" lIns="91440" tIns="45720" rIns="91440" bIns="45720" rtlCol="0">
            <a:normAutofit/>
          </a:bodyPr>
          <a:lstStyle/>
          <a:p>
            <a:pPr marL="228600" lvl="0" indent="-182880" algn="ctr">
              <a:spcBef>
                <a:spcPct val="20000"/>
              </a:spcBef>
              <a:spcAft>
                <a:spcPts val="300"/>
              </a:spcAft>
              <a:buClr>
                <a:schemeClr val="accent6">
                  <a:lumMod val="75000"/>
                </a:schemeClr>
              </a:buClr>
              <a:buSzPct val="130000"/>
              <a:defRPr/>
            </a:pPr>
            <a:r>
              <a:rPr lang="ru-RU" sz="25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Три «Д»</a:t>
            </a:r>
            <a:endParaRPr lang="en-US" sz="2500" b="1" dirty="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endParaRPr>
          </a:p>
        </p:txBody>
      </p:sp>
      <p:sp>
        <p:nvSpPr>
          <p:cNvPr id="52" name="Rectangle 3"/>
          <p:cNvSpPr txBox="1">
            <a:spLocks noChangeArrowheads="1"/>
          </p:cNvSpPr>
          <p:nvPr/>
        </p:nvSpPr>
        <p:spPr>
          <a:xfrm>
            <a:off x="6948464" y="3933056"/>
            <a:ext cx="1872008" cy="1152128"/>
          </a:xfrm>
          <a:prstGeom prst="rect">
            <a:avLst/>
          </a:prstGeom>
        </p:spPr>
        <p:txBody>
          <a:bodyPr vert="horz" lIns="91440" tIns="45720" rIns="91440" bIns="45720" rtlCol="0">
            <a:normAutofit lnSpcReduction="10000"/>
          </a:bodyPr>
          <a:lstStyle/>
          <a:p>
            <a:pPr marL="228600" lvl="0" indent="-182880" algn="ctr">
              <a:spcBef>
                <a:spcPct val="20000"/>
              </a:spcBef>
              <a:spcAft>
                <a:spcPts val="300"/>
              </a:spcAft>
              <a:buClr>
                <a:schemeClr val="accent6">
                  <a:lumMod val="75000"/>
                </a:schemeClr>
              </a:buClr>
              <a:buSzPct val="130000"/>
              <a:defRPr/>
            </a:pPr>
            <a:r>
              <a:rPr lang="ru-RU" sz="25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rPr>
              <a:t>(Подобие живых систем)</a:t>
            </a:r>
            <a:endParaRPr lang="en-US" sz="2500" b="1" dirty="0">
              <a:solidFill>
                <a:schemeClr val="accent1">
                  <a:lumMod val="50000"/>
                </a:schemeClr>
              </a:solidFill>
              <a:effectLst>
                <a:outerShdw blurRad="38100" dist="38100" dir="2700000" algn="tl">
                  <a:srgbClr val="000000">
                    <a:alpha val="43137"/>
                  </a:srgbClr>
                </a:outerShdw>
              </a:effectLst>
              <a:latin typeface="Calibri" pitchFamily="34" charset="0"/>
              <a:ea typeface="굴림" charset="-127"/>
              <a:cs typeface="Times New Roman" pitchFamily="18" charset="0"/>
            </a:endParaRPr>
          </a:p>
        </p:txBody>
      </p:sp>
    </p:spTree>
    <p:extLst>
      <p:ext uri="{BB962C8B-B14F-4D97-AF65-F5344CB8AC3E}">
        <p14:creationId xmlns:p14="http://schemas.microsoft.com/office/powerpoint/2010/main" val="844011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804</TotalTime>
  <Words>359</Words>
  <Application>Microsoft Office PowerPoint</Application>
  <PresentationFormat>Экран (4:3)</PresentationFormat>
  <Paragraphs>108</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Воздушный поток</vt:lpstr>
      <vt:lpstr>ЭКОЛОГИЗАЦИЯ ОБЩЕСТВА</vt:lpstr>
      <vt:lpstr>Эко - триада</vt:lpstr>
      <vt:lpstr>ЭКО-НИКА (потенциал эко-системы)</vt:lpstr>
      <vt:lpstr>Эко-номика (наука хозяйствования в социо-природной системе)</vt:lpstr>
      <vt:lpstr>Презентация PowerPoint</vt:lpstr>
      <vt:lpstr>Презентация PowerPoint</vt:lpstr>
      <vt:lpstr>Презентация PowerPoint</vt:lpstr>
      <vt:lpstr>Эко-лого-номика НГК</vt:lpstr>
      <vt:lpstr>Презентация PowerPoint</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K_Goroshkin</dc:creator>
  <cp:lastModifiedBy>K_Goroshkin</cp:lastModifiedBy>
  <cp:revision>80</cp:revision>
  <dcterms:created xsi:type="dcterms:W3CDTF">2017-10-04T12:36:11Z</dcterms:created>
  <dcterms:modified xsi:type="dcterms:W3CDTF">2018-05-21T10:51:56Z</dcterms:modified>
</cp:coreProperties>
</file>