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02D"/>
    <a:srgbClr val="4FB7BD"/>
    <a:srgbClr val="54BCC2"/>
    <a:srgbClr val="58C4CA"/>
    <a:srgbClr val="60D6DC"/>
    <a:srgbClr val="2D6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012"/>
  </p:normalViewPr>
  <p:slideViewPr>
    <p:cSldViewPr snapToGrid="0" snapToObjects="1">
      <p:cViewPr varScale="1">
        <p:scale>
          <a:sx n="113" d="100"/>
          <a:sy n="113" d="100"/>
        </p:scale>
        <p:origin x="-2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4670E-DB99-3D47-889C-56CD79D7DD84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80EFC-594A-2241-866C-5CB3B85C3504}">
      <dgm:prSet phldrT="[Текст]"/>
      <dgm:spPr/>
      <dgm:t>
        <a:bodyPr/>
        <a:lstStyle/>
        <a:p>
          <a:r>
            <a:rPr lang="ru-RU" dirty="0"/>
            <a:t>Публичность</a:t>
          </a:r>
        </a:p>
      </dgm:t>
    </dgm:pt>
    <dgm:pt modelId="{C5C1066D-CEB1-6447-AB6F-942D5230AA35}" type="parTrans" cxnId="{6B2037FD-8575-FE43-9EEF-262C3E69DC0E}">
      <dgm:prSet/>
      <dgm:spPr/>
      <dgm:t>
        <a:bodyPr/>
        <a:lstStyle/>
        <a:p>
          <a:endParaRPr lang="ru-RU"/>
        </a:p>
      </dgm:t>
    </dgm:pt>
    <dgm:pt modelId="{85C721CE-54FA-DE4C-8A8C-00194C123C3C}" type="sibTrans" cxnId="{6B2037FD-8575-FE43-9EEF-262C3E69DC0E}">
      <dgm:prSet/>
      <dgm:spPr/>
      <dgm:t>
        <a:bodyPr/>
        <a:lstStyle/>
        <a:p>
          <a:endParaRPr lang="ru-RU"/>
        </a:p>
      </dgm:t>
    </dgm:pt>
    <dgm:pt modelId="{4563C05D-491D-D34B-BFAC-C9EE8B6DB0DD}">
      <dgm:prSet phldrT="[Текст]"/>
      <dgm:spPr/>
      <dgm:t>
        <a:bodyPr/>
        <a:lstStyle/>
        <a:p>
          <a:r>
            <a:rPr lang="ru-RU" dirty="0"/>
            <a:t>Природа</a:t>
          </a:r>
        </a:p>
      </dgm:t>
    </dgm:pt>
    <dgm:pt modelId="{F4931DE5-C411-9C43-A394-CFBFA95F0E6F}" type="parTrans" cxnId="{77011AFB-F79F-AB42-B66B-425378327E87}">
      <dgm:prSet/>
      <dgm:spPr/>
      <dgm:t>
        <a:bodyPr/>
        <a:lstStyle/>
        <a:p>
          <a:endParaRPr lang="ru-RU"/>
        </a:p>
      </dgm:t>
    </dgm:pt>
    <dgm:pt modelId="{5E8A5521-622C-694D-8151-00E763EA6E9C}" type="sibTrans" cxnId="{77011AFB-F79F-AB42-B66B-425378327E87}">
      <dgm:prSet/>
      <dgm:spPr/>
      <dgm:t>
        <a:bodyPr/>
        <a:lstStyle/>
        <a:p>
          <a:endParaRPr lang="ru-RU"/>
        </a:p>
      </dgm:t>
    </dgm:pt>
    <dgm:pt modelId="{510DBB45-D71F-604D-9BF6-B4EA8D1CBB76}">
      <dgm:prSet phldrT="[Текст]"/>
      <dgm:spPr/>
      <dgm:t>
        <a:bodyPr/>
        <a:lstStyle/>
        <a:p>
          <a:r>
            <a:rPr lang="ru-RU" dirty="0"/>
            <a:t>Прибыль</a:t>
          </a:r>
        </a:p>
      </dgm:t>
    </dgm:pt>
    <dgm:pt modelId="{B7BE4D88-D287-6047-84A3-56E528176330}" type="parTrans" cxnId="{E8C245D0-E314-0842-9ADC-DA5E24BB6F7B}">
      <dgm:prSet/>
      <dgm:spPr/>
      <dgm:t>
        <a:bodyPr/>
        <a:lstStyle/>
        <a:p>
          <a:endParaRPr lang="ru-RU"/>
        </a:p>
      </dgm:t>
    </dgm:pt>
    <dgm:pt modelId="{9D8A8AA9-6662-364A-B75A-E057D40877E6}" type="sibTrans" cxnId="{E8C245D0-E314-0842-9ADC-DA5E24BB6F7B}">
      <dgm:prSet/>
      <dgm:spPr/>
      <dgm:t>
        <a:bodyPr/>
        <a:lstStyle/>
        <a:p>
          <a:endParaRPr lang="ru-RU"/>
        </a:p>
      </dgm:t>
    </dgm:pt>
    <dgm:pt modelId="{1DD27676-BBE3-6F4C-9D4B-2A5DDD415132}" type="pres">
      <dgm:prSet presAssocID="{3CB4670E-DB99-3D47-889C-56CD79D7DD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222A6-FA20-A447-A71E-AF646053DFE0}" type="pres">
      <dgm:prSet presAssocID="{CFE80EFC-594A-2241-866C-5CB3B85C35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E4FD9-FB95-D94E-95B8-B3D9DC015AD9}" type="pres">
      <dgm:prSet presAssocID="{85C721CE-54FA-DE4C-8A8C-00194C123C3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59CFCA5-49C5-F442-824F-7DF18B66B5FA}" type="pres">
      <dgm:prSet presAssocID="{85C721CE-54FA-DE4C-8A8C-00194C123C3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043FC1B-B5CC-6848-BD3F-9C3AE80DF2C8}" type="pres">
      <dgm:prSet presAssocID="{4563C05D-491D-D34B-BFAC-C9EE8B6DB0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6AF87-6107-014F-89C8-8CD68AA7A9E6}" type="pres">
      <dgm:prSet presAssocID="{5E8A5521-622C-694D-8151-00E763EA6E9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07D4336-BDA5-C245-B9A6-C258855BD0B6}" type="pres">
      <dgm:prSet presAssocID="{5E8A5521-622C-694D-8151-00E763EA6E9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699C45C-B5F3-1549-8759-238D2A9ECFD7}" type="pres">
      <dgm:prSet presAssocID="{510DBB45-D71F-604D-9BF6-B4EA8D1CBB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443BC-6012-3E44-851F-2C4131DF9C4F}" type="pres">
      <dgm:prSet presAssocID="{9D8A8AA9-6662-364A-B75A-E057D40877E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F31B4E8-015E-BA49-ADFB-6F1273F79E3D}" type="pres">
      <dgm:prSet presAssocID="{9D8A8AA9-6662-364A-B75A-E057D40877E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608DF9C-2E81-4548-9471-404740830DD2}" type="presOf" srcId="{CFE80EFC-594A-2241-866C-5CB3B85C3504}" destId="{547222A6-FA20-A447-A71E-AF646053DFE0}" srcOrd="0" destOrd="0" presId="urn:microsoft.com/office/officeart/2005/8/layout/cycle7"/>
    <dgm:cxn modelId="{94C865F3-7CB2-234A-9D25-2004A589CB3E}" type="presOf" srcId="{9D8A8AA9-6662-364A-B75A-E057D40877E6}" destId="{9A6443BC-6012-3E44-851F-2C4131DF9C4F}" srcOrd="0" destOrd="0" presId="urn:microsoft.com/office/officeart/2005/8/layout/cycle7"/>
    <dgm:cxn modelId="{38A0EFF6-E8F3-5A47-88EB-CC41561F0FCE}" type="presOf" srcId="{5E8A5521-622C-694D-8151-00E763EA6E9C}" destId="{107D4336-BDA5-C245-B9A6-C258855BD0B6}" srcOrd="1" destOrd="0" presId="urn:microsoft.com/office/officeart/2005/8/layout/cycle7"/>
    <dgm:cxn modelId="{E7D0AAA0-8F42-2849-8E2B-7EBC6FAC7A3B}" type="presOf" srcId="{510DBB45-D71F-604D-9BF6-B4EA8D1CBB76}" destId="{5699C45C-B5F3-1549-8759-238D2A9ECFD7}" srcOrd="0" destOrd="0" presId="urn:microsoft.com/office/officeart/2005/8/layout/cycle7"/>
    <dgm:cxn modelId="{B5EB7D2B-44F6-2346-859B-7E77577222CE}" type="presOf" srcId="{5E8A5521-622C-694D-8151-00E763EA6E9C}" destId="{0006AF87-6107-014F-89C8-8CD68AA7A9E6}" srcOrd="0" destOrd="0" presId="urn:microsoft.com/office/officeart/2005/8/layout/cycle7"/>
    <dgm:cxn modelId="{6ADFE6DA-2C2E-BD4B-9638-15401FC8587F}" type="presOf" srcId="{9D8A8AA9-6662-364A-B75A-E057D40877E6}" destId="{2F31B4E8-015E-BA49-ADFB-6F1273F79E3D}" srcOrd="1" destOrd="0" presId="urn:microsoft.com/office/officeart/2005/8/layout/cycle7"/>
    <dgm:cxn modelId="{6B2037FD-8575-FE43-9EEF-262C3E69DC0E}" srcId="{3CB4670E-DB99-3D47-889C-56CD79D7DD84}" destId="{CFE80EFC-594A-2241-866C-5CB3B85C3504}" srcOrd="0" destOrd="0" parTransId="{C5C1066D-CEB1-6447-AB6F-942D5230AA35}" sibTransId="{85C721CE-54FA-DE4C-8A8C-00194C123C3C}"/>
    <dgm:cxn modelId="{E8C245D0-E314-0842-9ADC-DA5E24BB6F7B}" srcId="{3CB4670E-DB99-3D47-889C-56CD79D7DD84}" destId="{510DBB45-D71F-604D-9BF6-B4EA8D1CBB76}" srcOrd="2" destOrd="0" parTransId="{B7BE4D88-D287-6047-84A3-56E528176330}" sibTransId="{9D8A8AA9-6662-364A-B75A-E057D40877E6}"/>
    <dgm:cxn modelId="{77011AFB-F79F-AB42-B66B-425378327E87}" srcId="{3CB4670E-DB99-3D47-889C-56CD79D7DD84}" destId="{4563C05D-491D-D34B-BFAC-C9EE8B6DB0DD}" srcOrd="1" destOrd="0" parTransId="{F4931DE5-C411-9C43-A394-CFBFA95F0E6F}" sibTransId="{5E8A5521-622C-694D-8151-00E763EA6E9C}"/>
    <dgm:cxn modelId="{B404A89C-42B9-8F41-88E8-C837398B2028}" type="presOf" srcId="{85C721CE-54FA-DE4C-8A8C-00194C123C3C}" destId="{D3BE4FD9-FB95-D94E-95B8-B3D9DC015AD9}" srcOrd="0" destOrd="0" presId="urn:microsoft.com/office/officeart/2005/8/layout/cycle7"/>
    <dgm:cxn modelId="{BC2D8040-5BC9-0847-8B26-000A3937FEC6}" type="presOf" srcId="{85C721CE-54FA-DE4C-8A8C-00194C123C3C}" destId="{059CFCA5-49C5-F442-824F-7DF18B66B5FA}" srcOrd="1" destOrd="0" presId="urn:microsoft.com/office/officeart/2005/8/layout/cycle7"/>
    <dgm:cxn modelId="{C775C358-28EE-0F46-8A71-47C5EDD8DA83}" type="presOf" srcId="{3CB4670E-DB99-3D47-889C-56CD79D7DD84}" destId="{1DD27676-BBE3-6F4C-9D4B-2A5DDD415132}" srcOrd="0" destOrd="0" presId="urn:microsoft.com/office/officeart/2005/8/layout/cycle7"/>
    <dgm:cxn modelId="{62F8CA13-3F02-ED46-A122-B414D9E65DD6}" type="presOf" srcId="{4563C05D-491D-D34B-BFAC-C9EE8B6DB0DD}" destId="{5043FC1B-B5CC-6848-BD3F-9C3AE80DF2C8}" srcOrd="0" destOrd="0" presId="urn:microsoft.com/office/officeart/2005/8/layout/cycle7"/>
    <dgm:cxn modelId="{1313016F-D312-6041-BACA-46E9EBAD359F}" type="presParOf" srcId="{1DD27676-BBE3-6F4C-9D4B-2A5DDD415132}" destId="{547222A6-FA20-A447-A71E-AF646053DFE0}" srcOrd="0" destOrd="0" presId="urn:microsoft.com/office/officeart/2005/8/layout/cycle7"/>
    <dgm:cxn modelId="{5B66DA77-D850-6942-BC53-1299FE3CD30C}" type="presParOf" srcId="{1DD27676-BBE3-6F4C-9D4B-2A5DDD415132}" destId="{D3BE4FD9-FB95-D94E-95B8-B3D9DC015AD9}" srcOrd="1" destOrd="0" presId="urn:microsoft.com/office/officeart/2005/8/layout/cycle7"/>
    <dgm:cxn modelId="{BFF2EE2A-9E0E-A143-AD42-C10F6EA16178}" type="presParOf" srcId="{D3BE4FD9-FB95-D94E-95B8-B3D9DC015AD9}" destId="{059CFCA5-49C5-F442-824F-7DF18B66B5FA}" srcOrd="0" destOrd="0" presId="urn:microsoft.com/office/officeart/2005/8/layout/cycle7"/>
    <dgm:cxn modelId="{89190E19-9D3D-7841-A751-791E171DB1D8}" type="presParOf" srcId="{1DD27676-BBE3-6F4C-9D4B-2A5DDD415132}" destId="{5043FC1B-B5CC-6848-BD3F-9C3AE80DF2C8}" srcOrd="2" destOrd="0" presId="urn:microsoft.com/office/officeart/2005/8/layout/cycle7"/>
    <dgm:cxn modelId="{A30C05BE-E389-3849-A3E5-5CFC6DD7D38C}" type="presParOf" srcId="{1DD27676-BBE3-6F4C-9D4B-2A5DDD415132}" destId="{0006AF87-6107-014F-89C8-8CD68AA7A9E6}" srcOrd="3" destOrd="0" presId="urn:microsoft.com/office/officeart/2005/8/layout/cycle7"/>
    <dgm:cxn modelId="{3A90DBBD-77FB-BC44-BF9B-329F9487E817}" type="presParOf" srcId="{0006AF87-6107-014F-89C8-8CD68AA7A9E6}" destId="{107D4336-BDA5-C245-B9A6-C258855BD0B6}" srcOrd="0" destOrd="0" presId="urn:microsoft.com/office/officeart/2005/8/layout/cycle7"/>
    <dgm:cxn modelId="{F53833F9-2F2E-674B-92C3-F3BAFE1CF889}" type="presParOf" srcId="{1DD27676-BBE3-6F4C-9D4B-2A5DDD415132}" destId="{5699C45C-B5F3-1549-8759-238D2A9ECFD7}" srcOrd="4" destOrd="0" presId="urn:microsoft.com/office/officeart/2005/8/layout/cycle7"/>
    <dgm:cxn modelId="{398B6A04-5C84-394A-AC51-4C0016F3FC69}" type="presParOf" srcId="{1DD27676-BBE3-6F4C-9D4B-2A5DDD415132}" destId="{9A6443BC-6012-3E44-851F-2C4131DF9C4F}" srcOrd="5" destOrd="0" presId="urn:microsoft.com/office/officeart/2005/8/layout/cycle7"/>
    <dgm:cxn modelId="{D4F3A05C-988D-D046-9487-1F82F009AD70}" type="presParOf" srcId="{9A6443BC-6012-3E44-851F-2C4131DF9C4F}" destId="{2F31B4E8-015E-BA49-ADFB-6F1273F79E3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222A6-FA20-A447-A71E-AF646053DFE0}">
      <dsp:nvSpPr>
        <dsp:cNvPr id="0" name=""/>
        <dsp:cNvSpPr/>
      </dsp:nvSpPr>
      <dsp:spPr>
        <a:xfrm>
          <a:off x="2643385" y="1565"/>
          <a:ext cx="2536428" cy="126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Публичность</a:t>
          </a:r>
        </a:p>
      </dsp:txBody>
      <dsp:txXfrm>
        <a:off x="2680530" y="38710"/>
        <a:ext cx="2462138" cy="1193924"/>
      </dsp:txXfrm>
    </dsp:sp>
    <dsp:sp modelId="{D3BE4FD9-FB95-D94E-95B8-B3D9DC015AD9}">
      <dsp:nvSpPr>
        <dsp:cNvPr id="0" name=""/>
        <dsp:cNvSpPr/>
      </dsp:nvSpPr>
      <dsp:spPr>
        <a:xfrm rot="3600000">
          <a:off x="4297753" y="2227820"/>
          <a:ext cx="1322419" cy="4438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430915" y="2316595"/>
        <a:ext cx="1056095" cy="266324"/>
      </dsp:txXfrm>
    </dsp:sp>
    <dsp:sp modelId="{5043FC1B-B5CC-6848-BD3F-9C3AE80DF2C8}">
      <dsp:nvSpPr>
        <dsp:cNvPr id="0" name=""/>
        <dsp:cNvSpPr/>
      </dsp:nvSpPr>
      <dsp:spPr>
        <a:xfrm>
          <a:off x="4738111" y="3629736"/>
          <a:ext cx="2536428" cy="126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Природа</a:t>
          </a:r>
        </a:p>
      </dsp:txBody>
      <dsp:txXfrm>
        <a:off x="4775256" y="3666881"/>
        <a:ext cx="2462138" cy="1193924"/>
      </dsp:txXfrm>
    </dsp:sp>
    <dsp:sp modelId="{0006AF87-6107-014F-89C8-8CD68AA7A9E6}">
      <dsp:nvSpPr>
        <dsp:cNvPr id="0" name=""/>
        <dsp:cNvSpPr/>
      </dsp:nvSpPr>
      <dsp:spPr>
        <a:xfrm rot="10800000">
          <a:off x="3250390" y="4041906"/>
          <a:ext cx="1322419" cy="4438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383552" y="4130681"/>
        <a:ext cx="1056095" cy="266324"/>
      </dsp:txXfrm>
    </dsp:sp>
    <dsp:sp modelId="{5699C45C-B5F3-1549-8759-238D2A9ECFD7}">
      <dsp:nvSpPr>
        <dsp:cNvPr id="0" name=""/>
        <dsp:cNvSpPr/>
      </dsp:nvSpPr>
      <dsp:spPr>
        <a:xfrm>
          <a:off x="548659" y="3629736"/>
          <a:ext cx="2536428" cy="126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Прибыль</a:t>
          </a:r>
        </a:p>
      </dsp:txBody>
      <dsp:txXfrm>
        <a:off x="585804" y="3666881"/>
        <a:ext cx="2462138" cy="1193924"/>
      </dsp:txXfrm>
    </dsp:sp>
    <dsp:sp modelId="{9A6443BC-6012-3E44-851F-2C4131DF9C4F}">
      <dsp:nvSpPr>
        <dsp:cNvPr id="0" name=""/>
        <dsp:cNvSpPr/>
      </dsp:nvSpPr>
      <dsp:spPr>
        <a:xfrm rot="18000000">
          <a:off x="2203027" y="2227820"/>
          <a:ext cx="1322419" cy="4438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36189" y="2316595"/>
        <a:ext cx="1056095" cy="266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C058-FE20-DB4F-B610-877A01967C3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94819-1058-CF47-A1A4-561C824C5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2C8CCE-29EB-694B-B239-2AE7A2EBE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C0C3E9-66D0-1A4A-9FF8-D66D58110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A1E25-81A6-9849-B62B-0ADEF299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E374-08BA-034A-A493-6BD70861C26A}" type="datetime1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AC75C4-F56B-B14A-A1AA-5CE66D76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846D9B-A0ED-DD4A-BDE1-6BE465D3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61D573-6F30-604A-8508-05B0ECA2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C1A853-F6AC-4948-A011-D688272D3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80EE8A-99EB-A14B-9C52-DA7792D8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6A4B-6559-1F47-A2DD-5684360CF6C1}" type="datetime1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20B708-4C1E-E049-9E62-9FCBC530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CB5FC9-35A0-F34B-A747-21923F66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4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D379C83-095E-F648-AA21-8E7AB8781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2FBE4B-52A5-9440-8087-DA39E8DFD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F39E45-945E-A34B-8AE3-35EFF81E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21B3-8A09-7546-BC98-CF3EEB7509E4}" type="datetime1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4E701A-90BE-E741-954C-2443689A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B23B16-700C-6A4E-92E1-C3571D96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8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49EB7-E018-D445-AA2B-BCC565A4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3FDCDB-420A-1045-A3A4-1B6D928F6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862A9D-A2C5-9042-A804-88EBFC4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A198-8808-F546-A640-0A8131CDEC79}" type="datetime1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FED972-7A52-C74F-973F-748B124F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B06528-13A4-2E40-8CBE-4CCBD4CB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1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F126F-BF26-2945-8912-5AB80E56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0A41E6-0CE1-934E-8366-A039472BA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5DAA30-2D34-5B4D-9A07-5BB1C960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B670-07E0-DC4C-86B4-87D9D4B7C9C6}" type="datetime1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C60869-1475-3547-96F6-0B3BC50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89AAD7-4519-AA40-9272-6D9103C9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6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CDC62-935C-3846-8E5D-963F24AE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00C81A-CED8-D146-A422-615012861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A9B403-74F1-B340-8B62-E86C6818F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45B2B4-EDD2-1346-9B7A-D20E8920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74E6-8D39-584D-8BF3-0F49528C222B}" type="datetime1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E1EA73-82D4-5F48-ABC0-3D2B21A6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26A87E-79FD-7B40-B03A-69FC60EA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7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7F804E-D3E3-FD4B-8CFE-D5F8F1C5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33A060-56EB-1B43-9056-0923258F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8C9A2D-AFB8-FD4B-A017-44EEA610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915610E-FDCF-794A-82C4-98BFB6CA8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980325C-385F-4243-8015-05ED87C34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393471-CD02-4E4E-99C1-880499AF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FA0-5AE1-A04A-A304-6984878646EA}" type="datetime1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651EAA4-FF15-EE4D-BB11-55D8A542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BBE8BD-3B22-5D44-970B-B214E6DC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4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9C0AA-5F7B-5843-B0D0-CDA3DDBB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9A8A8C0-DBA7-CF46-8EA8-1EF01717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61F3-31B0-D34A-8CD1-AEFA46ED02F5}" type="datetime1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CEE18F-F82F-E344-979D-8410633D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600B6B-4C04-624E-B465-DEBC30F6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0D1557-1D3C-424D-8FAC-F2842595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137-08A7-CC46-911B-C77AF1645A81}" type="datetime1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6C3475-2422-8944-856D-4DCD6C6F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7E8EC6-3FD6-5D4C-BE3C-4539A3CE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5E357-EE97-EA42-A68E-5914E368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35E668-9A53-7441-8963-81ECD6F3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C01338-0244-AB43-8A69-333DB3638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DF3DA6-FFFB-3849-92E8-9C222158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A17B-4ADE-4E43-A9EC-4F53A91E6766}" type="datetime1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502D0A-CC98-4648-93FE-912B1B0C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1895C5-52A2-2848-BC1F-E408A56B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235E5B-C4D3-E844-A616-CCF4128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4D1ECD-5FAE-CA44-99EE-6F2D164A3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75FAB7-8ECB-E44A-9432-F05B80E6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68EF19-85BF-9248-8882-4A25CFAA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4029-B082-2142-A056-51F703C7A4C4}" type="datetime1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F908BA-8067-2A43-AC58-519A79A3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E4C26E-0777-D64A-84D6-39D25388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2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B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7E447-E1D3-8A43-BEAA-F54E6953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709D33-0DB1-9D4C-85B3-EBE24651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95774E-090E-0E41-874B-E4B97C3B7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4BD6-5554-B34A-831A-3A2AB32FF9CF}" type="datetime1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515E23-433B-054B-8E2B-F69B5B4BD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00229-CDF3-3041-8161-F5488A9F5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162E-9055-1249-B118-5937B6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DD3B8-19DC-4D4A-A7D3-E9E209BA9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latin typeface="Cambria" panose="02040503050406030204" pitchFamily="18" charset="0"/>
                <a:cs typeface="Times New Roman" panose="02020603050405020304" pitchFamily="18" charset="0"/>
              </a:rPr>
              <a:t>Целевое видение </a:t>
            </a:r>
            <a:br>
              <a:rPr lang="ru-RU" b="1" dirty="0">
                <a:ln/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>
                <a:ln/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n/>
                <a:latin typeface="Cambria" panose="02040503050406030204" pitchFamily="18" charset="0"/>
                <a:cs typeface="Times New Roman" panose="02020603050405020304" pitchFamily="18" charset="0"/>
              </a:rPr>
              <a:t>форсайт</a:t>
            </a:r>
            <a:r>
              <a:rPr lang="ru-RU" b="1" dirty="0">
                <a:ln/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br>
              <a:rPr lang="ru-RU" b="1" dirty="0">
                <a:ln/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>
                <a:ln/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энергетического развития России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CD4A03-14E6-0F49-BD34-B7F65CB12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550" y="3846513"/>
            <a:ext cx="9144000" cy="1655762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энергетической стратегии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Бушуев В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93AD02DC-1E00-FF47-B52B-3131101C8516}"/>
              </a:ext>
            </a:extLst>
          </p:cNvPr>
          <p:cNvSpPr txBox="1">
            <a:spLocks/>
          </p:cNvSpPr>
          <p:nvPr/>
        </p:nvSpPr>
        <p:spPr>
          <a:xfrm>
            <a:off x="1662112" y="40798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F2564357-505A-AC42-97FA-8E6365F51B6D}"/>
              </a:ext>
            </a:extLst>
          </p:cNvPr>
          <p:cNvSpPr txBox="1">
            <a:spLocks/>
          </p:cNvSpPr>
          <p:nvPr/>
        </p:nvSpPr>
        <p:spPr>
          <a:xfrm>
            <a:off x="2183606" y="6162674"/>
            <a:ext cx="7824787" cy="49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2020г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0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7B57BD3-6754-C74C-8170-9D387449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90BE5A5-644E-3647-B0B0-913B5514E06F}"/>
              </a:ext>
            </a:extLst>
          </p:cNvPr>
          <p:cNvSpPr txBox="1">
            <a:spLocks/>
          </p:cNvSpPr>
          <p:nvPr/>
        </p:nvSpPr>
        <p:spPr>
          <a:xfrm>
            <a:off x="453495" y="-86746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b="1" dirty="0">
                <a:ln/>
                <a:latin typeface="Cambria" panose="02040503050406030204" pitchFamily="18" charset="0"/>
              </a:rPr>
              <a:t>Приоритеты энергетического бизнеса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(Три «П»)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13F17CFC-3366-114E-A3E2-8E8CFF418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188793"/>
              </p:ext>
            </p:extLst>
          </p:nvPr>
        </p:nvGraphicFramePr>
        <p:xfrm>
          <a:off x="2455334" y="1241501"/>
          <a:ext cx="7823200" cy="489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3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008A39-5CF8-EE47-9DA4-7A27A998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B449EAB-4563-AD4D-BF1F-0AFA06ADC41D}"/>
              </a:ext>
            </a:extLst>
          </p:cNvPr>
          <p:cNvSpPr txBox="1">
            <a:spLocks/>
          </p:cNvSpPr>
          <p:nvPr/>
        </p:nvSpPr>
        <p:spPr>
          <a:xfrm>
            <a:off x="925443" y="-224398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b="1" dirty="0">
                <a:ln/>
                <a:latin typeface="Cambria" panose="02040503050406030204" pitchFamily="18" charset="0"/>
              </a:rPr>
              <a:t>Структурная диверсификация энергетики</a:t>
            </a:r>
            <a:endParaRPr lang="ru-RU" sz="3600" b="1" dirty="0">
              <a:ln/>
              <a:latin typeface="Cambria" panose="020405030504060302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5DEA03D-7B4D-764D-AC11-5034C6ABE62B}"/>
              </a:ext>
            </a:extLst>
          </p:cNvPr>
          <p:cNvSpPr txBox="1">
            <a:spLocks/>
          </p:cNvSpPr>
          <p:nvPr/>
        </p:nvSpPr>
        <p:spPr>
          <a:xfrm>
            <a:off x="567267" y="2233121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- </a:t>
            </a: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От отраслевого принципа к комплексным энергетическим структурам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(нефтегазохимия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водно-энергетические кластеры и </a:t>
            </a:r>
            <a:r>
              <a:rPr lang="ru-RU" sz="2400" b="1" dirty="0" err="1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геотория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endParaRPr lang="ru-RU" sz="2400" b="1" dirty="0">
              <a:ln/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энергосистемный</a:t>
            </a: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подход  Г-С-П)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Новая энергетическая инфраструктура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Автономные системы с накопителями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Многопродуктовые</a:t>
            </a: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сетевые каналы (азиатское энергетическое кольцо)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От ЕАЭС 1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.0 </a:t>
            </a:r>
            <a:r>
              <a:rPr lang="ru-RU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 энергоинформационной ЕАЭС 2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.0</a:t>
            </a:r>
            <a:endParaRPr lang="ru-RU" sz="2400" b="1" dirty="0">
              <a:ln/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n/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0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92C923D-65F9-AB43-944D-B81DA256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884D5BE-9756-3D4F-9BC8-2066F15123B5}"/>
              </a:ext>
            </a:extLst>
          </p:cNvPr>
          <p:cNvSpPr txBox="1">
            <a:spLocks/>
          </p:cNvSpPr>
          <p:nvPr/>
        </p:nvSpPr>
        <p:spPr>
          <a:xfrm>
            <a:off x="453495" y="-86746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b="1" dirty="0">
                <a:ln/>
                <a:latin typeface="Cambria" panose="02040503050406030204" pitchFamily="18" charset="0"/>
              </a:rPr>
              <a:t>Ключевые технологии в энергетике</a:t>
            </a:r>
            <a:endParaRPr lang="ru-RU" sz="3600" b="1" dirty="0">
              <a:ln/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CF9F6FC-B24E-C34E-B4FC-963DDF6AB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73742"/>
              </p:ext>
            </p:extLst>
          </p:nvPr>
        </p:nvGraphicFramePr>
        <p:xfrm>
          <a:off x="838200" y="1453365"/>
          <a:ext cx="10126134" cy="490298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375378">
                  <a:extLst>
                    <a:ext uri="{9D8B030D-6E8A-4147-A177-3AD203B41FA5}">
                      <a16:colId xmlns:a16="http://schemas.microsoft.com/office/drawing/2014/main" xmlns="" val="377639387"/>
                    </a:ext>
                  </a:extLst>
                </a:gridCol>
                <a:gridCol w="3375378">
                  <a:extLst>
                    <a:ext uri="{9D8B030D-6E8A-4147-A177-3AD203B41FA5}">
                      <a16:colId xmlns:a16="http://schemas.microsoft.com/office/drawing/2014/main" xmlns="" val="1600951134"/>
                    </a:ext>
                  </a:extLst>
                </a:gridCol>
                <a:gridCol w="3375378">
                  <a:extLst>
                    <a:ext uri="{9D8B030D-6E8A-4147-A177-3AD203B41FA5}">
                      <a16:colId xmlns:a16="http://schemas.microsoft.com/office/drawing/2014/main" xmlns="" val="3767051341"/>
                    </a:ext>
                  </a:extLst>
                </a:gridCol>
              </a:tblGrid>
              <a:tr h="734170">
                <a:tc>
                  <a:txBody>
                    <a:bodyPr/>
                    <a:lstStyle/>
                    <a:p>
                      <a:r>
                        <a:rPr lang="ru-RU" sz="2200" dirty="0"/>
                        <a:t>Производство и транспорт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Использование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Управление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974896"/>
                  </a:ext>
                </a:extLst>
              </a:tr>
              <a:tr h="411135">
                <a:tc>
                  <a:txBody>
                    <a:bodyPr/>
                    <a:lstStyle/>
                    <a:p>
                      <a:r>
                        <a:rPr lang="ru-RU" sz="2200" dirty="0" err="1"/>
                        <a:t>Тригенерация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Накопители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Умные счетчики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7119741"/>
                  </a:ext>
                </a:extLst>
              </a:tr>
              <a:tr h="411135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ВИЭ и ВЭР</a:t>
                      </a:r>
                      <a:r>
                        <a:rPr lang="ru-RU" sz="2200" baseline="0" dirty="0" smtClean="0"/>
                        <a:t>  (+</a:t>
                      </a:r>
                      <a:r>
                        <a:rPr lang="ru-RU" sz="2200" baseline="0" dirty="0" err="1" smtClean="0"/>
                        <a:t>биотопливо</a:t>
                      </a:r>
                      <a:r>
                        <a:rPr lang="ru-RU" sz="2200" baseline="0" dirty="0" smtClean="0"/>
                        <a:t>)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Электротранспорт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Умные здания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6673039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r>
                        <a:rPr lang="ru-RU" sz="2200" dirty="0"/>
                        <a:t>Водород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Медицина и </a:t>
                      </a:r>
                      <a:r>
                        <a:rPr lang="ru-RU" sz="2200" dirty="0" err="1"/>
                        <a:t>соц</a:t>
                      </a:r>
                      <a:r>
                        <a:rPr lang="ru-RU" sz="2200" dirty="0"/>
                        <a:t> среда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Интеллектуальные сети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632649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r>
                        <a:rPr lang="ru-RU" sz="2200" dirty="0"/>
                        <a:t>Газогидраты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+mn-lt"/>
                          <a:cs typeface="+mn-cs"/>
                        </a:rPr>
                        <a:t>Топливо</a:t>
                      </a:r>
                      <a:r>
                        <a:rPr lang="ru-RU" sz="2200" baseline="0" dirty="0" smtClean="0">
                          <a:latin typeface="+mn-lt"/>
                          <a:cs typeface="+mn-cs"/>
                        </a:rPr>
                        <a:t> и чистая вода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Интеллектуальные </a:t>
                      </a:r>
                      <a:r>
                        <a:rPr lang="ru-RU" sz="2200" dirty="0" smtClean="0"/>
                        <a:t>роботы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292861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Нефтехимия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Интернет энергоносителей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err="1"/>
                        <a:t>Мультиагентное</a:t>
                      </a:r>
                      <a:r>
                        <a:rPr lang="ru-RU" sz="2200" dirty="0"/>
                        <a:t> управление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1968029"/>
                  </a:ext>
                </a:extLst>
              </a:tr>
              <a:tr h="1057205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Катализаторы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Комфорт быта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Когнитивное (нейронное) управление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83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73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92C923D-65F9-AB43-944D-B81DA256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13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884D5BE-9756-3D4F-9BC8-2066F15123B5}"/>
              </a:ext>
            </a:extLst>
          </p:cNvPr>
          <p:cNvSpPr txBox="1">
            <a:spLocks/>
          </p:cNvSpPr>
          <p:nvPr/>
        </p:nvSpPr>
        <p:spPr>
          <a:xfrm>
            <a:off x="453495" y="-86746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b="1" dirty="0">
                <a:ln/>
                <a:latin typeface="Cambria" panose="02040503050406030204" pitchFamily="18" charset="0"/>
              </a:rPr>
              <a:t>Энергетика как «система систем»</a:t>
            </a:r>
            <a:endParaRPr lang="ru-RU" sz="3600" b="1" dirty="0">
              <a:ln/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CF9F6FC-B24E-C34E-B4FC-963DDF6AB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10837"/>
              </p:ext>
            </p:extLst>
          </p:nvPr>
        </p:nvGraphicFramePr>
        <p:xfrm>
          <a:off x="838200" y="1453365"/>
          <a:ext cx="10126134" cy="518260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375378">
                  <a:extLst>
                    <a:ext uri="{9D8B030D-6E8A-4147-A177-3AD203B41FA5}">
                      <a16:colId xmlns:a16="http://schemas.microsoft.com/office/drawing/2014/main" xmlns="" val="377639387"/>
                    </a:ext>
                  </a:extLst>
                </a:gridCol>
                <a:gridCol w="3375378">
                  <a:extLst>
                    <a:ext uri="{9D8B030D-6E8A-4147-A177-3AD203B41FA5}">
                      <a16:colId xmlns:a16="http://schemas.microsoft.com/office/drawing/2014/main" xmlns="" val="1600951134"/>
                    </a:ext>
                  </a:extLst>
                </a:gridCol>
                <a:gridCol w="3375378">
                  <a:extLst>
                    <a:ext uri="{9D8B030D-6E8A-4147-A177-3AD203B41FA5}">
                      <a16:colId xmlns:a16="http://schemas.microsoft.com/office/drawing/2014/main" xmlns="" val="3767051341"/>
                    </a:ext>
                  </a:extLst>
                </a:gridCol>
              </a:tblGrid>
              <a:tr h="734170">
                <a:tc>
                  <a:txBody>
                    <a:bodyPr/>
                    <a:lstStyle/>
                    <a:p>
                      <a:r>
                        <a:rPr lang="ru-RU" sz="2200" dirty="0"/>
                        <a:t>Объект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Система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SoS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974896"/>
                  </a:ext>
                </a:extLst>
              </a:tr>
              <a:tr h="411135">
                <a:tc>
                  <a:txBody>
                    <a:bodyPr/>
                    <a:lstStyle/>
                    <a:p>
                      <a:r>
                        <a:rPr lang="ru-RU" sz="2200" dirty="0"/>
                        <a:t>Сфера деятельности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Моно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Поли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7119741"/>
                  </a:ext>
                </a:extLst>
              </a:tr>
              <a:tr h="411135">
                <a:tc>
                  <a:txBody>
                    <a:bodyPr/>
                    <a:lstStyle/>
                    <a:p>
                      <a:r>
                        <a:rPr lang="ru-RU" sz="2200" dirty="0"/>
                        <a:t>Структура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Радиально-централизованная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Ячеисто-сетевая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6673039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r>
                        <a:rPr lang="ru-RU" sz="2200" dirty="0"/>
                        <a:t>Индикаторы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Интегральный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Многофакторный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632649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r>
                        <a:rPr lang="ru-RU" sz="2200" dirty="0"/>
                        <a:t>Управление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Иерархическое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/>
                        <a:t>Мультиагентное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292861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r>
                        <a:rPr lang="ru-RU" sz="2200" dirty="0"/>
                        <a:t>Интерфейс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Общесистемный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Облачно-сетевой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1968029"/>
                  </a:ext>
                </a:extLst>
              </a:tr>
              <a:tr h="1057205">
                <a:tc>
                  <a:txBody>
                    <a:bodyPr/>
                    <a:lstStyle/>
                    <a:p>
                      <a:r>
                        <a:rPr lang="ru-RU" sz="2200" dirty="0"/>
                        <a:t>Целеполагание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Программное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Адаптивное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83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56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8B9822-6B1C-0B40-B6D1-73EEC646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14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78F4A00-BC51-ED40-A6D6-702716CD7891}"/>
              </a:ext>
            </a:extLst>
          </p:cNvPr>
          <p:cNvSpPr txBox="1">
            <a:spLocks/>
          </p:cNvSpPr>
          <p:nvPr/>
        </p:nvSpPr>
        <p:spPr>
          <a:xfrm>
            <a:off x="529149" y="0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b="1" dirty="0">
                <a:ln/>
                <a:latin typeface="Cambria" panose="02040503050406030204" pitchFamily="18" charset="0"/>
              </a:rPr>
              <a:t>Концепция ЭС – 2050 (новые подходы)</a:t>
            </a:r>
            <a:endParaRPr lang="ru-RU" sz="3600" b="1" dirty="0">
              <a:ln/>
              <a:latin typeface="Cambria" panose="020405030504060302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C134EE6-854F-C949-AF08-308696D63EE0}"/>
              </a:ext>
            </a:extLst>
          </p:cNvPr>
          <p:cNvSpPr txBox="1">
            <a:spLocks/>
          </p:cNvSpPr>
          <p:nvPr/>
        </p:nvSpPr>
        <p:spPr>
          <a:xfrm>
            <a:off x="567267" y="1809239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Энергетика как ядро системы «Природа – Общество – Человек»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 индустриального к </a:t>
            </a:r>
            <a:r>
              <a:rPr lang="ru-RU" sz="2400" b="1" dirty="0" err="1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социогуманитарному</a:t>
            </a: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подходу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 количественных балансов к качественному (сценарному) видению и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структурному </a:t>
            </a:r>
            <a:r>
              <a:rPr lang="ru-RU" sz="2400" b="1" dirty="0" err="1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метасистемному</a:t>
            </a: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подходу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Прозрачность и публичность документа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 err="1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Краудсорсинг</a:t>
            </a:r>
            <a:endParaRPr lang="ru-RU" sz="2400" b="1" dirty="0">
              <a:ln/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n/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6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1E150-4D1D-A542-8C0E-21A7A9D9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latin typeface="Cambria" panose="02040503050406030204" pitchFamily="18" charset="0"/>
              </a:rPr>
              <a:t>Прошлое – </a:t>
            </a:r>
            <a:r>
              <a:rPr lang="ru-RU" b="1" dirty="0" smtClean="0">
                <a:ln/>
                <a:latin typeface="Cambria" panose="02040503050406030204" pitchFamily="18" charset="0"/>
              </a:rPr>
              <a:t>настоящее </a:t>
            </a:r>
            <a:r>
              <a:rPr lang="ru-RU" b="1" dirty="0">
                <a:ln/>
                <a:latin typeface="Cambria" panose="02040503050406030204" pitchFamily="18" charset="0"/>
              </a:rPr>
              <a:t>- </a:t>
            </a:r>
            <a:r>
              <a:rPr lang="ru-RU" b="1" dirty="0" smtClean="0">
                <a:ln/>
                <a:latin typeface="Cambria" panose="02040503050406030204" pitchFamily="18" charset="0"/>
              </a:rPr>
              <a:t>будущее</a:t>
            </a:r>
            <a:endParaRPr lang="ru-RU" b="1" dirty="0">
              <a:ln/>
              <a:latin typeface="Cambria" panose="020405030504060302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6830AE2B-019E-B941-907B-FF618EDD9205}"/>
              </a:ext>
            </a:extLst>
          </p:cNvPr>
          <p:cNvSpPr txBox="1">
            <a:spLocks/>
          </p:cNvSpPr>
          <p:nvPr/>
        </p:nvSpPr>
        <p:spPr>
          <a:xfrm>
            <a:off x="1338262" y="9136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trike="sngStrike" dirty="0">
                <a:latin typeface="Cambria" panose="02040503050406030204" pitchFamily="18" charset="0"/>
              </a:rPr>
              <a:t>1990 </a:t>
            </a:r>
            <a:r>
              <a:rPr lang="ru-RU" dirty="0">
                <a:latin typeface="Cambria" panose="02040503050406030204" pitchFamily="18" charset="0"/>
              </a:rPr>
              <a:t>             </a:t>
            </a:r>
            <a:r>
              <a:rPr lang="en-US" dirty="0">
                <a:latin typeface="Cambria" panose="02040503050406030204" pitchFamily="18" charset="0"/>
              </a:rPr>
              <a:t>  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strike="sngStrike" dirty="0">
                <a:latin typeface="Cambria" panose="02040503050406030204" pitchFamily="18" charset="0"/>
              </a:rPr>
              <a:t>2020</a:t>
            </a:r>
            <a:r>
              <a:rPr lang="ru-RU" dirty="0">
                <a:latin typeface="Cambria" panose="02040503050406030204" pitchFamily="18" charset="0"/>
              </a:rPr>
              <a:t>             </a:t>
            </a:r>
            <a:r>
              <a:rPr lang="en-US" dirty="0">
                <a:latin typeface="Cambria" panose="02040503050406030204" pitchFamily="18" charset="0"/>
              </a:rPr>
              <a:t>  </a:t>
            </a:r>
            <a:r>
              <a:rPr lang="ru-RU" strike="sngStrike" dirty="0">
                <a:latin typeface="Cambria" panose="02040503050406030204" pitchFamily="18" charset="0"/>
              </a:rPr>
              <a:t>2050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9A93F0-4683-9E44-AD42-CE658A99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8B9515-1F26-6141-9506-12FDCA5A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23" y="3226147"/>
            <a:ext cx="1719263" cy="161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BCA8F2-34B7-F043-B6A3-0F03EA76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773" y="2057598"/>
            <a:ext cx="1974454" cy="1974454"/>
          </a:xfrm>
          <a:prstGeom prst="rect">
            <a:avLst/>
          </a:prstGeom>
        </p:spPr>
      </p:pic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C85A0C1A-E028-3D46-B6DF-3A8D56C595E5}"/>
              </a:ext>
            </a:extLst>
          </p:cNvPr>
          <p:cNvSpPr/>
          <p:nvPr/>
        </p:nvSpPr>
        <p:spPr>
          <a:xfrm>
            <a:off x="2714625" y="3728835"/>
            <a:ext cx="2757488" cy="700290"/>
          </a:xfrm>
          <a:custGeom>
            <a:avLst/>
            <a:gdLst>
              <a:gd name="connsiteX0" fmla="*/ 0 w 2757488"/>
              <a:gd name="connsiteY0" fmla="*/ 643140 h 700290"/>
              <a:gd name="connsiteX1" fmla="*/ 1300163 w 2757488"/>
              <a:gd name="connsiteY1" fmla="*/ 203 h 700290"/>
              <a:gd name="connsiteX2" fmla="*/ 2757488 w 2757488"/>
              <a:gd name="connsiteY2" fmla="*/ 700290 h 70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488" h="700290">
                <a:moveTo>
                  <a:pt x="0" y="643140"/>
                </a:moveTo>
                <a:cubicBezTo>
                  <a:pt x="420291" y="316909"/>
                  <a:pt x="840582" y="-9322"/>
                  <a:pt x="1300163" y="203"/>
                </a:cubicBezTo>
                <a:cubicBezTo>
                  <a:pt x="1759744" y="9728"/>
                  <a:pt x="2505076" y="595515"/>
                  <a:pt x="2757488" y="70029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211D6DD1-90E6-4248-B676-454EE0BB5539}"/>
              </a:ext>
            </a:extLst>
          </p:cNvPr>
          <p:cNvSpPr/>
          <p:nvPr/>
        </p:nvSpPr>
        <p:spPr>
          <a:xfrm>
            <a:off x="6596062" y="3738157"/>
            <a:ext cx="2757488" cy="700290"/>
          </a:xfrm>
          <a:custGeom>
            <a:avLst/>
            <a:gdLst>
              <a:gd name="connsiteX0" fmla="*/ 0 w 2757488"/>
              <a:gd name="connsiteY0" fmla="*/ 643140 h 700290"/>
              <a:gd name="connsiteX1" fmla="*/ 1300163 w 2757488"/>
              <a:gd name="connsiteY1" fmla="*/ 203 h 700290"/>
              <a:gd name="connsiteX2" fmla="*/ 2757488 w 2757488"/>
              <a:gd name="connsiteY2" fmla="*/ 700290 h 70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488" h="700290">
                <a:moveTo>
                  <a:pt x="0" y="643140"/>
                </a:moveTo>
                <a:cubicBezTo>
                  <a:pt x="420291" y="316909"/>
                  <a:pt x="840582" y="-9322"/>
                  <a:pt x="1300163" y="203"/>
                </a:cubicBezTo>
                <a:cubicBezTo>
                  <a:pt x="1759744" y="9728"/>
                  <a:pt x="2505076" y="595515"/>
                  <a:pt x="2757488" y="70029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B73629B9-D086-D941-BB31-233C98C9AC23}"/>
              </a:ext>
            </a:extLst>
          </p:cNvPr>
          <p:cNvSpPr/>
          <p:nvPr/>
        </p:nvSpPr>
        <p:spPr>
          <a:xfrm rot="10800000">
            <a:off x="6596062" y="5011536"/>
            <a:ext cx="2757488" cy="700290"/>
          </a:xfrm>
          <a:custGeom>
            <a:avLst/>
            <a:gdLst>
              <a:gd name="connsiteX0" fmla="*/ 0 w 2757488"/>
              <a:gd name="connsiteY0" fmla="*/ 643140 h 700290"/>
              <a:gd name="connsiteX1" fmla="*/ 1300163 w 2757488"/>
              <a:gd name="connsiteY1" fmla="*/ 203 h 700290"/>
              <a:gd name="connsiteX2" fmla="*/ 2757488 w 2757488"/>
              <a:gd name="connsiteY2" fmla="*/ 700290 h 70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488" h="700290">
                <a:moveTo>
                  <a:pt x="0" y="643140"/>
                </a:moveTo>
                <a:cubicBezTo>
                  <a:pt x="420291" y="316909"/>
                  <a:pt x="840582" y="-9322"/>
                  <a:pt x="1300163" y="203"/>
                </a:cubicBezTo>
                <a:cubicBezTo>
                  <a:pt x="1759744" y="9728"/>
                  <a:pt x="2505076" y="595515"/>
                  <a:pt x="2757488" y="70029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EF5F93ED-47D0-FD40-B8C4-216C6EBE89A3}"/>
              </a:ext>
            </a:extLst>
          </p:cNvPr>
          <p:cNvSpPr/>
          <p:nvPr/>
        </p:nvSpPr>
        <p:spPr>
          <a:xfrm rot="10800000">
            <a:off x="2838450" y="5011537"/>
            <a:ext cx="2757488" cy="700290"/>
          </a:xfrm>
          <a:custGeom>
            <a:avLst/>
            <a:gdLst>
              <a:gd name="connsiteX0" fmla="*/ 0 w 2757488"/>
              <a:gd name="connsiteY0" fmla="*/ 643140 h 700290"/>
              <a:gd name="connsiteX1" fmla="*/ 1300163 w 2757488"/>
              <a:gd name="connsiteY1" fmla="*/ 203 h 700290"/>
              <a:gd name="connsiteX2" fmla="*/ 2757488 w 2757488"/>
              <a:gd name="connsiteY2" fmla="*/ 700290 h 70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488" h="700290">
                <a:moveTo>
                  <a:pt x="0" y="643140"/>
                </a:moveTo>
                <a:cubicBezTo>
                  <a:pt x="420291" y="316909"/>
                  <a:pt x="840582" y="-9322"/>
                  <a:pt x="1300163" y="203"/>
                </a:cubicBezTo>
                <a:cubicBezTo>
                  <a:pt x="1759744" y="9728"/>
                  <a:pt x="2505076" y="595515"/>
                  <a:pt x="2757488" y="70029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3517BAF-09E9-5742-A862-5EC78F69CD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t="7708" r="7847" b="5833"/>
          <a:stretch/>
        </p:blipFill>
        <p:spPr>
          <a:xfrm>
            <a:off x="9828114" y="3808835"/>
            <a:ext cx="1565343" cy="1619993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6AE2EA-FF87-634D-AD52-DBB15F3B155A}"/>
              </a:ext>
            </a:extLst>
          </p:cNvPr>
          <p:cNvSpPr txBox="1"/>
          <p:nvPr/>
        </p:nvSpPr>
        <p:spPr>
          <a:xfrm>
            <a:off x="453325" y="4951152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Электростанция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9FD307-01F8-264A-A572-5A0446DFF1EC}"/>
              </a:ext>
            </a:extLst>
          </p:cNvPr>
          <p:cNvSpPr txBox="1"/>
          <p:nvPr/>
        </p:nvSpPr>
        <p:spPr>
          <a:xfrm>
            <a:off x="3455382" y="2621526"/>
            <a:ext cx="1523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Компьютер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F6484B-29FA-7743-817E-E85293A9C4AF}"/>
              </a:ext>
            </a:extLst>
          </p:cNvPr>
          <p:cNvSpPr txBox="1"/>
          <p:nvPr/>
        </p:nvSpPr>
        <p:spPr>
          <a:xfrm>
            <a:off x="10230713" y="329423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Мозг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F4E979A-8715-BA49-B788-0C81985DFE26}"/>
              </a:ext>
            </a:extLst>
          </p:cNvPr>
          <p:cNvSpPr txBox="1"/>
          <p:nvPr/>
        </p:nvSpPr>
        <p:spPr>
          <a:xfrm>
            <a:off x="3349883" y="392163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Действие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B7055A-4E66-0348-AACC-FBD0E4F64D96}"/>
              </a:ext>
            </a:extLst>
          </p:cNvPr>
          <p:cNvSpPr txBox="1"/>
          <p:nvPr/>
        </p:nvSpPr>
        <p:spPr>
          <a:xfrm>
            <a:off x="7212996" y="392163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Действие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2D7C2BB-F72B-724E-8FAF-1B1433A3F023}"/>
              </a:ext>
            </a:extLst>
          </p:cNvPr>
          <p:cNvSpPr txBox="1"/>
          <p:nvPr/>
        </p:nvSpPr>
        <p:spPr>
          <a:xfrm>
            <a:off x="5533185" y="5074885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Понимание</a:t>
            </a:r>
          </a:p>
          <a:p>
            <a:r>
              <a:rPr lang="ru-RU" sz="2000" dirty="0">
                <a:latin typeface="Cambria" panose="02040503050406030204" pitchFamily="18" charset="0"/>
              </a:rPr>
              <a:t>(</a:t>
            </a:r>
            <a:r>
              <a:rPr lang="ru-RU" sz="2000" dirty="0" err="1">
                <a:latin typeface="Cambria" panose="02040503050406030204" pitchFamily="18" charset="0"/>
              </a:rPr>
              <a:t>форсайт</a:t>
            </a:r>
            <a:r>
              <a:rPr lang="ru-RU" sz="20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342BE44-C50A-2645-ADEB-3B71AA109305}"/>
              </a:ext>
            </a:extLst>
          </p:cNvPr>
          <p:cNvSpPr txBox="1"/>
          <p:nvPr/>
        </p:nvSpPr>
        <p:spPr>
          <a:xfrm>
            <a:off x="1261899" y="5937435"/>
            <a:ext cx="9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-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Не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причинно-следственные связи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а корреляция</a:t>
            </a:r>
          </a:p>
        </p:txBody>
      </p:sp>
    </p:spTree>
    <p:extLst>
      <p:ext uri="{BB962C8B-B14F-4D97-AF65-F5344CB8AC3E}">
        <p14:creationId xmlns:p14="http://schemas.microsoft.com/office/powerpoint/2010/main" val="57580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2DCA78-977A-A54A-AAF0-36DF4B52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04401B0-583E-C64D-91F0-4DB23D6B7C3B}"/>
              </a:ext>
            </a:extLst>
          </p:cNvPr>
          <p:cNvSpPr txBox="1">
            <a:spLocks/>
          </p:cNvSpPr>
          <p:nvPr/>
        </p:nvSpPr>
        <p:spPr>
          <a:xfrm>
            <a:off x="838200" y="250825"/>
            <a:ext cx="10515600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/>
                <a:latin typeface="Cambria" panose="02040503050406030204" pitchFamily="18" charset="0"/>
              </a:rPr>
              <a:t>Циклы цивилизационного развития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45086C8-E1A7-DF4E-99B5-6202BF3BD51E}"/>
              </a:ext>
            </a:extLst>
          </p:cNvPr>
          <p:cNvCxnSpPr/>
          <p:nvPr/>
        </p:nvCxnSpPr>
        <p:spPr>
          <a:xfrm>
            <a:off x="600075" y="3686175"/>
            <a:ext cx="1075372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2337F4F5-015D-2947-AE61-791C57D9179B}"/>
              </a:ext>
            </a:extLst>
          </p:cNvPr>
          <p:cNvSpPr/>
          <p:nvPr/>
        </p:nvSpPr>
        <p:spPr>
          <a:xfrm>
            <a:off x="1271588" y="2100251"/>
            <a:ext cx="3000375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DC8210DC-F44D-0D4E-AA21-59CCAA8CF33E}"/>
              </a:ext>
            </a:extLst>
          </p:cNvPr>
          <p:cNvSpPr/>
          <p:nvPr/>
        </p:nvSpPr>
        <p:spPr>
          <a:xfrm>
            <a:off x="3443288" y="2109764"/>
            <a:ext cx="3000375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xmlns="" id="{5C527067-6FB6-7242-A112-6F0FBA1B65B2}"/>
              </a:ext>
            </a:extLst>
          </p:cNvPr>
          <p:cNvSpPr/>
          <p:nvPr/>
        </p:nvSpPr>
        <p:spPr>
          <a:xfrm>
            <a:off x="5614988" y="2119277"/>
            <a:ext cx="3000375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081875B4-6B6E-CA4D-B2BA-B8FD523A1D98}"/>
              </a:ext>
            </a:extLst>
          </p:cNvPr>
          <p:cNvSpPr/>
          <p:nvPr/>
        </p:nvSpPr>
        <p:spPr>
          <a:xfrm>
            <a:off x="7786688" y="2081226"/>
            <a:ext cx="3000375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91406A56-F98E-EF4A-A11C-3707BA746AD6}"/>
              </a:ext>
            </a:extLst>
          </p:cNvPr>
          <p:cNvSpPr/>
          <p:nvPr/>
        </p:nvSpPr>
        <p:spPr>
          <a:xfrm rot="10800000">
            <a:off x="4271962" y="3724226"/>
            <a:ext cx="3514725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23FEC9B4-5D58-4A41-9D25-FD7BF90FAA93}"/>
              </a:ext>
            </a:extLst>
          </p:cNvPr>
          <p:cNvSpPr/>
          <p:nvPr/>
        </p:nvSpPr>
        <p:spPr>
          <a:xfrm>
            <a:off x="10058400" y="2081226"/>
            <a:ext cx="1843088" cy="1604949"/>
          </a:xfrm>
          <a:custGeom>
            <a:avLst/>
            <a:gdLst>
              <a:gd name="connsiteX0" fmla="*/ 0 w 1843088"/>
              <a:gd name="connsiteY0" fmla="*/ 1862879 h 1862879"/>
              <a:gd name="connsiteX1" fmla="*/ 1328738 w 1843088"/>
              <a:gd name="connsiteY1" fmla="*/ 219817 h 1862879"/>
              <a:gd name="connsiteX2" fmla="*/ 1843088 w 1843088"/>
              <a:gd name="connsiteY2" fmla="*/ 62654 h 18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088" h="1862879">
                <a:moveTo>
                  <a:pt x="0" y="1862879"/>
                </a:moveTo>
                <a:cubicBezTo>
                  <a:pt x="510778" y="1191366"/>
                  <a:pt x="1021557" y="519854"/>
                  <a:pt x="1328738" y="219817"/>
                </a:cubicBezTo>
                <a:cubicBezTo>
                  <a:pt x="1635919" y="-80220"/>
                  <a:pt x="1739503" y="-8783"/>
                  <a:pt x="1843088" y="62654"/>
                </a:cubicBezTo>
              </a:path>
            </a:pathLst>
          </a:custGeom>
          <a:noFill/>
          <a:ln w="222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7CC85DC2-E93D-3740-A93B-3859DB4AA258}"/>
              </a:ext>
            </a:extLst>
          </p:cNvPr>
          <p:cNvSpPr/>
          <p:nvPr/>
        </p:nvSpPr>
        <p:spPr>
          <a:xfrm flipH="1">
            <a:off x="600075" y="2062201"/>
            <a:ext cx="1495425" cy="1604949"/>
          </a:xfrm>
          <a:custGeom>
            <a:avLst/>
            <a:gdLst>
              <a:gd name="connsiteX0" fmla="*/ 0 w 1843088"/>
              <a:gd name="connsiteY0" fmla="*/ 1862879 h 1862879"/>
              <a:gd name="connsiteX1" fmla="*/ 1328738 w 1843088"/>
              <a:gd name="connsiteY1" fmla="*/ 219817 h 1862879"/>
              <a:gd name="connsiteX2" fmla="*/ 1843088 w 1843088"/>
              <a:gd name="connsiteY2" fmla="*/ 62654 h 18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088" h="1862879">
                <a:moveTo>
                  <a:pt x="0" y="1862879"/>
                </a:moveTo>
                <a:cubicBezTo>
                  <a:pt x="510778" y="1191366"/>
                  <a:pt x="1021557" y="519854"/>
                  <a:pt x="1328738" y="219817"/>
                </a:cubicBezTo>
                <a:cubicBezTo>
                  <a:pt x="1635919" y="-80220"/>
                  <a:pt x="1739503" y="-8783"/>
                  <a:pt x="1843088" y="62654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4D102074-8637-6845-BCD2-9E688D2E92EE}"/>
              </a:ext>
            </a:extLst>
          </p:cNvPr>
          <p:cNvSpPr/>
          <p:nvPr/>
        </p:nvSpPr>
        <p:spPr>
          <a:xfrm rot="10800000">
            <a:off x="2100263" y="3705200"/>
            <a:ext cx="3514725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00C7B26A-D41F-D247-8083-1B6BCAC59190}"/>
              </a:ext>
            </a:extLst>
          </p:cNvPr>
          <p:cNvSpPr/>
          <p:nvPr/>
        </p:nvSpPr>
        <p:spPr>
          <a:xfrm rot="10800000">
            <a:off x="6443660" y="3714713"/>
            <a:ext cx="3614739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2D52D5-6C44-E349-8213-93B271EE4BE2}"/>
              </a:ext>
            </a:extLst>
          </p:cNvPr>
          <p:cNvSpPr txBox="1"/>
          <p:nvPr/>
        </p:nvSpPr>
        <p:spPr>
          <a:xfrm>
            <a:off x="225539" y="1325778"/>
            <a:ext cx="1749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Древние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цивилизации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12F08B-5FC0-1F4B-ACB1-74E2F0004E9E}"/>
              </a:ext>
            </a:extLst>
          </p:cNvPr>
          <p:cNvSpPr txBox="1"/>
          <p:nvPr/>
        </p:nvSpPr>
        <p:spPr>
          <a:xfrm>
            <a:off x="2017598" y="1335290"/>
            <a:ext cx="1356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Отхожий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промысел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473681-518C-0141-9F85-EBD21ADA2147}"/>
              </a:ext>
            </a:extLst>
          </p:cNvPr>
          <p:cNvSpPr txBox="1"/>
          <p:nvPr/>
        </p:nvSpPr>
        <p:spPr>
          <a:xfrm>
            <a:off x="4108660" y="1498746"/>
            <a:ext cx="128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Аграрная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D80583-CD0B-7D42-8CCD-E37C504E036D}"/>
              </a:ext>
            </a:extLst>
          </p:cNvPr>
          <p:cNvSpPr txBox="1"/>
          <p:nvPr/>
        </p:nvSpPr>
        <p:spPr>
          <a:xfrm>
            <a:off x="5976937" y="1498681"/>
            <a:ext cx="2130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Индустриальная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65F599-85B1-8844-B4CA-42D67FE0481C}"/>
              </a:ext>
            </a:extLst>
          </p:cNvPr>
          <p:cNvSpPr txBox="1"/>
          <p:nvPr/>
        </p:nvSpPr>
        <p:spPr>
          <a:xfrm>
            <a:off x="8251029" y="1498681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Информационная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32EC38-05BF-144F-9997-48C84F03C849}"/>
              </a:ext>
            </a:extLst>
          </p:cNvPr>
          <p:cNvSpPr txBox="1"/>
          <p:nvPr/>
        </p:nvSpPr>
        <p:spPr>
          <a:xfrm>
            <a:off x="10534907" y="1250991"/>
            <a:ext cx="1356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</a:rPr>
              <a:t>Био</a:t>
            </a:r>
            <a:r>
              <a:rPr lang="ru-RU" sz="2000" dirty="0">
                <a:latin typeface="Cambria" panose="02040503050406030204" pitchFamily="18" charset="0"/>
              </a:rPr>
              <a:t>-</a:t>
            </a:r>
          </a:p>
          <a:p>
            <a:r>
              <a:rPr lang="ru-RU" sz="2000" dirty="0" err="1">
                <a:latin typeface="Cambria" panose="02040503050406030204" pitchFamily="18" charset="0"/>
              </a:rPr>
              <a:t>энергети</a:t>
            </a:r>
            <a:r>
              <a:rPr lang="ru-RU" sz="2000" dirty="0">
                <a:latin typeface="Cambria" panose="02040503050406030204" pitchFamily="18" charset="0"/>
              </a:rPr>
              <a:t>-</a:t>
            </a:r>
          </a:p>
          <a:p>
            <a:r>
              <a:rPr lang="ru-RU" sz="2000" dirty="0" err="1">
                <a:latin typeface="Cambria" panose="02040503050406030204" pitchFamily="18" charset="0"/>
              </a:rPr>
              <a:t>ческая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952179-59ED-F24B-8961-E80853E5C2D3}"/>
              </a:ext>
            </a:extLst>
          </p:cNvPr>
          <p:cNvSpPr txBox="1"/>
          <p:nvPr/>
        </p:nvSpPr>
        <p:spPr>
          <a:xfrm>
            <a:off x="3185005" y="3821189"/>
            <a:ext cx="134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10 </a:t>
            </a:r>
            <a:r>
              <a:rPr lang="ru-RU" dirty="0" err="1">
                <a:latin typeface="Cambria" panose="02040503050406030204" pitchFamily="18" charset="0"/>
              </a:rPr>
              <a:t>тыс</a:t>
            </a:r>
            <a:r>
              <a:rPr lang="en-US" dirty="0">
                <a:latin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</a:rPr>
              <a:t> лет</a:t>
            </a:r>
          </a:p>
          <a:p>
            <a:pPr algn="ctr"/>
            <a:r>
              <a:rPr lang="ru-RU" dirty="0">
                <a:latin typeface="Cambria" panose="02040503050406030204" pitchFamily="18" charset="0"/>
              </a:rPr>
              <a:t>до н</a:t>
            </a:r>
            <a:r>
              <a:rPr lang="en-US" dirty="0">
                <a:latin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</a:rPr>
              <a:t> э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50AD75-2F61-CD4D-ABEE-4B45CD67446C}"/>
              </a:ext>
            </a:extLst>
          </p:cNvPr>
          <p:cNvSpPr txBox="1"/>
          <p:nvPr/>
        </p:nvSpPr>
        <p:spPr>
          <a:xfrm>
            <a:off x="5536271" y="3779305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1000 г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8D5999-E9B1-1F42-AAD0-522C56136B4B}"/>
              </a:ext>
            </a:extLst>
          </p:cNvPr>
          <p:cNvSpPr txBox="1"/>
          <p:nvPr/>
        </p:nvSpPr>
        <p:spPr>
          <a:xfrm>
            <a:off x="7666662" y="3779305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2000 г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EB7CA2-3A35-ED42-BF24-28DD87858BCD}"/>
              </a:ext>
            </a:extLst>
          </p:cNvPr>
          <p:cNvSpPr txBox="1"/>
          <p:nvPr/>
        </p:nvSpPr>
        <p:spPr>
          <a:xfrm>
            <a:off x="10091738" y="3767213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2100 г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2F3A73-7180-D645-A6C1-BDE916B7A47E}"/>
              </a:ext>
            </a:extLst>
          </p:cNvPr>
          <p:cNvSpPr txBox="1"/>
          <p:nvPr/>
        </p:nvSpPr>
        <p:spPr>
          <a:xfrm>
            <a:off x="225539" y="4819610"/>
            <a:ext cx="105177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latin typeface="Cambria" panose="02040503050406030204" pitchFamily="18" charset="0"/>
              </a:rPr>
              <a:t>Ци</a:t>
            </a:r>
            <a:r>
              <a:rPr lang="ru-RU" sz="2800" dirty="0">
                <a:latin typeface="Cambria" panose="02040503050406030204" pitchFamily="18" charset="0"/>
              </a:rPr>
              <a:t> – энергия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latin typeface="Cambria" panose="02040503050406030204" pitchFamily="18" charset="0"/>
              </a:rPr>
              <a:t>Ци</a:t>
            </a:r>
            <a:r>
              <a:rPr lang="ru-RU" sz="2800" dirty="0">
                <a:latin typeface="Cambria" panose="02040503050406030204" pitchFamily="18" charset="0"/>
              </a:rPr>
              <a:t> – </a:t>
            </a:r>
            <a:r>
              <a:rPr lang="ru-RU" sz="2800" dirty="0" err="1">
                <a:latin typeface="Cambria" panose="02040503050406030204" pitchFamily="18" charset="0"/>
              </a:rPr>
              <a:t>вилизация</a:t>
            </a:r>
            <a:r>
              <a:rPr lang="ru-RU" sz="2800" dirty="0">
                <a:latin typeface="Cambria" panose="02040503050406030204" pitchFamily="18" charset="0"/>
              </a:rPr>
              <a:t> – большая энергетическая система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Cambria" panose="02040503050406030204" pitchFamily="18" charset="0"/>
              </a:rPr>
              <a:t>Ци</a:t>
            </a:r>
            <a:r>
              <a:rPr lang="ru-RU" sz="2800" dirty="0">
                <a:latin typeface="Cambria" panose="02040503050406030204" pitchFamily="18" charset="0"/>
              </a:rPr>
              <a:t>фра – форма </a:t>
            </a:r>
            <a:r>
              <a:rPr lang="ru-RU" sz="2800" dirty="0" smtClean="0">
                <a:latin typeface="Cambria" panose="02040503050406030204" pitchFamily="18" charset="0"/>
              </a:rPr>
              <a:t>энергии               </a:t>
            </a:r>
            <a:r>
              <a:rPr lang="ru-RU" sz="2800" b="1" dirty="0" smtClean="0">
                <a:latin typeface="Cambria" panose="02040503050406030204" pitchFamily="18" charset="0"/>
              </a:rPr>
              <a:t>Ци</a:t>
            </a:r>
            <a:r>
              <a:rPr lang="ru-RU" sz="2800" dirty="0" smtClean="0">
                <a:latin typeface="Cambria" panose="02040503050406030204" pitchFamily="18" charset="0"/>
              </a:rPr>
              <a:t>кл </a:t>
            </a:r>
            <a:r>
              <a:rPr lang="ru-RU" sz="2800" dirty="0">
                <a:latin typeface="Cambria" panose="02040503050406030204" pitchFamily="18" charset="0"/>
              </a:rPr>
              <a:t>– энергетическое «колесо»</a:t>
            </a:r>
          </a:p>
        </p:txBody>
      </p:sp>
    </p:spTree>
    <p:extLst>
      <p:ext uri="{BB962C8B-B14F-4D97-AF65-F5344CB8AC3E}">
        <p14:creationId xmlns:p14="http://schemas.microsoft.com/office/powerpoint/2010/main" val="33556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6797F90-8442-E449-A2AA-D54872E5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F39B0FAC-190E-A141-A06C-5C2BA632479C}"/>
              </a:ext>
            </a:extLst>
          </p:cNvPr>
          <p:cNvSpPr txBox="1">
            <a:spLocks/>
          </p:cNvSpPr>
          <p:nvPr/>
        </p:nvSpPr>
        <p:spPr>
          <a:xfrm>
            <a:off x="838200" y="250825"/>
            <a:ext cx="10515600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/>
                <a:latin typeface="Cambria" panose="02040503050406030204" pitchFamily="18" charset="0"/>
              </a:rPr>
              <a:t>Индустриальный цикл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2649CF9-8742-0745-95CC-6779DC7267B2}"/>
              </a:ext>
            </a:extLst>
          </p:cNvPr>
          <p:cNvCxnSpPr/>
          <p:nvPr/>
        </p:nvCxnSpPr>
        <p:spPr>
          <a:xfrm>
            <a:off x="600075" y="4211109"/>
            <a:ext cx="1075372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97030969-67E3-744F-A061-26D3D6F41186}"/>
              </a:ext>
            </a:extLst>
          </p:cNvPr>
          <p:cNvCxnSpPr>
            <a:cxnSpLocks/>
          </p:cNvCxnSpPr>
          <p:nvPr/>
        </p:nvCxnSpPr>
        <p:spPr>
          <a:xfrm flipV="1">
            <a:off x="802217" y="2046817"/>
            <a:ext cx="0" cy="1772708"/>
          </a:xfrm>
          <a:prstGeom prst="line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A209BAE-315E-6043-BBB6-5FFAAB5D0562}"/>
              </a:ext>
            </a:extLst>
          </p:cNvPr>
          <p:cNvCxnSpPr>
            <a:cxnSpLocks/>
          </p:cNvCxnSpPr>
          <p:nvPr/>
        </p:nvCxnSpPr>
        <p:spPr>
          <a:xfrm flipV="1">
            <a:off x="11605684" y="2013672"/>
            <a:ext cx="0" cy="1772708"/>
          </a:xfrm>
          <a:prstGeom prst="line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293069-C86B-B749-BF2E-963CE9B17232}"/>
              </a:ext>
            </a:extLst>
          </p:cNvPr>
          <p:cNvSpPr txBox="1"/>
          <p:nvPr/>
        </p:nvSpPr>
        <p:spPr>
          <a:xfrm>
            <a:off x="1001182" y="2031471"/>
            <a:ext cx="155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P</a:t>
            </a:r>
          </a:p>
          <a:p>
            <a:r>
              <a:rPr lang="en-US" sz="2000" dirty="0">
                <a:latin typeface="Cambria" panose="02040503050406030204" pitchFamily="18" charset="0"/>
              </a:rPr>
              <a:t>(</a:t>
            </a:r>
            <a:r>
              <a:rPr lang="ru-RU" sz="2000" dirty="0">
                <a:latin typeface="Cambria" panose="02040503050406030204" pitchFamily="18" charset="0"/>
              </a:rPr>
              <a:t>мощность</a:t>
            </a:r>
            <a:r>
              <a:rPr lang="en-US" sz="2000" dirty="0">
                <a:latin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C69E08-A7DE-D640-A4DF-8965D0F9E6D4}"/>
              </a:ext>
            </a:extLst>
          </p:cNvPr>
          <p:cNvSpPr txBox="1"/>
          <p:nvPr/>
        </p:nvSpPr>
        <p:spPr>
          <a:xfrm>
            <a:off x="9707911" y="2362999"/>
            <a:ext cx="1874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>
                <a:latin typeface="Cambria" panose="02040503050406030204" pitchFamily="18" charset="0"/>
              </a:rPr>
              <a:t>S</a:t>
            </a:r>
          </a:p>
          <a:p>
            <a:pPr algn="r"/>
            <a:r>
              <a:rPr lang="en-US" sz="2000" dirty="0">
                <a:latin typeface="Cambria" panose="02040503050406030204" pitchFamily="18" charset="0"/>
              </a:rPr>
              <a:t>(</a:t>
            </a:r>
            <a:r>
              <a:rPr lang="ru-RU" sz="2000" dirty="0">
                <a:latin typeface="Cambria" panose="02040503050406030204" pitchFamily="18" charset="0"/>
              </a:rPr>
              <a:t>организация</a:t>
            </a:r>
            <a:r>
              <a:rPr lang="en-US" sz="2000" dirty="0">
                <a:latin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xmlns="" id="{4A77A38A-AB13-304F-830F-B78C2F9DACB6}"/>
              </a:ext>
            </a:extLst>
          </p:cNvPr>
          <p:cNvSpPr/>
          <p:nvPr/>
        </p:nvSpPr>
        <p:spPr>
          <a:xfrm>
            <a:off x="1405467" y="1354459"/>
            <a:ext cx="9127066" cy="2342592"/>
          </a:xfrm>
          <a:custGeom>
            <a:avLst/>
            <a:gdLst>
              <a:gd name="connsiteX0" fmla="*/ 0 w 9127066"/>
              <a:gd name="connsiteY0" fmla="*/ 2303141 h 2342592"/>
              <a:gd name="connsiteX1" fmla="*/ 4707466 w 9127066"/>
              <a:gd name="connsiteY1" fmla="*/ 208 h 2342592"/>
              <a:gd name="connsiteX2" fmla="*/ 8398933 w 9127066"/>
              <a:gd name="connsiteY2" fmla="*/ 2167674 h 2342592"/>
              <a:gd name="connsiteX3" fmla="*/ 9127066 w 9127066"/>
              <a:gd name="connsiteY3" fmla="*/ 2252341 h 23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7066" h="2342592">
                <a:moveTo>
                  <a:pt x="0" y="2303141"/>
                </a:moveTo>
                <a:cubicBezTo>
                  <a:pt x="1653822" y="1162963"/>
                  <a:pt x="3307644" y="22786"/>
                  <a:pt x="4707466" y="208"/>
                </a:cubicBezTo>
                <a:cubicBezTo>
                  <a:pt x="6107288" y="-22370"/>
                  <a:pt x="7662333" y="1792319"/>
                  <a:pt x="8398933" y="2167674"/>
                </a:cubicBezTo>
                <a:cubicBezTo>
                  <a:pt x="9135533" y="2543029"/>
                  <a:pt x="8960555" y="2187430"/>
                  <a:pt x="9127066" y="225234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FB1945-8B62-4246-BEB1-4D85BB250D16}"/>
              </a:ext>
            </a:extLst>
          </p:cNvPr>
          <p:cNvSpPr txBox="1"/>
          <p:nvPr/>
        </p:nvSpPr>
        <p:spPr>
          <a:xfrm>
            <a:off x="2005784" y="3697051"/>
            <a:ext cx="110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1750 г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6391DF-75DE-354B-9A5B-FF65A1B46F41}"/>
              </a:ext>
            </a:extLst>
          </p:cNvPr>
          <p:cNvSpPr txBox="1"/>
          <p:nvPr/>
        </p:nvSpPr>
        <p:spPr>
          <a:xfrm>
            <a:off x="478784" y="4346968"/>
            <a:ext cx="2237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err="1">
                <a:latin typeface="Cambria" panose="02040503050406030204" pitchFamily="18" charset="0"/>
              </a:rPr>
              <a:t>Гидро</a:t>
            </a:r>
            <a:r>
              <a:rPr lang="ru-RU" sz="2200" dirty="0">
                <a:latin typeface="Cambria" panose="02040503050406030204" pitchFamily="18" charset="0"/>
              </a:rPr>
              <a:t>- </a:t>
            </a:r>
          </a:p>
          <a:p>
            <a:r>
              <a:rPr lang="ru-RU" sz="2200" dirty="0">
                <a:latin typeface="Cambria" panose="02040503050406030204" pitchFamily="18" charset="0"/>
              </a:rPr>
              <a:t>и аэромеханика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DEE997-4B60-E14A-BA5C-5CED47985B96}"/>
              </a:ext>
            </a:extLst>
          </p:cNvPr>
          <p:cNvSpPr txBox="1"/>
          <p:nvPr/>
        </p:nvSpPr>
        <p:spPr>
          <a:xfrm>
            <a:off x="4317026" y="3697051"/>
            <a:ext cx="110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1900 г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A0EC20-8DC9-F74F-83C4-36B7310F0281}"/>
              </a:ext>
            </a:extLst>
          </p:cNvPr>
          <p:cNvSpPr txBox="1"/>
          <p:nvPr/>
        </p:nvSpPr>
        <p:spPr>
          <a:xfrm>
            <a:off x="3113460" y="4340447"/>
            <a:ext cx="2230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ambria" panose="02040503050406030204" pitchFamily="18" charset="0"/>
              </a:rPr>
              <a:t>«Век пара» </a:t>
            </a:r>
          </a:p>
          <a:p>
            <a:r>
              <a:rPr lang="ru-RU" sz="2200" dirty="0">
                <a:latin typeface="Cambria" panose="02040503050406030204" pitchFamily="18" charset="0"/>
              </a:rPr>
              <a:t>и </a:t>
            </a:r>
            <a:r>
              <a:rPr lang="ru-RU" sz="2200" dirty="0" err="1">
                <a:latin typeface="Cambria" panose="02040503050406030204" pitchFamily="18" charset="0"/>
              </a:rPr>
              <a:t>железн</a:t>
            </a:r>
            <a:r>
              <a:rPr lang="en-US" sz="2200" dirty="0">
                <a:latin typeface="Cambria" panose="02040503050406030204" pitchFamily="18" charset="0"/>
              </a:rPr>
              <a:t>.</a:t>
            </a:r>
            <a:r>
              <a:rPr lang="ru-RU" sz="2200" dirty="0">
                <a:latin typeface="Cambria" panose="02040503050406030204" pitchFamily="18" charset="0"/>
              </a:rPr>
              <a:t> дорог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C2654B-8781-414D-ACF9-E149B49E8CBB}"/>
              </a:ext>
            </a:extLst>
          </p:cNvPr>
          <p:cNvSpPr txBox="1"/>
          <p:nvPr/>
        </p:nvSpPr>
        <p:spPr>
          <a:xfrm>
            <a:off x="6767300" y="3642316"/>
            <a:ext cx="110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2050</a:t>
            </a:r>
            <a:r>
              <a:rPr lang="ru-RU" sz="2400" dirty="0">
                <a:latin typeface="Cambria" panose="02040503050406030204" pitchFamily="18" charset="0"/>
              </a:rPr>
              <a:t> г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A36498-ED1E-4F4C-B2EB-AFCBBC8479EF}"/>
              </a:ext>
            </a:extLst>
          </p:cNvPr>
          <p:cNvSpPr txBox="1"/>
          <p:nvPr/>
        </p:nvSpPr>
        <p:spPr>
          <a:xfrm>
            <a:off x="5424702" y="4340447"/>
            <a:ext cx="2149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ambria" panose="02040503050406030204" pitchFamily="18" charset="0"/>
              </a:rPr>
              <a:t>Век моторного </a:t>
            </a:r>
          </a:p>
          <a:p>
            <a:r>
              <a:rPr lang="ru-RU" sz="2200" dirty="0">
                <a:latin typeface="Cambria" panose="02040503050406030204" pitchFamily="18" charset="0"/>
              </a:rPr>
              <a:t>топлива</a:t>
            </a:r>
          </a:p>
          <a:p>
            <a:r>
              <a:rPr lang="ru-RU" sz="2200" dirty="0">
                <a:latin typeface="Cambria" panose="02040503050406030204" pitchFamily="18" charset="0"/>
              </a:rPr>
              <a:t>и силовой </a:t>
            </a:r>
          </a:p>
          <a:p>
            <a:r>
              <a:rPr lang="ru-RU" sz="2200" dirty="0">
                <a:latin typeface="Cambria" panose="02040503050406030204" pitchFamily="18" charset="0"/>
              </a:rPr>
              <a:t>энергетики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B8B9D6-4AA1-544F-87E7-664E11ABA72F}"/>
              </a:ext>
            </a:extLst>
          </p:cNvPr>
          <p:cNvSpPr txBox="1"/>
          <p:nvPr/>
        </p:nvSpPr>
        <p:spPr>
          <a:xfrm>
            <a:off x="9331724" y="3642316"/>
            <a:ext cx="110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2100</a:t>
            </a:r>
            <a:r>
              <a:rPr lang="ru-RU" sz="2400" dirty="0">
                <a:latin typeface="Cambria" panose="02040503050406030204" pitchFamily="18" charset="0"/>
              </a:rPr>
              <a:t> г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DEB3E2-5940-B84E-947C-FC59DD93BEBC}"/>
              </a:ext>
            </a:extLst>
          </p:cNvPr>
          <p:cNvSpPr txBox="1"/>
          <p:nvPr/>
        </p:nvSpPr>
        <p:spPr>
          <a:xfrm>
            <a:off x="7654831" y="4340447"/>
            <a:ext cx="2531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ambria" panose="02040503050406030204" pitchFamily="18" charset="0"/>
              </a:rPr>
              <a:t>Век </a:t>
            </a:r>
            <a:r>
              <a:rPr lang="ru-RU" sz="2200" dirty="0" err="1">
                <a:latin typeface="Cambria" panose="02040503050406030204" pitchFamily="18" charset="0"/>
              </a:rPr>
              <a:t>энерго</a:t>
            </a:r>
            <a:r>
              <a:rPr lang="ru-RU" sz="2200" dirty="0">
                <a:latin typeface="Cambria" panose="02040503050406030204" pitchFamily="18" charset="0"/>
              </a:rPr>
              <a:t>-</a:t>
            </a:r>
          </a:p>
          <a:p>
            <a:r>
              <a:rPr lang="ru-RU" sz="2200" dirty="0">
                <a:latin typeface="Cambria" panose="02040503050406030204" pitchFamily="18" charset="0"/>
              </a:rPr>
              <a:t>информационных</a:t>
            </a:r>
          </a:p>
          <a:p>
            <a:r>
              <a:rPr lang="ru-RU" sz="2200" dirty="0">
                <a:latin typeface="Cambria" panose="02040503050406030204" pitchFamily="18" charset="0"/>
              </a:rPr>
              <a:t>систем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77D944-CE16-0144-AC86-8B2EE62FADE2}"/>
              </a:ext>
            </a:extLst>
          </p:cNvPr>
          <p:cNvSpPr txBox="1"/>
          <p:nvPr/>
        </p:nvSpPr>
        <p:spPr>
          <a:xfrm>
            <a:off x="10186293" y="4340447"/>
            <a:ext cx="19093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ambria" panose="02040503050406030204" pitchFamily="18" charset="0"/>
              </a:rPr>
              <a:t>Век </a:t>
            </a:r>
            <a:endParaRPr lang="en-US" sz="2200" dirty="0">
              <a:latin typeface="Cambria" panose="02040503050406030204" pitchFamily="18" charset="0"/>
            </a:endParaRPr>
          </a:p>
          <a:p>
            <a:r>
              <a:rPr lang="ru-RU" sz="2200" dirty="0">
                <a:latin typeface="Cambria" panose="02040503050406030204" pitchFamily="18" charset="0"/>
              </a:rPr>
              <a:t>когнитивной</a:t>
            </a:r>
          </a:p>
          <a:p>
            <a:r>
              <a:rPr lang="ru-RU" sz="2200" dirty="0">
                <a:latin typeface="Cambria" panose="02040503050406030204" pitchFamily="18" charset="0"/>
              </a:rPr>
              <a:t>энергетики</a:t>
            </a:r>
            <a:endParaRPr lang="en-US" sz="2200" dirty="0" err="1">
              <a:latin typeface="Cambria" panose="02040503050406030204" pitchFamily="18" charset="0"/>
            </a:endParaRP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xmlns="" id="{B02D9303-CA9A-9949-AABE-403E210A6CE1}"/>
              </a:ext>
            </a:extLst>
          </p:cNvPr>
          <p:cNvSpPr/>
          <p:nvPr/>
        </p:nvSpPr>
        <p:spPr>
          <a:xfrm>
            <a:off x="9093200" y="1388533"/>
            <a:ext cx="2336800" cy="2319867"/>
          </a:xfrm>
          <a:custGeom>
            <a:avLst/>
            <a:gdLst>
              <a:gd name="connsiteX0" fmla="*/ 0 w 2336800"/>
              <a:gd name="connsiteY0" fmla="*/ 2319867 h 2319867"/>
              <a:gd name="connsiteX1" fmla="*/ 2336800 w 2336800"/>
              <a:gd name="connsiteY1" fmla="*/ 0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6800" h="2319867">
                <a:moveTo>
                  <a:pt x="0" y="2319867"/>
                </a:moveTo>
                <a:cubicBezTo>
                  <a:pt x="905933" y="1371600"/>
                  <a:pt x="1811867" y="423333"/>
                  <a:pt x="233680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2DCA78-977A-A54A-AAF0-36DF4B52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04401B0-583E-C64D-91F0-4DB23D6B7C3B}"/>
              </a:ext>
            </a:extLst>
          </p:cNvPr>
          <p:cNvSpPr txBox="1">
            <a:spLocks/>
          </p:cNvSpPr>
          <p:nvPr/>
        </p:nvSpPr>
        <p:spPr>
          <a:xfrm>
            <a:off x="453495" y="217483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/>
                <a:latin typeface="Cambria" panose="02040503050406030204" pitchFamily="18" charset="0"/>
              </a:rPr>
              <a:t>Российский «имперский» цикл </a:t>
            </a:r>
            <a:r>
              <a:rPr lang="ru-RU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(144 года)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45086C8-E1A7-DF4E-99B5-6202BF3BD51E}"/>
              </a:ext>
            </a:extLst>
          </p:cNvPr>
          <p:cNvCxnSpPr/>
          <p:nvPr/>
        </p:nvCxnSpPr>
        <p:spPr>
          <a:xfrm>
            <a:off x="600075" y="3686175"/>
            <a:ext cx="1075372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2337F4F5-015D-2947-AE61-791C57D9179B}"/>
              </a:ext>
            </a:extLst>
          </p:cNvPr>
          <p:cNvSpPr/>
          <p:nvPr/>
        </p:nvSpPr>
        <p:spPr>
          <a:xfrm>
            <a:off x="1271589" y="2100251"/>
            <a:ext cx="2256610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23FEC9B4-5D58-4A41-9D25-FD7BF90FAA93}"/>
              </a:ext>
            </a:extLst>
          </p:cNvPr>
          <p:cNvSpPr/>
          <p:nvPr/>
        </p:nvSpPr>
        <p:spPr>
          <a:xfrm>
            <a:off x="10278546" y="2081226"/>
            <a:ext cx="1622941" cy="1604949"/>
          </a:xfrm>
          <a:custGeom>
            <a:avLst/>
            <a:gdLst>
              <a:gd name="connsiteX0" fmla="*/ 0 w 1843088"/>
              <a:gd name="connsiteY0" fmla="*/ 1862879 h 1862879"/>
              <a:gd name="connsiteX1" fmla="*/ 1328738 w 1843088"/>
              <a:gd name="connsiteY1" fmla="*/ 219817 h 1862879"/>
              <a:gd name="connsiteX2" fmla="*/ 1843088 w 1843088"/>
              <a:gd name="connsiteY2" fmla="*/ 62654 h 18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088" h="1862879">
                <a:moveTo>
                  <a:pt x="0" y="1862879"/>
                </a:moveTo>
                <a:cubicBezTo>
                  <a:pt x="510778" y="1191366"/>
                  <a:pt x="1021557" y="519854"/>
                  <a:pt x="1328738" y="219817"/>
                </a:cubicBezTo>
                <a:cubicBezTo>
                  <a:pt x="1635919" y="-80220"/>
                  <a:pt x="1739503" y="-8783"/>
                  <a:pt x="1843088" y="62654"/>
                </a:cubicBezTo>
              </a:path>
            </a:pathLst>
          </a:custGeom>
          <a:noFill/>
          <a:ln w="222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7CC85DC2-E93D-3740-A93B-3859DB4AA258}"/>
              </a:ext>
            </a:extLst>
          </p:cNvPr>
          <p:cNvSpPr/>
          <p:nvPr/>
        </p:nvSpPr>
        <p:spPr>
          <a:xfrm flipH="1">
            <a:off x="600075" y="2062201"/>
            <a:ext cx="661650" cy="1604949"/>
          </a:xfrm>
          <a:custGeom>
            <a:avLst/>
            <a:gdLst>
              <a:gd name="connsiteX0" fmla="*/ 0 w 1843088"/>
              <a:gd name="connsiteY0" fmla="*/ 1862879 h 1862879"/>
              <a:gd name="connsiteX1" fmla="*/ 1328738 w 1843088"/>
              <a:gd name="connsiteY1" fmla="*/ 219817 h 1862879"/>
              <a:gd name="connsiteX2" fmla="*/ 1843088 w 1843088"/>
              <a:gd name="connsiteY2" fmla="*/ 62654 h 18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088" h="1862879">
                <a:moveTo>
                  <a:pt x="0" y="1862879"/>
                </a:moveTo>
                <a:cubicBezTo>
                  <a:pt x="510778" y="1191366"/>
                  <a:pt x="1021557" y="519854"/>
                  <a:pt x="1328738" y="219817"/>
                </a:cubicBezTo>
                <a:cubicBezTo>
                  <a:pt x="1635919" y="-80220"/>
                  <a:pt x="1739503" y="-8783"/>
                  <a:pt x="1843088" y="62654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2D52D5-6C44-E349-8213-93B271EE4BE2}"/>
              </a:ext>
            </a:extLst>
          </p:cNvPr>
          <p:cNvSpPr txBox="1"/>
          <p:nvPr/>
        </p:nvSpPr>
        <p:spPr>
          <a:xfrm>
            <a:off x="225539" y="1325778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Царская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Россия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12F08B-5FC0-1F4B-ACB1-74E2F0004E9E}"/>
              </a:ext>
            </a:extLst>
          </p:cNvPr>
          <p:cNvSpPr txBox="1"/>
          <p:nvPr/>
        </p:nvSpPr>
        <p:spPr>
          <a:xfrm>
            <a:off x="3031170" y="1555683"/>
            <a:ext cx="98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СССР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D80583-CD0B-7D42-8CCD-E37C504E036D}"/>
              </a:ext>
            </a:extLst>
          </p:cNvPr>
          <p:cNvSpPr txBox="1"/>
          <p:nvPr/>
        </p:nvSpPr>
        <p:spPr>
          <a:xfrm>
            <a:off x="7382485" y="1495994"/>
            <a:ext cx="1291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Россия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952179-59ED-F24B-8961-E80853E5C2D3}"/>
              </a:ext>
            </a:extLst>
          </p:cNvPr>
          <p:cNvSpPr txBox="1"/>
          <p:nvPr/>
        </p:nvSpPr>
        <p:spPr>
          <a:xfrm>
            <a:off x="890946" y="3763204"/>
            <a:ext cx="806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1917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2F3A73-7180-D645-A6C1-BDE916B7A47E}"/>
              </a:ext>
            </a:extLst>
          </p:cNvPr>
          <p:cNvSpPr txBox="1"/>
          <p:nvPr/>
        </p:nvSpPr>
        <p:spPr>
          <a:xfrm>
            <a:off x="1510138" y="4194091"/>
            <a:ext cx="1754519" cy="14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План ГОЭЛРО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Пром</a:t>
            </a:r>
            <a:r>
              <a:rPr lang="en-US" sz="2000" dirty="0">
                <a:latin typeface="Cambria" panose="02040503050406030204" pitchFamily="18" charset="0"/>
              </a:rPr>
              <a:t>. </a:t>
            </a:r>
            <a:r>
              <a:rPr lang="ru-RU" sz="2000" dirty="0">
                <a:latin typeface="Cambria" panose="02040503050406030204" pitchFamily="18" charset="0"/>
              </a:rPr>
              <a:t>Бум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ВОВ </a:t>
            </a:r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xmlns="" id="{3F64B00D-080F-E243-906D-F79987BFACE9}"/>
              </a:ext>
            </a:extLst>
          </p:cNvPr>
          <p:cNvSpPr/>
          <p:nvPr/>
        </p:nvSpPr>
        <p:spPr>
          <a:xfrm>
            <a:off x="3521705" y="2085171"/>
            <a:ext cx="2256610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>
            <a:extLst>
              <a:ext uri="{FF2B5EF4-FFF2-40B4-BE49-F238E27FC236}">
                <a16:creationId xmlns:a16="http://schemas.microsoft.com/office/drawing/2014/main" xmlns="" id="{CB1DF76E-9E3F-304B-8AE0-E796B0D2B157}"/>
              </a:ext>
            </a:extLst>
          </p:cNvPr>
          <p:cNvSpPr/>
          <p:nvPr/>
        </p:nvSpPr>
        <p:spPr>
          <a:xfrm>
            <a:off x="5771821" y="2100251"/>
            <a:ext cx="2256610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>
            <a:extLst>
              <a:ext uri="{FF2B5EF4-FFF2-40B4-BE49-F238E27FC236}">
                <a16:creationId xmlns:a16="http://schemas.microsoft.com/office/drawing/2014/main" xmlns="" id="{EA84F6EF-2ABE-794F-BC36-EF25410CC2A2}"/>
              </a:ext>
            </a:extLst>
          </p:cNvPr>
          <p:cNvSpPr/>
          <p:nvPr/>
        </p:nvSpPr>
        <p:spPr>
          <a:xfrm>
            <a:off x="8021937" y="2100251"/>
            <a:ext cx="2256610" cy="1585924"/>
          </a:xfrm>
          <a:custGeom>
            <a:avLst/>
            <a:gdLst>
              <a:gd name="connsiteX0" fmla="*/ 0 w 3886200"/>
              <a:gd name="connsiteY0" fmla="*/ 1585924 h 1585924"/>
              <a:gd name="connsiteX1" fmla="*/ 1843087 w 3886200"/>
              <a:gd name="connsiteY1" fmla="*/ 12 h 1585924"/>
              <a:gd name="connsiteX2" fmla="*/ 3886200 w 3886200"/>
              <a:gd name="connsiteY2" fmla="*/ 1557349 h 15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1585924">
                <a:moveTo>
                  <a:pt x="0" y="1585924"/>
                </a:moveTo>
                <a:cubicBezTo>
                  <a:pt x="597693" y="795349"/>
                  <a:pt x="1195387" y="4774"/>
                  <a:pt x="1843087" y="12"/>
                </a:cubicBezTo>
                <a:cubicBezTo>
                  <a:pt x="2490787" y="-4750"/>
                  <a:pt x="3619500" y="1378755"/>
                  <a:pt x="3886200" y="155734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6DD3332-A4AB-FD4A-A0B9-2138D4A8EA05}"/>
              </a:ext>
            </a:extLst>
          </p:cNvPr>
          <p:cNvSpPr txBox="1"/>
          <p:nvPr/>
        </p:nvSpPr>
        <p:spPr>
          <a:xfrm>
            <a:off x="10707854" y="149599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ЕЭС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CA85380-112F-6048-A11A-FE868681EC3B}"/>
              </a:ext>
            </a:extLst>
          </p:cNvPr>
          <p:cNvSpPr txBox="1"/>
          <p:nvPr/>
        </p:nvSpPr>
        <p:spPr>
          <a:xfrm>
            <a:off x="3118388" y="3763204"/>
            <a:ext cx="806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1953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57BD9A9-9703-6142-B30E-61DDD47CA5BC}"/>
              </a:ext>
            </a:extLst>
          </p:cNvPr>
          <p:cNvSpPr txBox="1"/>
          <p:nvPr/>
        </p:nvSpPr>
        <p:spPr>
          <a:xfrm>
            <a:off x="5368505" y="3763204"/>
            <a:ext cx="806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1989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2D8EA43-4BE7-DE49-8CD1-2BA82C80DE73}"/>
              </a:ext>
            </a:extLst>
          </p:cNvPr>
          <p:cNvSpPr txBox="1"/>
          <p:nvPr/>
        </p:nvSpPr>
        <p:spPr>
          <a:xfrm>
            <a:off x="7625115" y="3763204"/>
            <a:ext cx="806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2025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A7F4E6-FF1B-284F-A122-A6D25C08D7FA}"/>
              </a:ext>
            </a:extLst>
          </p:cNvPr>
          <p:cNvSpPr txBox="1"/>
          <p:nvPr/>
        </p:nvSpPr>
        <p:spPr>
          <a:xfrm>
            <a:off x="9875230" y="3763204"/>
            <a:ext cx="806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2061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3B7F82-1FD9-114D-8C94-B438AE11F199}"/>
              </a:ext>
            </a:extLst>
          </p:cNvPr>
          <p:cNvSpPr txBox="1"/>
          <p:nvPr/>
        </p:nvSpPr>
        <p:spPr>
          <a:xfrm>
            <a:off x="4006621" y="3843011"/>
            <a:ext cx="2674386" cy="280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АЭС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Космос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ЗСНГК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АЕК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Косыгин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Война в Афганистане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4C3A8BA-948E-E046-902C-F3440D8136F2}"/>
              </a:ext>
            </a:extLst>
          </p:cNvPr>
          <p:cNvSpPr txBox="1"/>
          <p:nvPr/>
        </p:nvSpPr>
        <p:spPr>
          <a:xfrm>
            <a:off x="6265861" y="3843010"/>
            <a:ext cx="1938351" cy="23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Рынок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Приватизация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Нефтяной бум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Войны в СНГ и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на </a:t>
            </a:r>
            <a:r>
              <a:rPr lang="ru-RU" sz="2000" dirty="0" err="1">
                <a:latin typeface="Cambria" panose="02040503050406030204" pitchFamily="18" charset="0"/>
              </a:rPr>
              <a:t>Бл</a:t>
            </a:r>
            <a:r>
              <a:rPr lang="en-US" sz="2000" dirty="0">
                <a:latin typeface="Cambria" panose="02040503050406030204" pitchFamily="18" charset="0"/>
              </a:rPr>
              <a:t>. </a:t>
            </a:r>
            <a:r>
              <a:rPr lang="ru-RU" sz="2000" dirty="0">
                <a:latin typeface="Cambria" panose="02040503050406030204" pitchFamily="18" charset="0"/>
              </a:rPr>
              <a:t>Востоке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41D201A-8BD1-B847-95E6-BEA8C4060D8A}"/>
              </a:ext>
            </a:extLst>
          </p:cNvPr>
          <p:cNvSpPr txBox="1"/>
          <p:nvPr/>
        </p:nvSpPr>
        <p:spPr>
          <a:xfrm>
            <a:off x="8479533" y="3897587"/>
            <a:ext cx="1582036" cy="280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Антиглоба</a:t>
            </a:r>
            <a:r>
              <a:rPr lang="ru-RU" sz="2000" dirty="0">
                <a:latin typeface="Cambria" panose="02040503050406030204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лизация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Сетевая 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инфрастр</a:t>
            </a:r>
            <a:r>
              <a:rPr lang="en-US" sz="2000" dirty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Информац</a:t>
            </a:r>
            <a:r>
              <a:rPr lang="en-US" sz="2000" dirty="0">
                <a:latin typeface="Cambria" panose="02040503050406030204" pitchFamily="18" charset="0"/>
              </a:rPr>
              <a:t>.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войны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34D945-1DEB-9E40-8A21-F9674927EFC1}"/>
              </a:ext>
            </a:extLst>
          </p:cNvPr>
          <p:cNvSpPr txBox="1"/>
          <p:nvPr/>
        </p:nvSpPr>
        <p:spPr>
          <a:xfrm>
            <a:off x="10433583" y="4073843"/>
            <a:ext cx="1584601" cy="23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Интеграция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Блокчейн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Энерго</a:t>
            </a:r>
            <a:r>
              <a:rPr lang="ru-RU" sz="2000" dirty="0">
                <a:latin typeface="Cambria" panose="02040503050406030204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космич</a:t>
            </a:r>
            <a:r>
              <a:rPr lang="en-US" sz="2000" dirty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войны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F29E096C-9F12-C24C-A4EA-440B08BDBC97}"/>
              </a:ext>
            </a:extLst>
          </p:cNvPr>
          <p:cNvCxnSpPr>
            <a:cxnSpLocks/>
          </p:cNvCxnSpPr>
          <p:nvPr/>
        </p:nvCxnSpPr>
        <p:spPr>
          <a:xfrm flipV="1">
            <a:off x="3551483" y="4274438"/>
            <a:ext cx="0" cy="1772708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6CE1E900-0DEB-B648-A30B-02CAF69F9399}"/>
              </a:ext>
            </a:extLst>
          </p:cNvPr>
          <p:cNvCxnSpPr>
            <a:cxnSpLocks/>
          </p:cNvCxnSpPr>
          <p:nvPr/>
        </p:nvCxnSpPr>
        <p:spPr>
          <a:xfrm flipV="1">
            <a:off x="5778315" y="4274438"/>
            <a:ext cx="0" cy="1772708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959CC92D-41FF-114F-A99D-4A022DB6EBD5}"/>
              </a:ext>
            </a:extLst>
          </p:cNvPr>
          <p:cNvCxnSpPr>
            <a:cxnSpLocks/>
          </p:cNvCxnSpPr>
          <p:nvPr/>
        </p:nvCxnSpPr>
        <p:spPr>
          <a:xfrm flipV="1">
            <a:off x="8204212" y="4274438"/>
            <a:ext cx="0" cy="1772708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91A3C371-3B26-2042-9C57-FD81A1A05B04}"/>
              </a:ext>
            </a:extLst>
          </p:cNvPr>
          <p:cNvCxnSpPr>
            <a:cxnSpLocks/>
          </p:cNvCxnSpPr>
          <p:nvPr/>
        </p:nvCxnSpPr>
        <p:spPr>
          <a:xfrm flipV="1">
            <a:off x="10275562" y="4274438"/>
            <a:ext cx="0" cy="1772708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xmlns="" id="{DB0EE2DE-B1C0-AC4A-8D44-46E8BF6ECFC1}"/>
              </a:ext>
            </a:extLst>
          </p:cNvPr>
          <p:cNvSpPr/>
          <p:nvPr/>
        </p:nvSpPr>
        <p:spPr>
          <a:xfrm>
            <a:off x="2371851" y="1325778"/>
            <a:ext cx="1876765" cy="2692534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ый треугольник 44">
            <a:extLst>
              <a:ext uri="{FF2B5EF4-FFF2-40B4-BE49-F238E27FC236}">
                <a16:creationId xmlns:a16="http://schemas.microsoft.com/office/drawing/2014/main" xmlns="" id="{138A4CC9-103C-E34F-8AAF-2CF5864CF610}"/>
              </a:ext>
            </a:extLst>
          </p:cNvPr>
          <p:cNvSpPr/>
          <p:nvPr/>
        </p:nvSpPr>
        <p:spPr>
          <a:xfrm rot="5400000" flipH="1" flipV="1">
            <a:off x="-276822" y="1511571"/>
            <a:ext cx="3490726" cy="175451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усеченными соседними углами 2">
            <a:extLst>
              <a:ext uri="{FF2B5EF4-FFF2-40B4-BE49-F238E27FC236}">
                <a16:creationId xmlns:a16="http://schemas.microsoft.com/office/drawing/2014/main" xmlns="" id="{12564E01-954D-804E-BF8E-1460ED9DE5DA}"/>
              </a:ext>
            </a:extLst>
          </p:cNvPr>
          <p:cNvSpPr/>
          <p:nvPr/>
        </p:nvSpPr>
        <p:spPr>
          <a:xfrm>
            <a:off x="1468329" y="1899193"/>
            <a:ext cx="1586901" cy="2174650"/>
          </a:xfrm>
          <a:prstGeom prst="snip2SameRect">
            <a:avLst/>
          </a:prstGeom>
          <a:solidFill>
            <a:srgbClr val="92D05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ый треугольник 45">
            <a:extLst>
              <a:ext uri="{FF2B5EF4-FFF2-40B4-BE49-F238E27FC236}">
                <a16:creationId xmlns:a16="http://schemas.microsoft.com/office/drawing/2014/main" xmlns="" id="{FE6F0903-F54D-4144-A451-448DC965D7CD}"/>
              </a:ext>
            </a:extLst>
          </p:cNvPr>
          <p:cNvSpPr/>
          <p:nvPr/>
        </p:nvSpPr>
        <p:spPr>
          <a:xfrm rot="5400000" flipH="1" flipV="1">
            <a:off x="1911873" y="1572391"/>
            <a:ext cx="3490726" cy="175451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с двумя усеченными соседними углами 46">
            <a:extLst>
              <a:ext uri="{FF2B5EF4-FFF2-40B4-BE49-F238E27FC236}">
                <a16:creationId xmlns:a16="http://schemas.microsoft.com/office/drawing/2014/main" xmlns="" id="{3ED400A2-7038-E84B-824B-09FCD40F08DC}"/>
              </a:ext>
            </a:extLst>
          </p:cNvPr>
          <p:cNvSpPr/>
          <p:nvPr/>
        </p:nvSpPr>
        <p:spPr>
          <a:xfrm>
            <a:off x="3757711" y="1871428"/>
            <a:ext cx="1586901" cy="2174650"/>
          </a:xfrm>
          <a:prstGeom prst="snip2SameRect">
            <a:avLst/>
          </a:prstGeom>
          <a:solidFill>
            <a:srgbClr val="92D05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xmlns="" id="{F2404BCD-67C2-014E-9371-5425E4F36FA6}"/>
              </a:ext>
            </a:extLst>
          </p:cNvPr>
          <p:cNvSpPr/>
          <p:nvPr/>
        </p:nvSpPr>
        <p:spPr>
          <a:xfrm>
            <a:off x="6858332" y="1313685"/>
            <a:ext cx="1876765" cy="2692534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ый треугольник 50">
            <a:extLst>
              <a:ext uri="{FF2B5EF4-FFF2-40B4-BE49-F238E27FC236}">
                <a16:creationId xmlns:a16="http://schemas.microsoft.com/office/drawing/2014/main" xmlns="" id="{C2B873B0-F41D-244B-BD58-5C20D6EB7CBB}"/>
              </a:ext>
            </a:extLst>
          </p:cNvPr>
          <p:cNvSpPr/>
          <p:nvPr/>
        </p:nvSpPr>
        <p:spPr>
          <a:xfrm>
            <a:off x="4634185" y="1353544"/>
            <a:ext cx="1876765" cy="2692534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xmlns="" id="{B87F5924-2D3C-554F-B105-694971F84154}"/>
              </a:ext>
            </a:extLst>
          </p:cNvPr>
          <p:cNvSpPr/>
          <p:nvPr/>
        </p:nvSpPr>
        <p:spPr>
          <a:xfrm>
            <a:off x="9120892" y="1300961"/>
            <a:ext cx="2016605" cy="2779757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xmlns="" id="{ECE0D0B3-098E-D941-9640-87BF8E5A5313}"/>
              </a:ext>
            </a:extLst>
          </p:cNvPr>
          <p:cNvSpPr/>
          <p:nvPr/>
        </p:nvSpPr>
        <p:spPr>
          <a:xfrm>
            <a:off x="164479" y="358600"/>
            <a:ext cx="1742279" cy="3687478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ый треугольник 53">
            <a:extLst>
              <a:ext uri="{FF2B5EF4-FFF2-40B4-BE49-F238E27FC236}">
                <a16:creationId xmlns:a16="http://schemas.microsoft.com/office/drawing/2014/main" xmlns="" id="{1BF3A285-17F3-9640-B7D9-2CD05EC36FA5}"/>
              </a:ext>
            </a:extLst>
          </p:cNvPr>
          <p:cNvSpPr/>
          <p:nvPr/>
        </p:nvSpPr>
        <p:spPr>
          <a:xfrm rot="5400000" flipH="1" flipV="1">
            <a:off x="4205071" y="1539567"/>
            <a:ext cx="3490726" cy="175451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>
            <a:extLst>
              <a:ext uri="{FF2B5EF4-FFF2-40B4-BE49-F238E27FC236}">
                <a16:creationId xmlns:a16="http://schemas.microsoft.com/office/drawing/2014/main" xmlns="" id="{EA1EB427-BB7F-1F46-A1F8-96E42299D720}"/>
              </a:ext>
            </a:extLst>
          </p:cNvPr>
          <p:cNvSpPr/>
          <p:nvPr/>
        </p:nvSpPr>
        <p:spPr>
          <a:xfrm rot="5400000" flipH="1" flipV="1">
            <a:off x="6385149" y="1481511"/>
            <a:ext cx="3606837" cy="175451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xmlns="" id="{6B555E6D-7DEC-AB4E-B9AF-2B1B4275F429}"/>
              </a:ext>
            </a:extLst>
          </p:cNvPr>
          <p:cNvSpPr/>
          <p:nvPr/>
        </p:nvSpPr>
        <p:spPr>
          <a:xfrm rot="5400000" flipH="1" flipV="1">
            <a:off x="8981784" y="1437371"/>
            <a:ext cx="3490726" cy="202271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с двумя усеченными соседними углами 56">
            <a:extLst>
              <a:ext uri="{FF2B5EF4-FFF2-40B4-BE49-F238E27FC236}">
                <a16:creationId xmlns:a16="http://schemas.microsoft.com/office/drawing/2014/main" xmlns="" id="{13589C6E-6991-8A4E-9A03-8617F2D2424D}"/>
              </a:ext>
            </a:extLst>
          </p:cNvPr>
          <p:cNvSpPr/>
          <p:nvPr/>
        </p:nvSpPr>
        <p:spPr>
          <a:xfrm>
            <a:off x="6017344" y="1863801"/>
            <a:ext cx="1586901" cy="2174650"/>
          </a:xfrm>
          <a:prstGeom prst="snip2SameRect">
            <a:avLst/>
          </a:prstGeom>
          <a:solidFill>
            <a:srgbClr val="92D05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 двумя усеченными соседними углами 57">
            <a:extLst>
              <a:ext uri="{FF2B5EF4-FFF2-40B4-BE49-F238E27FC236}">
                <a16:creationId xmlns:a16="http://schemas.microsoft.com/office/drawing/2014/main" xmlns="" id="{4E5B28E1-13F8-EA46-B8FC-7062FEFAA2AC}"/>
              </a:ext>
            </a:extLst>
          </p:cNvPr>
          <p:cNvSpPr/>
          <p:nvPr/>
        </p:nvSpPr>
        <p:spPr>
          <a:xfrm>
            <a:off x="8260796" y="1906075"/>
            <a:ext cx="1586901" cy="2174650"/>
          </a:xfrm>
          <a:prstGeom prst="snip2SameRect">
            <a:avLst/>
          </a:prstGeom>
          <a:solidFill>
            <a:srgbClr val="92D050"/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2FB4A0-C355-8D47-9449-091EBA12AF61}"/>
              </a:ext>
            </a:extLst>
          </p:cNvPr>
          <p:cNvSpPr txBox="1"/>
          <p:nvPr/>
        </p:nvSpPr>
        <p:spPr>
          <a:xfrm>
            <a:off x="1356764" y="3185996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❨1❩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E8835F5-7288-5E42-941B-2210F0987DB3}"/>
              </a:ext>
            </a:extLst>
          </p:cNvPr>
          <p:cNvSpPr txBox="1"/>
          <p:nvPr/>
        </p:nvSpPr>
        <p:spPr>
          <a:xfrm>
            <a:off x="3575664" y="3172587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❨1❩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7C1009-41AC-9645-B029-F6180A07BB96}"/>
              </a:ext>
            </a:extLst>
          </p:cNvPr>
          <p:cNvSpPr txBox="1"/>
          <p:nvPr/>
        </p:nvSpPr>
        <p:spPr>
          <a:xfrm>
            <a:off x="5873154" y="3178814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❨1❩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1C2CD6B-0367-B844-8E30-9F8FCCE9FA72}"/>
              </a:ext>
            </a:extLst>
          </p:cNvPr>
          <p:cNvSpPr txBox="1"/>
          <p:nvPr/>
        </p:nvSpPr>
        <p:spPr>
          <a:xfrm>
            <a:off x="8144449" y="3191338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❨1❩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869FE91-1EF6-2C47-B608-7E71FF6D240F}"/>
              </a:ext>
            </a:extLst>
          </p:cNvPr>
          <p:cNvSpPr txBox="1"/>
          <p:nvPr/>
        </p:nvSpPr>
        <p:spPr>
          <a:xfrm>
            <a:off x="10596964" y="3178814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❨1❩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89F0BE2-D506-CC49-A3F2-5A05766038B0}"/>
              </a:ext>
            </a:extLst>
          </p:cNvPr>
          <p:cNvSpPr txBox="1"/>
          <p:nvPr/>
        </p:nvSpPr>
        <p:spPr>
          <a:xfrm>
            <a:off x="1964246" y="2826106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❨2❩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53A4734-E0B9-5E49-BA21-7C417EDFF22A}"/>
              </a:ext>
            </a:extLst>
          </p:cNvPr>
          <p:cNvSpPr txBox="1"/>
          <p:nvPr/>
        </p:nvSpPr>
        <p:spPr>
          <a:xfrm>
            <a:off x="4278145" y="2824683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❨2❩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5D0378A-D96A-9D4A-8493-E71074F6E5F2}"/>
              </a:ext>
            </a:extLst>
          </p:cNvPr>
          <p:cNvSpPr txBox="1"/>
          <p:nvPr/>
        </p:nvSpPr>
        <p:spPr>
          <a:xfrm>
            <a:off x="6586279" y="2824682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❨2❩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ECC7BC7-2503-354D-9003-0478EBB7602B}"/>
              </a:ext>
            </a:extLst>
          </p:cNvPr>
          <p:cNvSpPr txBox="1"/>
          <p:nvPr/>
        </p:nvSpPr>
        <p:spPr>
          <a:xfrm>
            <a:off x="8804194" y="2824681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❨2❩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CDF69A9-B9C0-2C41-A78C-A262BEFA675D}"/>
              </a:ext>
            </a:extLst>
          </p:cNvPr>
          <p:cNvSpPr txBox="1"/>
          <p:nvPr/>
        </p:nvSpPr>
        <p:spPr>
          <a:xfrm>
            <a:off x="2766993" y="3180512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❨3❩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EE8E0AA-6361-2D45-BFC8-507C4B2A8728}"/>
              </a:ext>
            </a:extLst>
          </p:cNvPr>
          <p:cNvSpPr txBox="1"/>
          <p:nvPr/>
        </p:nvSpPr>
        <p:spPr>
          <a:xfrm>
            <a:off x="571847" y="3185996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❨3❩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F96855E-A15A-C345-BCD9-DDE6B7B4397F}"/>
              </a:ext>
            </a:extLst>
          </p:cNvPr>
          <p:cNvSpPr txBox="1"/>
          <p:nvPr/>
        </p:nvSpPr>
        <p:spPr>
          <a:xfrm>
            <a:off x="5058486" y="3178118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❨3❩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C071DB-4F14-984B-9BD9-D1ECF8644B7A}"/>
              </a:ext>
            </a:extLst>
          </p:cNvPr>
          <p:cNvSpPr txBox="1"/>
          <p:nvPr/>
        </p:nvSpPr>
        <p:spPr>
          <a:xfrm>
            <a:off x="7287750" y="3162070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❨3❩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909F1C2-D3DD-FE4B-90A4-8065E7E21AAB}"/>
              </a:ext>
            </a:extLst>
          </p:cNvPr>
          <p:cNvSpPr txBox="1"/>
          <p:nvPr/>
        </p:nvSpPr>
        <p:spPr>
          <a:xfrm>
            <a:off x="9625581" y="3159746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❨3❩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62F187A-0D55-EB4B-B70E-F1AF4DF8F10C}"/>
              </a:ext>
            </a:extLst>
          </p:cNvPr>
          <p:cNvSpPr txBox="1"/>
          <p:nvPr/>
        </p:nvSpPr>
        <p:spPr>
          <a:xfrm>
            <a:off x="125173" y="5565564"/>
            <a:ext cx="3182538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FFFF00"/>
                </a:solidFill>
                <a:latin typeface="Cambria" panose="02040503050406030204" pitchFamily="18" charset="0"/>
              </a:rPr>
              <a:t>1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– политический рассвет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A30D9FB-AEC0-2549-A5EB-DADDF30E80F0}"/>
              </a:ext>
            </a:extLst>
          </p:cNvPr>
          <p:cNvSpPr txBox="1"/>
          <p:nvPr/>
        </p:nvSpPr>
        <p:spPr>
          <a:xfrm>
            <a:off x="112642" y="5938103"/>
            <a:ext cx="3359831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92D050"/>
                </a:solidFill>
                <a:latin typeface="Cambria" panose="02040503050406030204" pitchFamily="18" charset="0"/>
              </a:rPr>
              <a:t>2</a:t>
            </a:r>
            <a:r>
              <a:rPr lang="ru-RU" sz="200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– экономический расцвет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B774C93-EBCF-E641-A2ED-93884A27BEA0}"/>
              </a:ext>
            </a:extLst>
          </p:cNvPr>
          <p:cNvSpPr txBox="1"/>
          <p:nvPr/>
        </p:nvSpPr>
        <p:spPr>
          <a:xfrm>
            <a:off x="112642" y="6270096"/>
            <a:ext cx="2744662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3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- войны и стагнация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D1DE4762-BCE8-8C4B-BF17-FF57FD20351B}"/>
              </a:ext>
            </a:extLst>
          </p:cNvPr>
          <p:cNvCxnSpPr>
            <a:cxnSpLocks/>
          </p:cNvCxnSpPr>
          <p:nvPr/>
        </p:nvCxnSpPr>
        <p:spPr>
          <a:xfrm flipH="1">
            <a:off x="278581" y="5614288"/>
            <a:ext cx="1667597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4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BD0935D-8737-AA41-8213-CB404A28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4C352CB-6842-9E47-9B26-C0AE473E6825}"/>
              </a:ext>
            </a:extLst>
          </p:cNvPr>
          <p:cNvSpPr txBox="1">
            <a:spLocks/>
          </p:cNvSpPr>
          <p:nvPr/>
        </p:nvSpPr>
        <p:spPr>
          <a:xfrm>
            <a:off x="453495" y="217483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latin typeface="Cambria" panose="02040503050406030204" pitchFamily="18" charset="0"/>
              </a:rPr>
              <a:t>                  </a:t>
            </a:r>
            <a:r>
              <a:rPr lang="ru-RU" b="1" dirty="0" smtClean="0">
                <a:ln/>
                <a:latin typeface="Cambria" panose="02040503050406030204" pitchFamily="18" charset="0"/>
              </a:rPr>
              <a:t>Российская энергетика</a:t>
            </a:r>
            <a:r>
              <a:rPr lang="ru-RU" b="1" dirty="0" smtClean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b="1" dirty="0">
              <a:ln/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Вчера (1990г</a:t>
            </a:r>
            <a:r>
              <a:rPr lang="en-US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.) – </a:t>
            </a:r>
            <a:r>
              <a:rPr lang="ru-RU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Сегодня (2020г</a:t>
            </a:r>
            <a:r>
              <a:rPr lang="en-US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r>
              <a:rPr lang="ru-RU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) – Завтра (2050г</a:t>
            </a:r>
            <a:r>
              <a:rPr lang="en-US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r>
              <a:rPr lang="ru-RU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2A4C274-34C5-0046-A645-56019E54085B}"/>
              </a:ext>
            </a:extLst>
          </p:cNvPr>
          <p:cNvCxnSpPr/>
          <p:nvPr/>
        </p:nvCxnSpPr>
        <p:spPr>
          <a:xfrm>
            <a:off x="719137" y="6229548"/>
            <a:ext cx="1075372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AFA7EBE-8A78-AA43-9D6C-3F437BC44E28}"/>
              </a:ext>
            </a:extLst>
          </p:cNvPr>
          <p:cNvCxnSpPr>
            <a:cxnSpLocks/>
          </p:cNvCxnSpPr>
          <p:nvPr/>
        </p:nvCxnSpPr>
        <p:spPr>
          <a:xfrm>
            <a:off x="719137" y="1543046"/>
            <a:ext cx="0" cy="468650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B8ECF4-5359-9D48-8A3B-1375CAF07994}"/>
              </a:ext>
            </a:extLst>
          </p:cNvPr>
          <p:cNvSpPr txBox="1"/>
          <p:nvPr/>
        </p:nvSpPr>
        <p:spPr>
          <a:xfrm>
            <a:off x="315821" y="6290588"/>
            <a:ext cx="806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1990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D1F2F2-E28E-BE48-9FF3-F6714D16D9A1}"/>
              </a:ext>
            </a:extLst>
          </p:cNvPr>
          <p:cNvSpPr txBox="1"/>
          <p:nvPr/>
        </p:nvSpPr>
        <p:spPr>
          <a:xfrm>
            <a:off x="5289367" y="6356350"/>
            <a:ext cx="806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DDEB29-7412-6546-8FC0-554D64B8281F}"/>
              </a:ext>
            </a:extLst>
          </p:cNvPr>
          <p:cNvSpPr txBox="1"/>
          <p:nvPr/>
        </p:nvSpPr>
        <p:spPr>
          <a:xfrm>
            <a:off x="10547168" y="6323468"/>
            <a:ext cx="806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2050</a:t>
            </a: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A2157391-FF0F-184C-9AD1-F37A7DA15AAB}"/>
              </a:ext>
            </a:extLst>
          </p:cNvPr>
          <p:cNvSpPr/>
          <p:nvPr/>
        </p:nvSpPr>
        <p:spPr>
          <a:xfrm>
            <a:off x="711200" y="1286933"/>
            <a:ext cx="10905067" cy="2862036"/>
          </a:xfrm>
          <a:custGeom>
            <a:avLst/>
            <a:gdLst>
              <a:gd name="connsiteX0" fmla="*/ 0 w 10905067"/>
              <a:gd name="connsiteY0" fmla="*/ 2438400 h 2862036"/>
              <a:gd name="connsiteX1" fmla="*/ 1219200 w 10905067"/>
              <a:gd name="connsiteY1" fmla="*/ 2861734 h 2862036"/>
              <a:gd name="connsiteX2" fmla="*/ 2540000 w 10905067"/>
              <a:gd name="connsiteY2" fmla="*/ 2506134 h 2862036"/>
              <a:gd name="connsiteX3" fmla="*/ 3420533 w 10905067"/>
              <a:gd name="connsiteY3" fmla="*/ 2506134 h 2862036"/>
              <a:gd name="connsiteX4" fmla="*/ 4927600 w 10905067"/>
              <a:gd name="connsiteY4" fmla="*/ 2099734 h 2862036"/>
              <a:gd name="connsiteX5" fmla="*/ 6688667 w 10905067"/>
              <a:gd name="connsiteY5" fmla="*/ 1524000 h 2862036"/>
              <a:gd name="connsiteX6" fmla="*/ 8534400 w 10905067"/>
              <a:gd name="connsiteY6" fmla="*/ 1456267 h 2862036"/>
              <a:gd name="connsiteX7" fmla="*/ 9872133 w 10905067"/>
              <a:gd name="connsiteY7" fmla="*/ 524934 h 2862036"/>
              <a:gd name="connsiteX8" fmla="*/ 10905067 w 10905067"/>
              <a:gd name="connsiteY8" fmla="*/ 0 h 286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5067" h="2862036">
                <a:moveTo>
                  <a:pt x="0" y="2438400"/>
                </a:moveTo>
                <a:cubicBezTo>
                  <a:pt x="397933" y="2644422"/>
                  <a:pt x="795867" y="2850445"/>
                  <a:pt x="1219200" y="2861734"/>
                </a:cubicBezTo>
                <a:cubicBezTo>
                  <a:pt x="1642533" y="2873023"/>
                  <a:pt x="2173111" y="2565401"/>
                  <a:pt x="2540000" y="2506134"/>
                </a:cubicBezTo>
                <a:cubicBezTo>
                  <a:pt x="2906889" y="2446867"/>
                  <a:pt x="3022600" y="2573867"/>
                  <a:pt x="3420533" y="2506134"/>
                </a:cubicBezTo>
                <a:cubicBezTo>
                  <a:pt x="3818466" y="2438401"/>
                  <a:pt x="4382911" y="2263423"/>
                  <a:pt x="4927600" y="2099734"/>
                </a:cubicBezTo>
                <a:cubicBezTo>
                  <a:pt x="5472289" y="1936045"/>
                  <a:pt x="6087534" y="1631244"/>
                  <a:pt x="6688667" y="1524000"/>
                </a:cubicBezTo>
                <a:cubicBezTo>
                  <a:pt x="7289800" y="1416755"/>
                  <a:pt x="8003822" y="1622778"/>
                  <a:pt x="8534400" y="1456267"/>
                </a:cubicBezTo>
                <a:cubicBezTo>
                  <a:pt x="9064978" y="1289756"/>
                  <a:pt x="9477022" y="767645"/>
                  <a:pt x="9872133" y="524934"/>
                </a:cubicBezTo>
                <a:cubicBezTo>
                  <a:pt x="10267244" y="282223"/>
                  <a:pt x="10586155" y="141111"/>
                  <a:pt x="10905067" y="0"/>
                </a:cubicBezTo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89515EBA-145F-2949-9BC3-0FD319B035E0}"/>
              </a:ext>
            </a:extLst>
          </p:cNvPr>
          <p:cNvSpPr/>
          <p:nvPr/>
        </p:nvSpPr>
        <p:spPr>
          <a:xfrm>
            <a:off x="716280" y="2563091"/>
            <a:ext cx="10990811" cy="1856886"/>
          </a:xfrm>
          <a:custGeom>
            <a:avLst/>
            <a:gdLst>
              <a:gd name="connsiteX0" fmla="*/ 0 w 10990811"/>
              <a:gd name="connsiteY0" fmla="*/ 1155469 h 1856886"/>
              <a:gd name="connsiteX1" fmla="*/ 998220 w 10990811"/>
              <a:gd name="connsiteY1" fmla="*/ 1833649 h 1856886"/>
              <a:gd name="connsiteX2" fmla="*/ 2004060 w 10990811"/>
              <a:gd name="connsiteY2" fmla="*/ 1711729 h 1856886"/>
              <a:gd name="connsiteX3" fmla="*/ 10990811 w 10990811"/>
              <a:gd name="connsiteY3" fmla="*/ 0 h 185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0811" h="1856886">
                <a:moveTo>
                  <a:pt x="0" y="1155469"/>
                </a:moveTo>
                <a:cubicBezTo>
                  <a:pt x="332105" y="1448204"/>
                  <a:pt x="664210" y="1740939"/>
                  <a:pt x="998220" y="1833649"/>
                </a:cubicBezTo>
                <a:cubicBezTo>
                  <a:pt x="1332230" y="1926359"/>
                  <a:pt x="2004060" y="1711729"/>
                  <a:pt x="2004060" y="1711729"/>
                </a:cubicBezTo>
                <a:lnTo>
                  <a:pt x="10990811" y="0"/>
                </a:lnTo>
              </a:path>
            </a:pathLst>
          </a:cu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B7078D9A-A20B-E147-B41B-5D2A7A330EE4}"/>
              </a:ext>
            </a:extLst>
          </p:cNvPr>
          <p:cNvSpPr/>
          <p:nvPr/>
        </p:nvSpPr>
        <p:spPr>
          <a:xfrm>
            <a:off x="1494430" y="2873829"/>
            <a:ext cx="10278470" cy="1746361"/>
          </a:xfrm>
          <a:custGeom>
            <a:avLst/>
            <a:gdLst>
              <a:gd name="connsiteX0" fmla="*/ 0 w 10278470"/>
              <a:gd name="connsiteY0" fmla="*/ 1438864 h 1746361"/>
              <a:gd name="connsiteX1" fmla="*/ 539086 w 10278470"/>
              <a:gd name="connsiteY1" fmla="*/ 1745938 h 1746361"/>
              <a:gd name="connsiteX2" fmla="*/ 2086970 w 10278470"/>
              <a:gd name="connsiteY2" fmla="*/ 1380671 h 1746361"/>
              <a:gd name="connsiteX3" fmla="*/ 3560170 w 10278470"/>
              <a:gd name="connsiteY3" fmla="*/ 1228271 h 1746361"/>
              <a:gd name="connsiteX4" fmla="*/ 4271103 w 10278470"/>
              <a:gd name="connsiteY4" fmla="*/ 899274 h 1746361"/>
              <a:gd name="connsiteX5" fmla="*/ 5310631 w 10278470"/>
              <a:gd name="connsiteY5" fmla="*/ 1053278 h 1746361"/>
              <a:gd name="connsiteX6" fmla="*/ 10278470 w 10278470"/>
              <a:gd name="connsiteY6" fmla="*/ 0 h 174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8470" h="1746361">
                <a:moveTo>
                  <a:pt x="0" y="1438864"/>
                </a:moveTo>
                <a:cubicBezTo>
                  <a:pt x="95629" y="1597250"/>
                  <a:pt x="191258" y="1755637"/>
                  <a:pt x="539086" y="1745938"/>
                </a:cubicBezTo>
                <a:cubicBezTo>
                  <a:pt x="886914" y="1736239"/>
                  <a:pt x="1583456" y="1466949"/>
                  <a:pt x="2086970" y="1380671"/>
                </a:cubicBezTo>
                <a:cubicBezTo>
                  <a:pt x="2590484" y="1294393"/>
                  <a:pt x="3196148" y="1308504"/>
                  <a:pt x="3560170" y="1228271"/>
                </a:cubicBezTo>
                <a:cubicBezTo>
                  <a:pt x="3924192" y="1148038"/>
                  <a:pt x="3979360" y="928439"/>
                  <a:pt x="4271103" y="899274"/>
                </a:cubicBezTo>
                <a:cubicBezTo>
                  <a:pt x="4562846" y="870109"/>
                  <a:pt x="4309403" y="1203157"/>
                  <a:pt x="5310631" y="1053278"/>
                </a:cubicBezTo>
                <a:cubicBezTo>
                  <a:pt x="6311859" y="903399"/>
                  <a:pt x="9436890" y="186432"/>
                  <a:pt x="10278470" y="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0FDEFDA4-0C33-6A46-8835-A4DE190F4293}"/>
              </a:ext>
            </a:extLst>
          </p:cNvPr>
          <p:cNvSpPr/>
          <p:nvPr/>
        </p:nvSpPr>
        <p:spPr>
          <a:xfrm>
            <a:off x="1729212" y="3211033"/>
            <a:ext cx="9966602" cy="1573021"/>
          </a:xfrm>
          <a:custGeom>
            <a:avLst/>
            <a:gdLst>
              <a:gd name="connsiteX0" fmla="*/ 0 w 9966602"/>
              <a:gd name="connsiteY0" fmla="*/ 1351914 h 1573021"/>
              <a:gd name="connsiteX1" fmla="*/ 516047 w 9966602"/>
              <a:gd name="connsiteY1" fmla="*/ 1569197 h 1573021"/>
              <a:gd name="connsiteX2" fmla="*/ 2716039 w 9966602"/>
              <a:gd name="connsiteY2" fmla="*/ 1188951 h 1573021"/>
              <a:gd name="connsiteX3" fmla="*/ 3793402 w 9966602"/>
              <a:gd name="connsiteY3" fmla="*/ 890187 h 1573021"/>
              <a:gd name="connsiteX4" fmla="*/ 4490519 w 9966602"/>
              <a:gd name="connsiteY4" fmla="*/ 890187 h 1573021"/>
              <a:gd name="connsiteX5" fmla="*/ 4825497 w 9966602"/>
              <a:gd name="connsiteY5" fmla="*/ 944508 h 1573021"/>
              <a:gd name="connsiteX6" fmla="*/ 8549107 w 9966602"/>
              <a:gd name="connsiteY6" fmla="*/ 272947 h 1573021"/>
              <a:gd name="connsiteX7" fmla="*/ 9966602 w 9966602"/>
              <a:gd name="connsiteY7" fmla="*/ 0 h 15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6602" h="1573021">
                <a:moveTo>
                  <a:pt x="0" y="1351914"/>
                </a:moveTo>
                <a:cubicBezTo>
                  <a:pt x="31687" y="1474135"/>
                  <a:pt x="63374" y="1596357"/>
                  <a:pt x="516047" y="1569197"/>
                </a:cubicBezTo>
                <a:cubicBezTo>
                  <a:pt x="968720" y="1542037"/>
                  <a:pt x="2169813" y="1302119"/>
                  <a:pt x="2716039" y="1188951"/>
                </a:cubicBezTo>
                <a:cubicBezTo>
                  <a:pt x="3262265" y="1075783"/>
                  <a:pt x="3497655" y="939981"/>
                  <a:pt x="3793402" y="890187"/>
                </a:cubicBezTo>
                <a:cubicBezTo>
                  <a:pt x="4089149" y="840393"/>
                  <a:pt x="4318503" y="881134"/>
                  <a:pt x="4490519" y="890187"/>
                </a:cubicBezTo>
                <a:cubicBezTo>
                  <a:pt x="4662535" y="899240"/>
                  <a:pt x="4149066" y="1047381"/>
                  <a:pt x="4825497" y="944508"/>
                </a:cubicBezTo>
                <a:cubicBezTo>
                  <a:pt x="5501928" y="841635"/>
                  <a:pt x="8549107" y="272947"/>
                  <a:pt x="8549107" y="272947"/>
                </a:cubicBezTo>
                <a:cubicBezTo>
                  <a:pt x="9405958" y="115529"/>
                  <a:pt x="9801237" y="49035"/>
                  <a:pt x="9966602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1F6353-C102-0249-BDF0-21234860C4A4}"/>
              </a:ext>
            </a:extLst>
          </p:cNvPr>
          <p:cNvSpPr txBox="1"/>
          <p:nvPr/>
        </p:nvSpPr>
        <p:spPr>
          <a:xfrm>
            <a:off x="10898210" y="636677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ВВП</a:t>
            </a:r>
          </a:p>
          <a:p>
            <a:r>
              <a:rPr lang="ru-RU" sz="2000" dirty="0">
                <a:latin typeface="Cambria" panose="02040503050406030204" pitchFamily="18" charset="0"/>
              </a:rPr>
              <a:t>180</a:t>
            </a:r>
            <a:r>
              <a:rPr lang="en-US" sz="2000" dirty="0">
                <a:latin typeface="Cambria" panose="02040503050406030204" pitchFamily="18" charset="0"/>
              </a:rPr>
              <a:t>%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D7DEE1-B1B3-FE4A-8709-8F2784DF138E}"/>
              </a:ext>
            </a:extLst>
          </p:cNvPr>
          <p:cNvSpPr txBox="1"/>
          <p:nvPr/>
        </p:nvSpPr>
        <p:spPr>
          <a:xfrm>
            <a:off x="10783976" y="199935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э/э</a:t>
            </a:r>
          </a:p>
          <a:p>
            <a:r>
              <a:rPr lang="ru-RU" sz="1600" dirty="0">
                <a:latin typeface="Cambria" panose="02040503050406030204" pitchFamily="18" charset="0"/>
              </a:rPr>
              <a:t>130</a:t>
            </a:r>
            <a:r>
              <a:rPr lang="en-US" sz="1600" dirty="0">
                <a:latin typeface="Cambria" panose="02040503050406030204" pitchFamily="18" charset="0"/>
              </a:rPr>
              <a:t>%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8B5B46-07FC-DC41-BF5B-65840EAD2322}"/>
              </a:ext>
            </a:extLst>
          </p:cNvPr>
          <p:cNvSpPr txBox="1"/>
          <p:nvPr/>
        </p:nvSpPr>
        <p:spPr>
          <a:xfrm>
            <a:off x="11119901" y="2577751"/>
            <a:ext cx="14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газ 120</a:t>
            </a:r>
            <a:r>
              <a:rPr lang="en-US" sz="1600" dirty="0">
                <a:latin typeface="Cambria" panose="02040503050406030204" pitchFamily="18" charset="0"/>
              </a:rPr>
              <a:t>%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79A6C4-61CC-F74C-8489-2C6912388C3B}"/>
              </a:ext>
            </a:extLst>
          </p:cNvPr>
          <p:cNvSpPr txBox="1"/>
          <p:nvPr/>
        </p:nvSpPr>
        <p:spPr>
          <a:xfrm>
            <a:off x="11080950" y="2937215"/>
            <a:ext cx="14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ТЭР 110</a:t>
            </a:r>
            <a:r>
              <a:rPr lang="en-US" sz="1600" dirty="0">
                <a:latin typeface="Cambria" panose="02040503050406030204" pitchFamily="18" charset="0"/>
              </a:rPr>
              <a:t>%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C8E43A-46F0-F948-BA06-80499765F829}"/>
              </a:ext>
            </a:extLst>
          </p:cNvPr>
          <p:cNvSpPr txBox="1"/>
          <p:nvPr/>
        </p:nvSpPr>
        <p:spPr>
          <a:xfrm>
            <a:off x="10898210" y="3636383"/>
            <a:ext cx="14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нефть 80</a:t>
            </a:r>
            <a:r>
              <a:rPr lang="en-US" sz="1600" dirty="0">
                <a:latin typeface="Cambria" panose="02040503050406030204" pitchFamily="18" charset="0"/>
              </a:rPr>
              <a:t>%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0EB51CF-6E29-4F49-9A60-4B9F33DF7B62}"/>
              </a:ext>
            </a:extLst>
          </p:cNvPr>
          <p:cNvSpPr/>
          <p:nvPr/>
        </p:nvSpPr>
        <p:spPr>
          <a:xfrm>
            <a:off x="0" y="349999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100</a:t>
            </a:r>
            <a:r>
              <a:rPr lang="en-US" dirty="0">
                <a:latin typeface="Cambria" panose="02040503050406030204" pitchFamily="18" charset="0"/>
              </a:rPr>
              <a:t>%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C668DB0-C659-F24E-908C-C4304D96654F}"/>
              </a:ext>
            </a:extLst>
          </p:cNvPr>
          <p:cNvSpPr/>
          <p:nvPr/>
        </p:nvSpPr>
        <p:spPr>
          <a:xfrm>
            <a:off x="5321428" y="285747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110</a:t>
            </a:r>
            <a:r>
              <a:rPr lang="en-US" dirty="0">
                <a:latin typeface="Cambria" panose="02040503050406030204" pitchFamily="18" charset="0"/>
              </a:rPr>
              <a:t>%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35C26B7-DB21-944F-8A10-A06D04563F91}"/>
              </a:ext>
            </a:extLst>
          </p:cNvPr>
          <p:cNvSpPr/>
          <p:nvPr/>
        </p:nvSpPr>
        <p:spPr>
          <a:xfrm>
            <a:off x="5326572" y="337252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100</a:t>
            </a:r>
            <a:r>
              <a:rPr lang="en-US" dirty="0">
                <a:latin typeface="Cambria" panose="02040503050406030204" pitchFamily="18" charset="0"/>
              </a:rPr>
              <a:t>%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EF5A4BE-B702-754A-AF26-FBCA27FF7EF0}"/>
              </a:ext>
            </a:extLst>
          </p:cNvPr>
          <p:cNvSpPr/>
          <p:nvPr/>
        </p:nvSpPr>
        <p:spPr>
          <a:xfrm>
            <a:off x="5437114" y="41731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90</a:t>
            </a:r>
            <a:r>
              <a:rPr lang="en-US" dirty="0">
                <a:latin typeface="Cambria" panose="02040503050406030204" pitchFamily="18" charset="0"/>
              </a:rPr>
              <a:t>%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81B367A1-A55F-DA47-9259-464C191EE432}"/>
              </a:ext>
            </a:extLst>
          </p:cNvPr>
          <p:cNvSpPr/>
          <p:nvPr/>
        </p:nvSpPr>
        <p:spPr>
          <a:xfrm>
            <a:off x="1483743" y="4007817"/>
            <a:ext cx="10064790" cy="1065982"/>
          </a:xfrm>
          <a:custGeom>
            <a:avLst/>
            <a:gdLst>
              <a:gd name="connsiteX0" fmla="*/ 0 w 10064790"/>
              <a:gd name="connsiteY0" fmla="*/ 548469 h 1283181"/>
              <a:gd name="connsiteX1" fmla="*/ 1147314 w 10064790"/>
              <a:gd name="connsiteY1" fmla="*/ 1281714 h 1283181"/>
              <a:gd name="connsiteX2" fmla="*/ 2812212 w 10064790"/>
              <a:gd name="connsiteY2" fmla="*/ 720997 h 1283181"/>
              <a:gd name="connsiteX3" fmla="*/ 4192438 w 10064790"/>
              <a:gd name="connsiteY3" fmla="*/ 151654 h 1283181"/>
              <a:gd name="connsiteX4" fmla="*/ 4753155 w 10064790"/>
              <a:gd name="connsiteY4" fmla="*/ 444952 h 1283181"/>
              <a:gd name="connsiteX5" fmla="*/ 7081523 w 10064790"/>
              <a:gd name="connsiteY5" fmla="*/ 260521 h 1283181"/>
              <a:gd name="connsiteX6" fmla="*/ 9438257 w 10064790"/>
              <a:gd name="connsiteY6" fmla="*/ 2449 h 1283181"/>
              <a:gd name="connsiteX7" fmla="*/ 10064790 w 10064790"/>
              <a:gd name="connsiteY7" fmla="*/ 120982 h 12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4790" h="1283181">
                <a:moveTo>
                  <a:pt x="0" y="548469"/>
                </a:moveTo>
                <a:cubicBezTo>
                  <a:pt x="339306" y="900714"/>
                  <a:pt x="678612" y="1252959"/>
                  <a:pt x="1147314" y="1281714"/>
                </a:cubicBezTo>
                <a:cubicBezTo>
                  <a:pt x="1616016" y="1310469"/>
                  <a:pt x="2304691" y="909340"/>
                  <a:pt x="2812212" y="720997"/>
                </a:cubicBezTo>
                <a:cubicBezTo>
                  <a:pt x="3319733" y="532654"/>
                  <a:pt x="3868948" y="197661"/>
                  <a:pt x="4192438" y="151654"/>
                </a:cubicBezTo>
                <a:cubicBezTo>
                  <a:pt x="4515929" y="105646"/>
                  <a:pt x="4271641" y="426808"/>
                  <a:pt x="4753155" y="444952"/>
                </a:cubicBezTo>
                <a:cubicBezTo>
                  <a:pt x="5234669" y="463096"/>
                  <a:pt x="6300673" y="334271"/>
                  <a:pt x="7081523" y="260521"/>
                </a:cubicBezTo>
                <a:cubicBezTo>
                  <a:pt x="7862373" y="186771"/>
                  <a:pt x="8941046" y="25705"/>
                  <a:pt x="9438257" y="2449"/>
                </a:cubicBezTo>
                <a:cubicBezTo>
                  <a:pt x="9935468" y="-20808"/>
                  <a:pt x="10053501" y="129449"/>
                  <a:pt x="10064790" y="120982"/>
                </a:cubicBezTo>
              </a:path>
            </a:pathLst>
          </a:cu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9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712D05-7FD4-A643-B77C-D9F5D1A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13B5E0F-F963-2641-8269-D9FDB71D1B51}"/>
              </a:ext>
            </a:extLst>
          </p:cNvPr>
          <p:cNvSpPr txBox="1">
            <a:spLocks/>
          </p:cNvSpPr>
          <p:nvPr/>
        </p:nvSpPr>
        <p:spPr>
          <a:xfrm>
            <a:off x="453495" y="217483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/>
                <a:latin typeface="Cambria" panose="02040503050406030204" pitchFamily="18" charset="0"/>
              </a:rPr>
              <a:t>Российская энергетическая траектория</a:t>
            </a:r>
          </a:p>
          <a:p>
            <a:r>
              <a:rPr lang="ru-RU" sz="3200" b="1" dirty="0" smtClean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    (</a:t>
            </a:r>
            <a:r>
              <a:rPr lang="ru-RU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2025 – 2061 </a:t>
            </a:r>
            <a:r>
              <a:rPr lang="ru-RU" sz="3200" b="1" dirty="0" err="1">
                <a:ln/>
                <a:solidFill>
                  <a:schemeClr val="bg1"/>
                </a:solidFill>
                <a:latin typeface="Cambria" panose="02040503050406030204" pitchFamily="18" charset="0"/>
              </a:rPr>
              <a:t>гг</a:t>
            </a:r>
            <a:r>
              <a:rPr lang="en-US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r>
              <a:rPr lang="ru-RU" sz="32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28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От экспортно-сырьевого к ресурсно-инновационному развитию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2B5FEF0-1BE4-DD4C-9B0E-A1FF853E5840}"/>
              </a:ext>
            </a:extLst>
          </p:cNvPr>
          <p:cNvCxnSpPr>
            <a:cxnSpLocks/>
          </p:cNvCxnSpPr>
          <p:nvPr/>
        </p:nvCxnSpPr>
        <p:spPr>
          <a:xfrm flipV="1">
            <a:off x="3920753" y="2562222"/>
            <a:ext cx="0" cy="2524295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7A83162-DFD4-7A48-8AA9-5931BE056422}"/>
              </a:ext>
            </a:extLst>
          </p:cNvPr>
          <p:cNvCxnSpPr>
            <a:cxnSpLocks/>
          </p:cNvCxnSpPr>
          <p:nvPr/>
        </p:nvCxnSpPr>
        <p:spPr>
          <a:xfrm flipV="1">
            <a:off x="8157349" y="2691172"/>
            <a:ext cx="0" cy="2524295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99C6F3-721F-1449-91CA-E1B558BE8825}"/>
              </a:ext>
            </a:extLst>
          </p:cNvPr>
          <p:cNvSpPr txBox="1"/>
          <p:nvPr/>
        </p:nvSpPr>
        <p:spPr>
          <a:xfrm>
            <a:off x="453495" y="1920130"/>
            <a:ext cx="2820004" cy="113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Эффективное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недропользование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8FEFA07-27C6-9C4E-B45A-60BC99E775A1}"/>
              </a:ext>
            </a:extLst>
          </p:cNvPr>
          <p:cNvSpPr/>
          <p:nvPr/>
        </p:nvSpPr>
        <p:spPr>
          <a:xfrm>
            <a:off x="-5739" y="3244093"/>
            <a:ext cx="3932230" cy="3425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 - </a:t>
            </a:r>
            <a:r>
              <a:rPr lang="ru-RU" sz="2100" dirty="0">
                <a:latin typeface="Cambria" panose="02040503050406030204" pitchFamily="18" charset="0"/>
              </a:rPr>
              <a:t>КИН – 50</a:t>
            </a:r>
            <a:r>
              <a:rPr lang="en-US" sz="2100" dirty="0">
                <a:latin typeface="Cambria" panose="02040503050406030204" pitchFamily="18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- </a:t>
            </a:r>
            <a:r>
              <a:rPr lang="ru-RU" sz="2100" dirty="0">
                <a:latin typeface="Cambria" panose="02040503050406030204" pitchFamily="18" charset="0"/>
              </a:rPr>
              <a:t>Комплексное использование 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природных ресурсов</a:t>
            </a:r>
          </a:p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(</a:t>
            </a:r>
            <a:r>
              <a:rPr lang="ru-RU" sz="2100" dirty="0">
                <a:latin typeface="Cambria" panose="02040503050406030204" pitchFamily="18" charset="0"/>
              </a:rPr>
              <a:t>гелий</a:t>
            </a:r>
            <a:r>
              <a:rPr lang="en-US" sz="2100" dirty="0">
                <a:latin typeface="Cambria" panose="02040503050406030204" pitchFamily="18" charset="0"/>
              </a:rPr>
              <a:t>, </a:t>
            </a:r>
            <a:r>
              <a:rPr lang="ru-RU" sz="2100" dirty="0">
                <a:latin typeface="Cambria" panose="02040503050406030204" pitchFamily="18" charset="0"/>
              </a:rPr>
              <a:t>матричная нефть</a:t>
            </a:r>
            <a:r>
              <a:rPr lang="en-US" sz="2100" dirty="0">
                <a:latin typeface="Cambria" panose="020405030504060302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газогидраты</a:t>
            </a:r>
            <a:r>
              <a:rPr lang="en-US" sz="2100" dirty="0">
                <a:latin typeface="Cambria" panose="02040503050406030204" pitchFamily="18" charset="0"/>
              </a:rPr>
              <a:t>, </a:t>
            </a:r>
            <a:r>
              <a:rPr lang="ru-RU" sz="2100" dirty="0">
                <a:latin typeface="Cambria" panose="02040503050406030204" pitchFamily="18" charset="0"/>
              </a:rPr>
              <a:t>редкоземельные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металлы</a:t>
            </a:r>
            <a:r>
              <a:rPr lang="en-US" sz="2100" dirty="0">
                <a:latin typeface="Cambria" panose="020405030504060302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ru-RU" sz="2100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CF1019-8B33-4644-813A-887D19ACC88D}"/>
              </a:ext>
            </a:extLst>
          </p:cNvPr>
          <p:cNvSpPr txBox="1"/>
          <p:nvPr/>
        </p:nvSpPr>
        <p:spPr>
          <a:xfrm>
            <a:off x="4329866" y="1920130"/>
            <a:ext cx="3593484" cy="113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2.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Глубокая переработка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 ТЭР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CB39368-4B59-D74D-9381-7E98F04B9CAB}"/>
              </a:ext>
            </a:extLst>
          </p:cNvPr>
          <p:cNvSpPr/>
          <p:nvPr/>
        </p:nvSpPr>
        <p:spPr>
          <a:xfrm>
            <a:off x="3926693" y="3214899"/>
            <a:ext cx="4295087" cy="2940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 - </a:t>
            </a:r>
            <a:r>
              <a:rPr lang="ru-RU" sz="2100" dirty="0">
                <a:latin typeface="Cambria" panose="02040503050406030204" pitchFamily="18" charset="0"/>
              </a:rPr>
              <a:t>Сокращение экспорта  с  50 до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 30</a:t>
            </a:r>
            <a:r>
              <a:rPr lang="en-US" sz="2100" dirty="0">
                <a:latin typeface="Cambria" panose="02040503050406030204" pitchFamily="18" charset="0"/>
              </a:rPr>
              <a:t>%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100" dirty="0">
                <a:latin typeface="Cambria" panose="02040503050406030204" pitchFamily="18" charset="0"/>
              </a:rPr>
              <a:t>Развитие нефтегазохимии с 30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до 60</a:t>
            </a:r>
            <a:r>
              <a:rPr lang="en-US" sz="2100" dirty="0">
                <a:latin typeface="Cambria" panose="02040503050406030204" pitchFamily="18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- </a:t>
            </a:r>
            <a:r>
              <a:rPr lang="ru-RU" sz="2100" dirty="0">
                <a:latin typeface="Cambria" panose="02040503050406030204" pitchFamily="18" charset="0"/>
              </a:rPr>
              <a:t>Безотходное производство</a:t>
            </a:r>
            <a:endParaRPr lang="en-US" sz="2100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100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98C82B-C840-9C49-B896-4F447EFE6E45}"/>
              </a:ext>
            </a:extLst>
          </p:cNvPr>
          <p:cNvSpPr txBox="1"/>
          <p:nvPr/>
        </p:nvSpPr>
        <p:spPr>
          <a:xfrm>
            <a:off x="8679127" y="1929956"/>
            <a:ext cx="3204723" cy="113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Новый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«электрический» мир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749501-94F4-1847-A7C1-DADFE5A4A6BB}"/>
              </a:ext>
            </a:extLst>
          </p:cNvPr>
          <p:cNvSpPr/>
          <p:nvPr/>
        </p:nvSpPr>
        <p:spPr>
          <a:xfrm>
            <a:off x="7233488" y="3151032"/>
            <a:ext cx="6096000" cy="5171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 - </a:t>
            </a:r>
            <a:r>
              <a:rPr lang="ru-RU" sz="2100" dirty="0">
                <a:latin typeface="Cambria" panose="02040503050406030204" pitchFamily="18" charset="0"/>
              </a:rPr>
              <a:t>Потребительский спрос</a:t>
            </a:r>
            <a:endParaRPr lang="en-US" sz="2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712D05-7FD4-A643-B77C-D9F5D1A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13B5E0F-F963-2641-8269-D9FDB71D1B51}"/>
              </a:ext>
            </a:extLst>
          </p:cNvPr>
          <p:cNvSpPr txBox="1">
            <a:spLocks/>
          </p:cNvSpPr>
          <p:nvPr/>
        </p:nvSpPr>
        <p:spPr>
          <a:xfrm>
            <a:off x="453495" y="-86746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b="1" dirty="0">
                <a:ln/>
                <a:latin typeface="Cambria" panose="02040503050406030204" pitchFamily="18" charset="0"/>
              </a:rPr>
              <a:t>Приоритеты энергетического развития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(</a:t>
            </a:r>
            <a:r>
              <a:rPr lang="ru-RU" sz="3600" b="1" dirty="0">
                <a:ln/>
                <a:solidFill>
                  <a:schemeClr val="bg1"/>
                </a:solidFill>
                <a:latin typeface="Cambria" panose="02040503050406030204" pitchFamily="18" charset="0"/>
              </a:rPr>
              <a:t>Три «Э»)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2B5FEF0-1BE4-DD4C-9B0E-A1FF853E5840}"/>
              </a:ext>
            </a:extLst>
          </p:cNvPr>
          <p:cNvCxnSpPr>
            <a:cxnSpLocks/>
          </p:cNvCxnSpPr>
          <p:nvPr/>
        </p:nvCxnSpPr>
        <p:spPr>
          <a:xfrm flipV="1">
            <a:off x="4073153" y="2763021"/>
            <a:ext cx="0" cy="2524295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7A83162-DFD4-7A48-8AA9-5931BE056422}"/>
              </a:ext>
            </a:extLst>
          </p:cNvPr>
          <p:cNvCxnSpPr>
            <a:cxnSpLocks/>
          </p:cNvCxnSpPr>
          <p:nvPr/>
        </p:nvCxnSpPr>
        <p:spPr>
          <a:xfrm flipV="1">
            <a:off x="7988016" y="2763021"/>
            <a:ext cx="0" cy="2524295"/>
          </a:xfrm>
          <a:prstGeom prst="line">
            <a:avLst/>
          </a:prstGeom>
          <a:ln w="4127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99C6F3-721F-1449-91CA-E1B558BE8825}"/>
              </a:ext>
            </a:extLst>
          </p:cNvPr>
          <p:cNvSpPr txBox="1"/>
          <p:nvPr/>
        </p:nvSpPr>
        <p:spPr>
          <a:xfrm>
            <a:off x="530746" y="1782816"/>
            <a:ext cx="2722541" cy="168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Энергетическая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безопасность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Три «Д»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8FEFA07-27C6-9C4E-B45A-60BC99E775A1}"/>
              </a:ext>
            </a:extLst>
          </p:cNvPr>
          <p:cNvSpPr/>
          <p:nvPr/>
        </p:nvSpPr>
        <p:spPr>
          <a:xfrm>
            <a:off x="134817" y="3908805"/>
            <a:ext cx="3860031" cy="2456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 - </a:t>
            </a:r>
            <a:r>
              <a:rPr lang="ru-RU" sz="2100" dirty="0">
                <a:latin typeface="Cambria" panose="02040503050406030204" pitchFamily="18" charset="0"/>
              </a:rPr>
              <a:t>Достаточность (объемы)</a:t>
            </a:r>
            <a:endParaRPr lang="en-US" sz="2100" dirty="0">
              <a:latin typeface="Cambria" panose="02040503050406030204" pitchFamily="18" charset="0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100" dirty="0">
                <a:latin typeface="Cambria" panose="02040503050406030204" pitchFamily="18" charset="0"/>
              </a:rPr>
              <a:t>Доступность (цены)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100" dirty="0">
                <a:latin typeface="Cambria" panose="02040503050406030204" pitchFamily="18" charset="0"/>
              </a:rPr>
              <a:t>Достижимость (качество и 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надежность)</a:t>
            </a:r>
            <a:endParaRPr lang="en-US" sz="2100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100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CF1019-8B33-4644-813A-887D19ACC88D}"/>
              </a:ext>
            </a:extLst>
          </p:cNvPr>
          <p:cNvSpPr txBox="1"/>
          <p:nvPr/>
        </p:nvSpPr>
        <p:spPr>
          <a:xfrm>
            <a:off x="4716468" y="1718055"/>
            <a:ext cx="2722540" cy="113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2.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Энергетическая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эффективность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CB39368-4B59-D74D-9381-7E98F04B9CAB}"/>
                  </a:ext>
                </a:extLst>
              </p:cNvPr>
              <p:cNvSpPr/>
              <p:nvPr/>
            </p:nvSpPr>
            <p:spPr>
              <a:xfrm>
                <a:off x="4543275" y="2763021"/>
                <a:ext cx="2853911" cy="1411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Результат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Затраты</m:t>
                          </m:r>
                        </m:den>
                      </m:f>
                    </m:oMath>
                  </m:oMathPara>
                </a14:m>
                <a:endParaRPr lang="ru-RU" sz="16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CB39368-4B59-D74D-9381-7E98F04B9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275" y="2763021"/>
                <a:ext cx="2853911" cy="1411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98C82B-C840-9C49-B896-4F447EFE6E45}"/>
              </a:ext>
            </a:extLst>
          </p:cNvPr>
          <p:cNvSpPr txBox="1"/>
          <p:nvPr/>
        </p:nvSpPr>
        <p:spPr>
          <a:xfrm>
            <a:off x="8913310" y="1642815"/>
            <a:ext cx="2652200" cy="168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Экономическая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и социальная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эффективность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749501-94F4-1847-A7C1-DADFE5A4A6BB}"/>
              </a:ext>
            </a:extLst>
          </p:cNvPr>
          <p:cNvSpPr/>
          <p:nvPr/>
        </p:nvSpPr>
        <p:spPr>
          <a:xfrm>
            <a:off x="7084595" y="3336513"/>
            <a:ext cx="6096000" cy="3910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 - </a:t>
            </a:r>
            <a:r>
              <a:rPr lang="ru-RU" sz="2100" dirty="0">
                <a:latin typeface="Cambria" panose="02040503050406030204" pitchFamily="18" charset="0"/>
              </a:rPr>
              <a:t>От энергосбережения к 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диверсификации </a:t>
            </a:r>
            <a:r>
              <a:rPr lang="ru-RU" sz="2100" dirty="0" err="1">
                <a:latin typeface="Cambria" panose="02040503050406030204" pitchFamily="18" charset="0"/>
              </a:rPr>
              <a:t>энергетичес</a:t>
            </a:r>
            <a:r>
              <a:rPr lang="ru-RU" sz="2100" dirty="0">
                <a:latin typeface="Cambria" panose="02040503050406030204" pitchFamily="18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ких услуг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100" dirty="0">
                <a:latin typeface="Cambria" panose="02040503050406030204" pitchFamily="18" charset="0"/>
              </a:rPr>
              <a:t>От охраны природы к </a:t>
            </a:r>
            <a:r>
              <a:rPr lang="ru-RU" sz="2100" dirty="0" err="1">
                <a:latin typeface="Cambria" panose="02040503050406030204" pitchFamily="18" charset="0"/>
              </a:rPr>
              <a:t>гармо</a:t>
            </a:r>
            <a:r>
              <a:rPr lang="ru-RU" sz="2100" dirty="0">
                <a:latin typeface="Cambria" panose="02040503050406030204" pitchFamily="18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ru-RU" sz="2100" dirty="0" err="1">
                <a:latin typeface="Cambria" panose="02040503050406030204" pitchFamily="18" charset="0"/>
              </a:rPr>
              <a:t>ническому</a:t>
            </a:r>
            <a:r>
              <a:rPr lang="ru-RU" sz="2100" dirty="0">
                <a:latin typeface="Cambria" panose="02040503050406030204" pitchFamily="18" charset="0"/>
              </a:rPr>
              <a:t> развитию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100" dirty="0">
                <a:latin typeface="Cambria" panose="02040503050406030204" pitchFamily="18" charset="0"/>
              </a:rPr>
              <a:t>От энергосбережения к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энергоинф</a:t>
            </a:r>
            <a:r>
              <a:rPr lang="en-US" sz="2100" dirty="0">
                <a:latin typeface="Cambria" panose="02040503050406030204" pitchFamily="18" charset="0"/>
              </a:rPr>
              <a:t>.</a:t>
            </a:r>
            <a:r>
              <a:rPr lang="ru-RU" sz="2100" dirty="0">
                <a:latin typeface="Cambria" panose="02040503050406030204" pitchFamily="18" charset="0"/>
              </a:rPr>
              <a:t> жизнедеятельности</a:t>
            </a:r>
          </a:p>
          <a:p>
            <a:pPr algn="ctr">
              <a:lnSpc>
                <a:spcPct val="150000"/>
              </a:lnSpc>
            </a:pP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395B63D-ECC6-8742-ACCE-5A3CD07E5C8E}"/>
              </a:ext>
            </a:extLst>
          </p:cNvPr>
          <p:cNvSpPr/>
          <p:nvPr/>
        </p:nvSpPr>
        <p:spPr>
          <a:xfrm>
            <a:off x="4735050" y="4082304"/>
            <a:ext cx="2722220" cy="2456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Cambria" panose="02040503050406030204" pitchFamily="18" charset="0"/>
              </a:rPr>
              <a:t> - </a:t>
            </a:r>
            <a:r>
              <a:rPr lang="ru-RU" sz="2100" dirty="0">
                <a:latin typeface="Cambria" panose="02040503050406030204" pitchFamily="18" charset="0"/>
              </a:rPr>
              <a:t>Недропользование</a:t>
            </a:r>
            <a:endParaRPr lang="en-US" sz="2100" dirty="0">
              <a:latin typeface="Cambria" panose="02040503050406030204" pitchFamily="18" charset="0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100" dirty="0">
                <a:latin typeface="Cambria" panose="02040503050406030204" pitchFamily="18" charset="0"/>
              </a:rPr>
              <a:t>Переработка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100" dirty="0">
                <a:latin typeface="Cambria" panose="02040503050406030204" pitchFamily="18" charset="0"/>
              </a:rPr>
              <a:t>Использование </a:t>
            </a:r>
          </a:p>
          <a:p>
            <a:pPr algn="ctr">
              <a:lnSpc>
                <a:spcPct val="150000"/>
              </a:lnSpc>
            </a:pPr>
            <a:r>
              <a:rPr lang="ru-RU" sz="2100" dirty="0">
                <a:latin typeface="Cambria" panose="02040503050406030204" pitchFamily="18" charset="0"/>
              </a:rPr>
              <a:t>энергии</a:t>
            </a:r>
            <a:endParaRPr lang="en-US" sz="2100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0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3E026E1-D6A6-AA42-B9EE-97FFFB7D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162E-9055-1249-B118-5937B6462936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6C554E6-5D84-0C48-A5E3-B7F6A2B591E9}"/>
              </a:ext>
            </a:extLst>
          </p:cNvPr>
          <p:cNvSpPr txBox="1">
            <a:spLocks/>
          </p:cNvSpPr>
          <p:nvPr/>
        </p:nvSpPr>
        <p:spPr>
          <a:xfrm>
            <a:off x="453495" y="217483"/>
            <a:ext cx="11624733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/>
                <a:latin typeface="Cambria" panose="02040503050406030204" pitchFamily="18" charset="0"/>
              </a:rPr>
              <a:t>                        От </a:t>
            </a:r>
            <a:r>
              <a:rPr lang="ru-RU" b="1" dirty="0">
                <a:ln/>
                <a:latin typeface="Cambria" panose="02040503050406030204" pitchFamily="18" charset="0"/>
              </a:rPr>
              <a:t>«де</a:t>
            </a:r>
            <a:r>
              <a:rPr lang="en-US" b="1" dirty="0">
                <a:ln/>
                <a:latin typeface="Cambria" panose="02040503050406030204" pitchFamily="18" charset="0"/>
              </a:rPr>
              <a:t>…</a:t>
            </a:r>
            <a:r>
              <a:rPr lang="ru-RU" b="1" dirty="0">
                <a:ln/>
                <a:latin typeface="Cambria" panose="02040503050406030204" pitchFamily="18" charset="0"/>
              </a:rPr>
              <a:t>» к «</a:t>
            </a:r>
            <a:r>
              <a:rPr lang="ru-RU" b="1" dirty="0" err="1">
                <a:ln/>
                <a:latin typeface="Cambria" panose="02040503050406030204" pitchFamily="18" charset="0"/>
              </a:rPr>
              <a:t>нео</a:t>
            </a:r>
            <a:r>
              <a:rPr lang="en-US" b="1" dirty="0">
                <a:ln/>
                <a:latin typeface="Cambria" panose="02040503050406030204" pitchFamily="18" charset="0"/>
              </a:rPr>
              <a:t>…</a:t>
            </a:r>
            <a:r>
              <a:rPr lang="ru-RU" b="1" dirty="0" smtClean="0">
                <a:ln/>
                <a:latin typeface="Cambria" panose="02040503050406030204" pitchFamily="18" charset="0"/>
              </a:rPr>
              <a:t>»     </a:t>
            </a:r>
            <a:endParaRPr lang="ru-RU" b="1" dirty="0">
              <a:ln/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94D177-971F-8046-83D2-58C3193262E4}"/>
              </a:ext>
            </a:extLst>
          </p:cNvPr>
          <p:cNvSpPr txBox="1"/>
          <p:nvPr/>
        </p:nvSpPr>
        <p:spPr>
          <a:xfrm>
            <a:off x="1567758" y="2877750"/>
            <a:ext cx="3527184" cy="168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</a:rPr>
              <a:t>Де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карбонизация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</a:rPr>
              <a:t>Де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централизация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400" dirty="0" err="1">
                <a:solidFill>
                  <a:srgbClr val="FF0000"/>
                </a:solidFill>
                <a:latin typeface="Cambria" panose="02040503050406030204" pitchFamily="18" charset="0"/>
              </a:rPr>
              <a:t>Де</a:t>
            </a:r>
            <a:r>
              <a:rPr lang="ru-RU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индустриализация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1721CE-08B3-584A-9012-4D81CEB46FF1}"/>
              </a:ext>
            </a:extLst>
          </p:cNvPr>
          <p:cNvSpPr txBox="1"/>
          <p:nvPr/>
        </p:nvSpPr>
        <p:spPr>
          <a:xfrm>
            <a:off x="673628" y="3212809"/>
            <a:ext cx="58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X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5A4CC9-7BAE-B24A-AE0F-1BE6F145EE91}"/>
              </a:ext>
            </a:extLst>
          </p:cNvPr>
          <p:cNvSpPr txBox="1"/>
          <p:nvPr/>
        </p:nvSpPr>
        <p:spPr>
          <a:xfrm>
            <a:off x="7157563" y="1478113"/>
            <a:ext cx="4360809" cy="390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Нео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-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природопользование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(безотходное производство)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Нео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 – интеграция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(сетевая инфраструктура)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Нео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 – индустриализация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(«гибридный мир»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интернет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энергоносителей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E81B7F-5909-AE47-8BA5-CE511823B4BA}"/>
              </a:ext>
            </a:extLst>
          </p:cNvPr>
          <p:cNvSpPr txBox="1"/>
          <p:nvPr/>
        </p:nvSpPr>
        <p:spPr>
          <a:xfrm>
            <a:off x="6305800" y="3089582"/>
            <a:ext cx="58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3DD5F68-3553-0646-8275-F46973F471E5}"/>
              </a:ext>
            </a:extLst>
          </p:cNvPr>
          <p:cNvCxnSpPr>
            <a:cxnSpLocks/>
          </p:cNvCxnSpPr>
          <p:nvPr/>
        </p:nvCxnSpPr>
        <p:spPr>
          <a:xfrm flipH="1">
            <a:off x="6560847" y="5379887"/>
            <a:ext cx="1667597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466A048-1032-AD49-B26C-8C254D0977A3}"/>
              </a:ext>
            </a:extLst>
          </p:cNvPr>
          <p:cNvSpPr/>
          <p:nvPr/>
        </p:nvSpPr>
        <p:spPr>
          <a:xfrm>
            <a:off x="6520741" y="5572942"/>
            <a:ext cx="4246804" cy="96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Нет «альтернативной» энергетики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Есть «система систем»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3338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700</Words>
  <Application>Microsoft Office PowerPoint</Application>
  <PresentationFormat>Произвольный</PresentationFormat>
  <Paragraphs>265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Целевое видение  (форсайт) энергетического развития России</vt:lpstr>
      <vt:lpstr>Прошлое – настоящее -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40</cp:revision>
  <cp:lastPrinted>2020-02-24T10:53:42Z</cp:lastPrinted>
  <dcterms:created xsi:type="dcterms:W3CDTF">2020-02-11T11:15:50Z</dcterms:created>
  <dcterms:modified xsi:type="dcterms:W3CDTF">2020-02-24T10:54:48Z</dcterms:modified>
</cp:coreProperties>
</file>