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72" r:id="rId2"/>
    <p:sldId id="316" r:id="rId3"/>
    <p:sldId id="317" r:id="rId4"/>
    <p:sldId id="318" r:id="rId5"/>
    <p:sldId id="280" r:id="rId6"/>
    <p:sldId id="281" r:id="rId7"/>
    <p:sldId id="282" r:id="rId8"/>
    <p:sldId id="257" r:id="rId9"/>
    <p:sldId id="273" r:id="rId10"/>
    <p:sldId id="274" r:id="rId11"/>
    <p:sldId id="261" r:id="rId12"/>
    <p:sldId id="262" r:id="rId13"/>
    <p:sldId id="263" r:id="rId14"/>
    <p:sldId id="264" r:id="rId15"/>
    <p:sldId id="265" r:id="rId16"/>
    <p:sldId id="266" r:id="rId17"/>
    <p:sldId id="259" r:id="rId18"/>
    <p:sldId id="292" r:id="rId19"/>
    <p:sldId id="313" r:id="rId20"/>
    <p:sldId id="312" r:id="rId21"/>
    <p:sldId id="268" r:id="rId22"/>
    <p:sldId id="269" r:id="rId23"/>
    <p:sldId id="270" r:id="rId24"/>
    <p:sldId id="275" r:id="rId25"/>
    <p:sldId id="314" r:id="rId26"/>
    <p:sldId id="276" r:id="rId27"/>
    <p:sldId id="277" r:id="rId28"/>
    <p:sldId id="283" r:id="rId29"/>
    <p:sldId id="278" r:id="rId30"/>
    <p:sldId id="279" r:id="rId31"/>
    <p:sldId id="290" r:id="rId32"/>
    <p:sldId id="315" r:id="rId33"/>
    <p:sldId id="310" r:id="rId34"/>
    <p:sldId id="293" r:id="rId35"/>
    <p:sldId id="294" r:id="rId36"/>
    <p:sldId id="299" r:id="rId37"/>
    <p:sldId id="302" r:id="rId38"/>
    <p:sldId id="295" r:id="rId39"/>
    <p:sldId id="289" r:id="rId40"/>
    <p:sldId id="311" r:id="rId41"/>
    <p:sldId id="284" r:id="rId42"/>
    <p:sldId id="285" r:id="rId43"/>
    <p:sldId id="286" r:id="rId44"/>
    <p:sldId id="297" r:id="rId45"/>
    <p:sldId id="300" r:id="rId46"/>
    <p:sldId id="298" r:id="rId47"/>
    <p:sldId id="287" r:id="rId48"/>
    <p:sldId id="288" r:id="rId49"/>
    <p:sldId id="301" r:id="rId50"/>
    <p:sldId id="304" r:id="rId51"/>
    <p:sldId id="305" r:id="rId52"/>
    <p:sldId id="307" r:id="rId53"/>
    <p:sldId id="308" r:id="rId54"/>
    <p:sldId id="309" r:id="rId55"/>
    <p:sldId id="306" r:id="rId56"/>
    <p:sldId id="271" r:id="rId57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1" autoAdjust="0"/>
  </p:normalViewPr>
  <p:slideViewPr>
    <p:cSldViewPr>
      <p:cViewPr varScale="1">
        <p:scale>
          <a:sx n="92" d="100"/>
          <a:sy n="92" d="100"/>
        </p:scale>
        <p:origin x="-4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J:\&#1050;&#1051;&#1070;&#1063;%20&#1056;&#1072;&#1073;&#1086;&#1090;&#1072;\&#1050;&#1086;&#1087;&#1080;&#1103;%20statistical_review_of_world_energy_full_report_201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09272376046371"/>
          <c:y val="4.3524599580441602E-2"/>
          <c:w val="0.69513074274195452"/>
          <c:h val="0.8246347689001603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'Oil - crude prices since 1861'!$A$5:$A$155</c:f>
              <c:numCache>
                <c:formatCode>General</c:formatCode>
                <c:ptCount val="151"/>
                <c:pt idx="0">
                  <c:v>1861</c:v>
                </c:pt>
                <c:pt idx="1">
                  <c:v>1862</c:v>
                </c:pt>
                <c:pt idx="2">
                  <c:v>1863</c:v>
                </c:pt>
                <c:pt idx="3">
                  <c:v>1864</c:v>
                </c:pt>
                <c:pt idx="4">
                  <c:v>1865</c:v>
                </c:pt>
                <c:pt idx="5">
                  <c:v>1866</c:v>
                </c:pt>
                <c:pt idx="6">
                  <c:v>1867</c:v>
                </c:pt>
                <c:pt idx="7">
                  <c:v>1868</c:v>
                </c:pt>
                <c:pt idx="8">
                  <c:v>1869</c:v>
                </c:pt>
                <c:pt idx="9">
                  <c:v>1870</c:v>
                </c:pt>
                <c:pt idx="10">
                  <c:v>1871</c:v>
                </c:pt>
                <c:pt idx="11">
                  <c:v>1872</c:v>
                </c:pt>
                <c:pt idx="12">
                  <c:v>1873</c:v>
                </c:pt>
                <c:pt idx="13">
                  <c:v>1874</c:v>
                </c:pt>
                <c:pt idx="14">
                  <c:v>1875</c:v>
                </c:pt>
                <c:pt idx="15">
                  <c:v>1876</c:v>
                </c:pt>
                <c:pt idx="16">
                  <c:v>1877</c:v>
                </c:pt>
                <c:pt idx="17">
                  <c:v>1878</c:v>
                </c:pt>
                <c:pt idx="18">
                  <c:v>1879</c:v>
                </c:pt>
                <c:pt idx="19">
                  <c:v>1880</c:v>
                </c:pt>
                <c:pt idx="20">
                  <c:v>1881</c:v>
                </c:pt>
                <c:pt idx="21">
                  <c:v>1882</c:v>
                </c:pt>
                <c:pt idx="22">
                  <c:v>1883</c:v>
                </c:pt>
                <c:pt idx="23">
                  <c:v>1884</c:v>
                </c:pt>
                <c:pt idx="24">
                  <c:v>1885</c:v>
                </c:pt>
                <c:pt idx="25">
                  <c:v>1886</c:v>
                </c:pt>
                <c:pt idx="26">
                  <c:v>1887</c:v>
                </c:pt>
                <c:pt idx="27">
                  <c:v>1888</c:v>
                </c:pt>
                <c:pt idx="28">
                  <c:v>1889</c:v>
                </c:pt>
                <c:pt idx="29">
                  <c:v>1890</c:v>
                </c:pt>
                <c:pt idx="30">
                  <c:v>1891</c:v>
                </c:pt>
                <c:pt idx="31">
                  <c:v>1892</c:v>
                </c:pt>
                <c:pt idx="32">
                  <c:v>1893</c:v>
                </c:pt>
                <c:pt idx="33">
                  <c:v>1894</c:v>
                </c:pt>
                <c:pt idx="34">
                  <c:v>1895</c:v>
                </c:pt>
                <c:pt idx="35">
                  <c:v>1896</c:v>
                </c:pt>
                <c:pt idx="36">
                  <c:v>1897</c:v>
                </c:pt>
                <c:pt idx="37">
                  <c:v>1898</c:v>
                </c:pt>
                <c:pt idx="38">
                  <c:v>1899</c:v>
                </c:pt>
                <c:pt idx="39">
                  <c:v>1900</c:v>
                </c:pt>
                <c:pt idx="40">
                  <c:v>1901</c:v>
                </c:pt>
                <c:pt idx="41">
                  <c:v>1902</c:v>
                </c:pt>
                <c:pt idx="42">
                  <c:v>1903</c:v>
                </c:pt>
                <c:pt idx="43">
                  <c:v>1904</c:v>
                </c:pt>
                <c:pt idx="44">
                  <c:v>1905</c:v>
                </c:pt>
                <c:pt idx="45">
                  <c:v>1906</c:v>
                </c:pt>
                <c:pt idx="46">
                  <c:v>1907</c:v>
                </c:pt>
                <c:pt idx="47">
                  <c:v>1908</c:v>
                </c:pt>
                <c:pt idx="48">
                  <c:v>1909</c:v>
                </c:pt>
                <c:pt idx="49">
                  <c:v>1910</c:v>
                </c:pt>
                <c:pt idx="50">
                  <c:v>1911</c:v>
                </c:pt>
                <c:pt idx="51">
                  <c:v>1912</c:v>
                </c:pt>
                <c:pt idx="52">
                  <c:v>1913</c:v>
                </c:pt>
                <c:pt idx="53">
                  <c:v>1914</c:v>
                </c:pt>
                <c:pt idx="54">
                  <c:v>1915</c:v>
                </c:pt>
                <c:pt idx="55">
                  <c:v>1916</c:v>
                </c:pt>
                <c:pt idx="56">
                  <c:v>1917</c:v>
                </c:pt>
                <c:pt idx="57">
                  <c:v>1918</c:v>
                </c:pt>
                <c:pt idx="58">
                  <c:v>1919</c:v>
                </c:pt>
                <c:pt idx="59">
                  <c:v>1920</c:v>
                </c:pt>
                <c:pt idx="60">
                  <c:v>1921</c:v>
                </c:pt>
                <c:pt idx="61">
                  <c:v>1922</c:v>
                </c:pt>
                <c:pt idx="62">
                  <c:v>1923</c:v>
                </c:pt>
                <c:pt idx="63">
                  <c:v>1924</c:v>
                </c:pt>
                <c:pt idx="64">
                  <c:v>1925</c:v>
                </c:pt>
                <c:pt idx="65">
                  <c:v>1926</c:v>
                </c:pt>
                <c:pt idx="66">
                  <c:v>1927</c:v>
                </c:pt>
                <c:pt idx="67">
                  <c:v>1928</c:v>
                </c:pt>
                <c:pt idx="68">
                  <c:v>1929</c:v>
                </c:pt>
                <c:pt idx="69">
                  <c:v>1930</c:v>
                </c:pt>
                <c:pt idx="70">
                  <c:v>1931</c:v>
                </c:pt>
                <c:pt idx="71">
                  <c:v>1932</c:v>
                </c:pt>
                <c:pt idx="72">
                  <c:v>1933</c:v>
                </c:pt>
                <c:pt idx="73">
                  <c:v>1934</c:v>
                </c:pt>
                <c:pt idx="74">
                  <c:v>1935</c:v>
                </c:pt>
                <c:pt idx="75">
                  <c:v>1936</c:v>
                </c:pt>
                <c:pt idx="76">
                  <c:v>1937</c:v>
                </c:pt>
                <c:pt idx="77">
                  <c:v>1938</c:v>
                </c:pt>
                <c:pt idx="78">
                  <c:v>1939</c:v>
                </c:pt>
                <c:pt idx="79">
                  <c:v>1940</c:v>
                </c:pt>
                <c:pt idx="80">
                  <c:v>1941</c:v>
                </c:pt>
                <c:pt idx="81">
                  <c:v>1942</c:v>
                </c:pt>
                <c:pt idx="82">
                  <c:v>1943</c:v>
                </c:pt>
                <c:pt idx="83">
                  <c:v>1944</c:v>
                </c:pt>
                <c:pt idx="84">
                  <c:v>1945</c:v>
                </c:pt>
                <c:pt idx="85">
                  <c:v>1946</c:v>
                </c:pt>
                <c:pt idx="86">
                  <c:v>1947</c:v>
                </c:pt>
                <c:pt idx="87">
                  <c:v>1948</c:v>
                </c:pt>
                <c:pt idx="88">
                  <c:v>1949</c:v>
                </c:pt>
                <c:pt idx="89">
                  <c:v>1950</c:v>
                </c:pt>
                <c:pt idx="90">
                  <c:v>1951</c:v>
                </c:pt>
                <c:pt idx="91">
                  <c:v>1952</c:v>
                </c:pt>
                <c:pt idx="92">
                  <c:v>1953</c:v>
                </c:pt>
                <c:pt idx="93">
                  <c:v>1954</c:v>
                </c:pt>
                <c:pt idx="94">
                  <c:v>1955</c:v>
                </c:pt>
                <c:pt idx="95">
                  <c:v>1956</c:v>
                </c:pt>
                <c:pt idx="96">
                  <c:v>1957</c:v>
                </c:pt>
                <c:pt idx="97">
                  <c:v>1958</c:v>
                </c:pt>
                <c:pt idx="98">
                  <c:v>1959</c:v>
                </c:pt>
                <c:pt idx="99">
                  <c:v>1960</c:v>
                </c:pt>
                <c:pt idx="100">
                  <c:v>1961</c:v>
                </c:pt>
                <c:pt idx="101">
                  <c:v>1962</c:v>
                </c:pt>
                <c:pt idx="102">
                  <c:v>1963</c:v>
                </c:pt>
                <c:pt idx="103">
                  <c:v>1964</c:v>
                </c:pt>
                <c:pt idx="104">
                  <c:v>1965</c:v>
                </c:pt>
                <c:pt idx="105">
                  <c:v>1966</c:v>
                </c:pt>
                <c:pt idx="106">
                  <c:v>1967</c:v>
                </c:pt>
                <c:pt idx="107">
                  <c:v>1968</c:v>
                </c:pt>
                <c:pt idx="108">
                  <c:v>1969</c:v>
                </c:pt>
                <c:pt idx="109">
                  <c:v>1970</c:v>
                </c:pt>
                <c:pt idx="110">
                  <c:v>1971</c:v>
                </c:pt>
                <c:pt idx="111">
                  <c:v>1972</c:v>
                </c:pt>
                <c:pt idx="112">
                  <c:v>1973</c:v>
                </c:pt>
                <c:pt idx="113">
                  <c:v>1974</c:v>
                </c:pt>
                <c:pt idx="114">
                  <c:v>1975</c:v>
                </c:pt>
                <c:pt idx="115">
                  <c:v>1976</c:v>
                </c:pt>
                <c:pt idx="116">
                  <c:v>1977</c:v>
                </c:pt>
                <c:pt idx="117">
                  <c:v>1978</c:v>
                </c:pt>
                <c:pt idx="118">
                  <c:v>1979</c:v>
                </c:pt>
                <c:pt idx="119">
                  <c:v>1980</c:v>
                </c:pt>
                <c:pt idx="120">
                  <c:v>1981</c:v>
                </c:pt>
                <c:pt idx="121">
                  <c:v>1982</c:v>
                </c:pt>
                <c:pt idx="122">
                  <c:v>1983</c:v>
                </c:pt>
                <c:pt idx="123">
                  <c:v>1984</c:v>
                </c:pt>
                <c:pt idx="124">
                  <c:v>1985</c:v>
                </c:pt>
                <c:pt idx="125">
                  <c:v>1986</c:v>
                </c:pt>
                <c:pt idx="126">
                  <c:v>1987</c:v>
                </c:pt>
                <c:pt idx="127">
                  <c:v>1988</c:v>
                </c:pt>
                <c:pt idx="128">
                  <c:v>1989</c:v>
                </c:pt>
                <c:pt idx="129">
                  <c:v>1990</c:v>
                </c:pt>
                <c:pt idx="130">
                  <c:v>1991</c:v>
                </c:pt>
                <c:pt idx="131">
                  <c:v>1992</c:v>
                </c:pt>
                <c:pt idx="132">
                  <c:v>1993</c:v>
                </c:pt>
                <c:pt idx="133">
                  <c:v>1994</c:v>
                </c:pt>
                <c:pt idx="134">
                  <c:v>1995</c:v>
                </c:pt>
                <c:pt idx="135">
                  <c:v>1996</c:v>
                </c:pt>
                <c:pt idx="136">
                  <c:v>1997</c:v>
                </c:pt>
                <c:pt idx="137">
                  <c:v>1998</c:v>
                </c:pt>
                <c:pt idx="138">
                  <c:v>1999</c:v>
                </c:pt>
                <c:pt idx="139">
                  <c:v>2000</c:v>
                </c:pt>
                <c:pt idx="140">
                  <c:v>2001</c:v>
                </c:pt>
                <c:pt idx="141">
                  <c:v>2002</c:v>
                </c:pt>
                <c:pt idx="142">
                  <c:v>2003</c:v>
                </c:pt>
                <c:pt idx="143">
                  <c:v>2004</c:v>
                </c:pt>
                <c:pt idx="144">
                  <c:v>2005</c:v>
                </c:pt>
                <c:pt idx="145">
                  <c:v>2006</c:v>
                </c:pt>
                <c:pt idx="146">
                  <c:v>2007</c:v>
                </c:pt>
                <c:pt idx="147">
                  <c:v>2008</c:v>
                </c:pt>
                <c:pt idx="148">
                  <c:v>2009</c:v>
                </c:pt>
                <c:pt idx="149">
                  <c:v>2010</c:v>
                </c:pt>
                <c:pt idx="150">
                  <c:v>2011</c:v>
                </c:pt>
              </c:numCache>
            </c:numRef>
          </c:xVal>
          <c:yVal>
            <c:numRef>
              <c:f>'Oil - crude prices since 1861'!$C$5:$C$155</c:f>
              <c:numCache>
                <c:formatCode>0.00</c:formatCode>
                <c:ptCount val="151"/>
                <c:pt idx="0">
                  <c:v>12.217568533170001</c:v>
                </c:pt>
                <c:pt idx="1">
                  <c:v>23.562453599684989</c:v>
                </c:pt>
                <c:pt idx="2">
                  <c:v>57.314076323558091</c:v>
                </c:pt>
                <c:pt idx="3">
                  <c:v>115.44886079845658</c:v>
                </c:pt>
                <c:pt idx="4">
                  <c:v>96.445074050884458</c:v>
                </c:pt>
                <c:pt idx="5">
                  <c:v>57.223101599234987</c:v>
                </c:pt>
                <c:pt idx="6">
                  <c:v>38.629600799483555</c:v>
                </c:pt>
                <c:pt idx="7">
                  <c:v>61.094076119183214</c:v>
                </c:pt>
                <c:pt idx="8">
                  <c:v>61.262379359181246</c:v>
                </c:pt>
                <c:pt idx="9">
                  <c:v>68.384263830664679</c:v>
                </c:pt>
                <c:pt idx="10">
                  <c:v>81.159562398914858</c:v>
                </c:pt>
                <c:pt idx="11">
                  <c:v>68.069310399089858</c:v>
                </c:pt>
                <c:pt idx="12">
                  <c:v>34.221658799542475</c:v>
                </c:pt>
                <c:pt idx="13">
                  <c:v>23.166445976160734</c:v>
                </c:pt>
                <c:pt idx="14">
                  <c:v>27.540530181449885</c:v>
                </c:pt>
                <c:pt idx="15">
                  <c:v>53.857036799279975</c:v>
                </c:pt>
                <c:pt idx="16">
                  <c:v>50.911730099319158</c:v>
                </c:pt>
                <c:pt idx="17">
                  <c:v>27.624945599630731</c:v>
                </c:pt>
                <c:pt idx="18">
                  <c:v>20.677255199723664</c:v>
                </c:pt>
                <c:pt idx="19">
                  <c:v>22.053527999705089</c:v>
                </c:pt>
                <c:pt idx="20">
                  <c:v>19.964246399732918</c:v>
                </c:pt>
                <c:pt idx="21">
                  <c:v>18.10710719975793</c:v>
                </c:pt>
                <c:pt idx="22">
                  <c:v>24.043319999678562</c:v>
                </c:pt>
                <c:pt idx="23">
                  <c:v>20.944403199719989</c:v>
                </c:pt>
                <c:pt idx="24">
                  <c:v>21.941755733039987</c:v>
                </c:pt>
                <c:pt idx="25">
                  <c:v>17.703007466429987</c:v>
                </c:pt>
                <c:pt idx="26">
                  <c:v>16.705654933109866</c:v>
                </c:pt>
                <c:pt idx="27">
                  <c:v>21.941755733039987</c:v>
                </c:pt>
                <c:pt idx="28">
                  <c:v>23.437784533019986</c:v>
                </c:pt>
                <c:pt idx="29">
                  <c:v>21.692417599709874</c:v>
                </c:pt>
                <c:pt idx="30">
                  <c:v>16.705654933109866</c:v>
                </c:pt>
                <c:pt idx="31">
                  <c:v>13.962935466480006</c:v>
                </c:pt>
                <c:pt idx="32">
                  <c:v>15.957640533120076</c:v>
                </c:pt>
                <c:pt idx="33">
                  <c:v>21.749957168939993</c:v>
                </c:pt>
                <c:pt idx="34">
                  <c:v>36.622785023510382</c:v>
                </c:pt>
                <c:pt idx="35">
                  <c:v>31.775651711575186</c:v>
                </c:pt>
                <c:pt idx="36">
                  <c:v>21.273529535715426</c:v>
                </c:pt>
                <c:pt idx="37">
                  <c:v>24.504951743672567</c:v>
                </c:pt>
                <c:pt idx="38">
                  <c:v>34.737788735535588</c:v>
                </c:pt>
                <c:pt idx="39">
                  <c:v>32.044936895571581</c:v>
                </c:pt>
                <c:pt idx="40">
                  <c:v>25.851377663654567</c:v>
                </c:pt>
                <c:pt idx="41">
                  <c:v>20.714244922799992</c:v>
                </c:pt>
                <c:pt idx="42">
                  <c:v>23.437784533019986</c:v>
                </c:pt>
                <c:pt idx="43">
                  <c:v>21.443079466379888</c:v>
                </c:pt>
                <c:pt idx="44">
                  <c:v>15.458964266460002</c:v>
                </c:pt>
                <c:pt idx="45">
                  <c:v>18.201683733089986</c:v>
                </c:pt>
                <c:pt idx="46">
                  <c:v>17.311190399768591</c:v>
                </c:pt>
                <c:pt idx="47">
                  <c:v>17.952345599759862</c:v>
                </c:pt>
                <c:pt idx="48">
                  <c:v>17.453669333099892</c:v>
                </c:pt>
                <c:pt idx="49">
                  <c:v>14.666425199803971</c:v>
                </c:pt>
                <c:pt idx="50">
                  <c:v>14.666425199803973</c:v>
                </c:pt>
                <c:pt idx="51">
                  <c:v>17.178537599770216</c:v>
                </c:pt>
                <c:pt idx="52">
                  <c:v>21.533747878499881</c:v>
                </c:pt>
                <c:pt idx="53">
                  <c:v>18.114382657800107</c:v>
                </c:pt>
                <c:pt idx="54">
                  <c:v>14.1700772928</c:v>
                </c:pt>
                <c:pt idx="55">
                  <c:v>22.645059008</c:v>
                </c:pt>
                <c:pt idx="56">
                  <c:v>27.346014181199987</c:v>
                </c:pt>
                <c:pt idx="57">
                  <c:v>29.550911246999988</c:v>
                </c:pt>
                <c:pt idx="58">
                  <c:v>26.128441868099987</c:v>
                </c:pt>
                <c:pt idx="59">
                  <c:v>34.452174599699994</c:v>
                </c:pt>
                <c:pt idx="60">
                  <c:v>21.733718649499988</c:v>
                </c:pt>
                <c:pt idx="61">
                  <c:v>21.591489719799988</c:v>
                </c:pt>
                <c:pt idx="62">
                  <c:v>17.654067488200152</c:v>
                </c:pt>
                <c:pt idx="63">
                  <c:v>18.801188906499995</c:v>
                </c:pt>
                <c:pt idx="64">
                  <c:v>21.543937615199987</c:v>
                </c:pt>
                <c:pt idx="65">
                  <c:v>23.880334020399989</c:v>
                </c:pt>
                <c:pt idx="66">
                  <c:v>16.828811285</c:v>
                </c:pt>
                <c:pt idx="67">
                  <c:v>15.3512094879</c:v>
                </c:pt>
                <c:pt idx="68">
                  <c:v>16.663278674899999</c:v>
                </c:pt>
                <c:pt idx="69">
                  <c:v>16.023169762599988</c:v>
                </c:pt>
                <c:pt idx="70">
                  <c:v>9.5957852705000573</c:v>
                </c:pt>
                <c:pt idx="71">
                  <c:v>14.319144368100051</c:v>
                </c:pt>
                <c:pt idx="72">
                  <c:v>11.6226881056</c:v>
                </c:pt>
                <c:pt idx="73">
                  <c:v>16.789446959999825</c:v>
                </c:pt>
                <c:pt idx="74">
                  <c:v>15.886474332300065</c:v>
                </c:pt>
                <c:pt idx="75">
                  <c:v>17.685086576299884</c:v>
                </c:pt>
                <c:pt idx="76">
                  <c:v>18.476444472199866</c:v>
                </c:pt>
                <c:pt idx="77">
                  <c:v>18.029063295099988</c:v>
                </c:pt>
                <c:pt idx="78">
                  <c:v>16.50804827099984</c:v>
                </c:pt>
                <c:pt idx="79">
                  <c:v>16.349736202799825</c:v>
                </c:pt>
                <c:pt idx="80">
                  <c:v>17.406499624800002</c:v>
                </c:pt>
                <c:pt idx="81">
                  <c:v>16.413978781199994</c:v>
                </c:pt>
                <c:pt idx="82">
                  <c:v>15.599069772</c:v>
                </c:pt>
                <c:pt idx="83">
                  <c:v>15.459607592000076</c:v>
                </c:pt>
                <c:pt idx="84">
                  <c:v>13.113043943999999</c:v>
                </c:pt>
                <c:pt idx="85">
                  <c:v>12.886305432</c:v>
                </c:pt>
                <c:pt idx="86">
                  <c:v>19.121164634000031</c:v>
                </c:pt>
                <c:pt idx="87">
                  <c:v>18.581063601099988</c:v>
                </c:pt>
                <c:pt idx="88">
                  <c:v>16.788412240599744</c:v>
                </c:pt>
                <c:pt idx="89">
                  <c:v>15.966642591900081</c:v>
                </c:pt>
                <c:pt idx="90">
                  <c:v>14.793473237400002</c:v>
                </c:pt>
                <c:pt idx="91">
                  <c:v>14.481910228500002</c:v>
                </c:pt>
                <c:pt idx="92">
                  <c:v>16.214840284499999</c:v>
                </c:pt>
                <c:pt idx="93">
                  <c:v>16.136696475899999</c:v>
                </c:pt>
                <c:pt idx="94">
                  <c:v>16.201816316399999</c:v>
                </c:pt>
                <c:pt idx="95">
                  <c:v>15.967384890600052</c:v>
                </c:pt>
                <c:pt idx="96">
                  <c:v>15.167861708999999</c:v>
                </c:pt>
                <c:pt idx="97">
                  <c:v>16.174373758400133</c:v>
                </c:pt>
                <c:pt idx="98">
                  <c:v>16.034011822400103</c:v>
                </c:pt>
                <c:pt idx="99">
                  <c:v>14.415665693000006</c:v>
                </c:pt>
                <c:pt idx="100">
                  <c:v>13.523332680000001</c:v>
                </c:pt>
                <c:pt idx="101">
                  <c:v>13.377572208000055</c:v>
                </c:pt>
                <c:pt idx="102">
                  <c:v>13.219665030000002</c:v>
                </c:pt>
                <c:pt idx="103">
                  <c:v>13.037464440000001</c:v>
                </c:pt>
                <c:pt idx="104">
                  <c:v>12.818823731999998</c:v>
                </c:pt>
                <c:pt idx="105">
                  <c:v>12.470618160000001</c:v>
                </c:pt>
                <c:pt idx="106">
                  <c:v>12.118363685999942</c:v>
                </c:pt>
                <c:pt idx="107">
                  <c:v>11.632495446000002</c:v>
                </c:pt>
                <c:pt idx="108">
                  <c:v>11.037306852</c:v>
                </c:pt>
                <c:pt idx="109">
                  <c:v>10.421873747999998</c:v>
                </c:pt>
                <c:pt idx="110">
                  <c:v>12.425270457600003</c:v>
                </c:pt>
                <c:pt idx="111">
                  <c:v>13.3381628952</c:v>
                </c:pt>
                <c:pt idx="112">
                  <c:v>16.658509968099999</c:v>
                </c:pt>
                <c:pt idx="113">
                  <c:v>52.851262549799785</c:v>
                </c:pt>
                <c:pt idx="114">
                  <c:v>48.21403259529999</c:v>
                </c:pt>
                <c:pt idx="115">
                  <c:v>50.587881343999996</c:v>
                </c:pt>
                <c:pt idx="116">
                  <c:v>51.632678011200007</c:v>
                </c:pt>
                <c:pt idx="117">
                  <c:v>48.368784969325148</c:v>
                </c:pt>
                <c:pt idx="118">
                  <c:v>97.93831666666668</c:v>
                </c:pt>
                <c:pt idx="119">
                  <c:v>100.54008944174821</c:v>
                </c:pt>
                <c:pt idx="120">
                  <c:v>88.911532123212325</c:v>
                </c:pt>
                <c:pt idx="121">
                  <c:v>76.852215854922278</c:v>
                </c:pt>
                <c:pt idx="122">
                  <c:v>66.736420180722902</c:v>
                </c:pt>
                <c:pt idx="123">
                  <c:v>62.307453512993057</c:v>
                </c:pt>
                <c:pt idx="124">
                  <c:v>57.614487360594794</c:v>
                </c:pt>
                <c:pt idx="125">
                  <c:v>29.615600091240875</c:v>
                </c:pt>
                <c:pt idx="126">
                  <c:v>36.503163095040307</c:v>
                </c:pt>
                <c:pt idx="127">
                  <c:v>28.376619003857126</c:v>
                </c:pt>
                <c:pt idx="128">
                  <c:v>33.062610480554063</c:v>
                </c:pt>
                <c:pt idx="129">
                  <c:v>40.832917310342005</c:v>
                </c:pt>
                <c:pt idx="130">
                  <c:v>33.03628093614391</c:v>
                </c:pt>
                <c:pt idx="131">
                  <c:v>30.976547854364743</c:v>
                </c:pt>
                <c:pt idx="132">
                  <c:v>26.419255538503787</c:v>
                </c:pt>
                <c:pt idx="133">
                  <c:v>24.007632009263023</c:v>
                </c:pt>
                <c:pt idx="134">
                  <c:v>25.116239599988827</c:v>
                </c:pt>
                <c:pt idx="135">
                  <c:v>29.631288159385715</c:v>
                </c:pt>
                <c:pt idx="136">
                  <c:v>26.758053206619927</c:v>
                </c:pt>
                <c:pt idx="137">
                  <c:v>17.547534859806749</c:v>
                </c:pt>
                <c:pt idx="138">
                  <c:v>24.26273307475487</c:v>
                </c:pt>
                <c:pt idx="139">
                  <c:v>37.222635584197462</c:v>
                </c:pt>
                <c:pt idx="140">
                  <c:v>31.046778205211176</c:v>
                </c:pt>
                <c:pt idx="141">
                  <c:v>31.28797185323069</c:v>
                </c:pt>
                <c:pt idx="142">
                  <c:v>35.245377851146195</c:v>
                </c:pt>
                <c:pt idx="143">
                  <c:v>45.565329989412376</c:v>
                </c:pt>
                <c:pt idx="144">
                  <c:v>62.795285975630009</c:v>
                </c:pt>
                <c:pt idx="145">
                  <c:v>72.685715648251488</c:v>
                </c:pt>
                <c:pt idx="146">
                  <c:v>78.53269914545821</c:v>
                </c:pt>
                <c:pt idx="147">
                  <c:v>101.60871546452765</c:v>
                </c:pt>
                <c:pt idx="148">
                  <c:v>64.661445964319526</c:v>
                </c:pt>
                <c:pt idx="149">
                  <c:v>82.004832852342489</c:v>
                </c:pt>
                <c:pt idx="150">
                  <c:v>111.25559800000001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994880"/>
        <c:axId val="101996416"/>
      </c:scatterChart>
      <c:valAx>
        <c:axId val="101994880"/>
        <c:scaling>
          <c:orientation val="minMax"/>
          <c:max val="2050"/>
          <c:min val="185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996416"/>
        <c:crosses val="autoZero"/>
        <c:crossBetween val="midCat"/>
      </c:valAx>
      <c:valAx>
        <c:axId val="101996416"/>
        <c:scaling>
          <c:orientation val="minMax"/>
          <c:max val="15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994880"/>
        <c:crosses val="autoZero"/>
        <c:crossBetween val="midCat"/>
        <c:majorUnit val="25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1362B-E21D-4B28-9B95-94759677E01D}" type="doc">
      <dgm:prSet loTypeId="urn:microsoft.com/office/officeart/2005/8/layout/vList6" loCatId="list" qsTypeId="urn:microsoft.com/office/officeart/2005/8/quickstyle/3d3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F54FA630-DC6B-43F9-B2A4-51E3D915DE1F}">
      <dgm:prSet phldrT="[Текст]"/>
      <dgm:spPr/>
      <dgm:t>
        <a:bodyPr/>
        <a:lstStyle/>
        <a:p>
          <a:r>
            <a:rPr lang="ru-RU" dirty="0" smtClean="0"/>
            <a:t>Количество</a:t>
          </a:r>
        </a:p>
      </dgm:t>
    </dgm:pt>
    <dgm:pt modelId="{A562CD85-2443-438D-A32C-2FBA741A4CF2}" type="parTrans" cxnId="{CBE77AFD-21B9-4A9A-A04E-30D189284770}">
      <dgm:prSet/>
      <dgm:spPr/>
      <dgm:t>
        <a:bodyPr/>
        <a:lstStyle/>
        <a:p>
          <a:endParaRPr lang="ru-RU"/>
        </a:p>
      </dgm:t>
    </dgm:pt>
    <dgm:pt modelId="{28911A97-95B0-4F6E-A507-F0E3C9AE27A1}" type="sibTrans" cxnId="{CBE77AFD-21B9-4A9A-A04E-30D189284770}">
      <dgm:prSet/>
      <dgm:spPr/>
      <dgm:t>
        <a:bodyPr/>
        <a:lstStyle/>
        <a:p>
          <a:endParaRPr lang="ru-RU"/>
        </a:p>
      </dgm:t>
    </dgm:pt>
    <dgm:pt modelId="{6473168F-1824-458C-A62B-98750B89F8BC}">
      <dgm:prSet phldrT="[Текст]"/>
      <dgm:spPr/>
      <dgm:t>
        <a:bodyPr/>
        <a:lstStyle/>
        <a:p>
          <a:r>
            <a:rPr lang="ru-RU" dirty="0" smtClean="0"/>
            <a:t>Качество</a:t>
          </a:r>
          <a:endParaRPr lang="ru-RU" dirty="0"/>
        </a:p>
      </dgm:t>
    </dgm:pt>
    <dgm:pt modelId="{DAE375B4-C197-4639-A8E9-F5D966FE2570}" type="parTrans" cxnId="{44D63CB4-A106-4688-A55D-00CC17F77E3C}">
      <dgm:prSet/>
      <dgm:spPr/>
      <dgm:t>
        <a:bodyPr/>
        <a:lstStyle/>
        <a:p>
          <a:endParaRPr lang="ru-RU"/>
        </a:p>
      </dgm:t>
    </dgm:pt>
    <dgm:pt modelId="{25A83F91-68A1-40F1-8C24-7D840652B449}" type="sibTrans" cxnId="{44D63CB4-A106-4688-A55D-00CC17F77E3C}">
      <dgm:prSet/>
      <dgm:spPr/>
      <dgm:t>
        <a:bodyPr/>
        <a:lstStyle/>
        <a:p>
          <a:endParaRPr lang="ru-RU"/>
        </a:p>
      </dgm:t>
    </dgm:pt>
    <dgm:pt modelId="{0A96B051-F386-4A29-9F46-AD61C337AD53}">
      <dgm:prSet phldrT="[Текст]"/>
      <dgm:spPr/>
      <dgm:t>
        <a:bodyPr/>
        <a:lstStyle/>
        <a:p>
          <a:r>
            <a:rPr lang="ru-RU" dirty="0" smtClean="0"/>
            <a:t>Конструктивность</a:t>
          </a:r>
          <a:endParaRPr lang="ru-RU" dirty="0"/>
        </a:p>
      </dgm:t>
    </dgm:pt>
    <dgm:pt modelId="{3CD74235-78F5-4055-A636-80289EF9C134}" type="parTrans" cxnId="{F8CE1D61-58E0-46F5-8DE2-E74D0FCB6485}">
      <dgm:prSet/>
      <dgm:spPr/>
      <dgm:t>
        <a:bodyPr/>
        <a:lstStyle/>
        <a:p>
          <a:endParaRPr lang="ru-RU"/>
        </a:p>
      </dgm:t>
    </dgm:pt>
    <dgm:pt modelId="{086D4424-5FC1-4AE8-85E3-02DA6A1EAAEE}" type="sibTrans" cxnId="{F8CE1D61-58E0-46F5-8DE2-E74D0FCB6485}">
      <dgm:prSet/>
      <dgm:spPr/>
      <dgm:t>
        <a:bodyPr/>
        <a:lstStyle/>
        <a:p>
          <a:endParaRPr lang="ru-RU"/>
        </a:p>
      </dgm:t>
    </dgm:pt>
    <dgm:pt modelId="{D5B9AD88-96A8-4EC7-BBE8-DB35F9FDB81E}">
      <dgm:prSet/>
      <dgm:spPr/>
      <dgm:t>
        <a:bodyPr/>
        <a:lstStyle/>
        <a:p>
          <a:r>
            <a:rPr lang="ru-RU" dirty="0" smtClean="0"/>
            <a:t>Параметры динамического процесса – величина энергетического потенциала - НБ</a:t>
          </a:r>
          <a:endParaRPr lang="ru-RU" dirty="0"/>
        </a:p>
      </dgm:t>
    </dgm:pt>
    <dgm:pt modelId="{2CA5B344-8002-477C-8C7E-6F9FD8DC8A6E}" type="parTrans" cxnId="{86434366-1F73-43E8-A3F6-1AC64FF9BE59}">
      <dgm:prSet/>
      <dgm:spPr/>
      <dgm:t>
        <a:bodyPr/>
        <a:lstStyle/>
        <a:p>
          <a:endParaRPr lang="ru-RU"/>
        </a:p>
      </dgm:t>
    </dgm:pt>
    <dgm:pt modelId="{E5E5FF69-0688-4EA5-A0F2-F2FB8502C7A2}" type="sibTrans" cxnId="{86434366-1F73-43E8-A3F6-1AC64FF9BE59}">
      <dgm:prSet/>
      <dgm:spPr/>
      <dgm:t>
        <a:bodyPr/>
        <a:lstStyle/>
        <a:p>
          <a:endParaRPr lang="ru-RU"/>
        </a:p>
      </dgm:t>
    </dgm:pt>
    <dgm:pt modelId="{111C9880-1470-4694-8CB9-55112739359A}">
      <dgm:prSet/>
      <dgm:spPr/>
      <dgm:t>
        <a:bodyPr/>
        <a:lstStyle/>
        <a:p>
          <a:r>
            <a:rPr lang="ru-RU" dirty="0" smtClean="0"/>
            <a:t>Выявление зон стабильности</a:t>
          </a:r>
          <a:endParaRPr lang="ru-RU" dirty="0"/>
        </a:p>
      </dgm:t>
    </dgm:pt>
    <dgm:pt modelId="{2D4D1A76-806A-44DB-985A-38CC3628BAE5}" type="parTrans" cxnId="{C1A03D5B-2326-431F-9B2D-0FBB2995B53A}">
      <dgm:prSet/>
      <dgm:spPr/>
      <dgm:t>
        <a:bodyPr/>
        <a:lstStyle/>
        <a:p>
          <a:endParaRPr lang="ru-RU"/>
        </a:p>
      </dgm:t>
    </dgm:pt>
    <dgm:pt modelId="{EDC8B98B-D855-43B4-B8CC-074FA77EE816}" type="sibTrans" cxnId="{C1A03D5B-2326-431F-9B2D-0FBB2995B53A}">
      <dgm:prSet/>
      <dgm:spPr/>
      <dgm:t>
        <a:bodyPr/>
        <a:lstStyle/>
        <a:p>
          <a:endParaRPr lang="ru-RU"/>
        </a:p>
      </dgm:t>
    </dgm:pt>
    <dgm:pt modelId="{080045D4-1015-459F-AA99-AE8D621FA6AE}">
      <dgm:prSet/>
      <dgm:spPr/>
      <dgm:t>
        <a:bodyPr/>
        <a:lstStyle/>
        <a:p>
          <a:r>
            <a:rPr lang="ru-RU" dirty="0" smtClean="0"/>
            <a:t>Системная организация – образ системы</a:t>
          </a:r>
          <a:endParaRPr lang="ru-RU" dirty="0"/>
        </a:p>
      </dgm:t>
    </dgm:pt>
    <dgm:pt modelId="{25867B50-692A-4795-A254-38ED40A6D66C}" type="parTrans" cxnId="{71198612-1123-4637-913B-206009A09A42}">
      <dgm:prSet/>
      <dgm:spPr/>
      <dgm:t>
        <a:bodyPr/>
        <a:lstStyle/>
        <a:p>
          <a:endParaRPr lang="ru-RU"/>
        </a:p>
      </dgm:t>
    </dgm:pt>
    <dgm:pt modelId="{33395B56-1017-4DB9-B8EC-E764AB80FA70}" type="sibTrans" cxnId="{71198612-1123-4637-913B-206009A09A42}">
      <dgm:prSet/>
      <dgm:spPr/>
      <dgm:t>
        <a:bodyPr/>
        <a:lstStyle/>
        <a:p>
          <a:endParaRPr lang="ru-RU"/>
        </a:p>
      </dgm:t>
    </dgm:pt>
    <dgm:pt modelId="{2788CCAD-F304-4AEB-9ACD-F60DFA0CF7E5}" type="pres">
      <dgm:prSet presAssocID="{2F41362B-E21D-4B28-9B95-94759677E01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EBB3AB-3EC8-4A69-8C1B-4F6BA8892C2B}" type="pres">
      <dgm:prSet presAssocID="{F54FA630-DC6B-43F9-B2A4-51E3D915DE1F}" presName="linNode" presStyleCnt="0"/>
      <dgm:spPr/>
    </dgm:pt>
    <dgm:pt modelId="{7DD6F168-98D2-406E-8148-B8156167C2A0}" type="pres">
      <dgm:prSet presAssocID="{F54FA630-DC6B-43F9-B2A4-51E3D915DE1F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3A527-97C6-4B7F-9D91-B65D88869371}" type="pres">
      <dgm:prSet presAssocID="{F54FA630-DC6B-43F9-B2A4-51E3D915DE1F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87A54-3680-4630-842A-28F0AA91AEEC}" type="pres">
      <dgm:prSet presAssocID="{28911A97-95B0-4F6E-A507-F0E3C9AE27A1}" presName="spacing" presStyleCnt="0"/>
      <dgm:spPr/>
    </dgm:pt>
    <dgm:pt modelId="{AF4D13F3-F4D7-491A-8DD2-92F6E6E1475B}" type="pres">
      <dgm:prSet presAssocID="{6473168F-1824-458C-A62B-98750B89F8BC}" presName="linNode" presStyleCnt="0"/>
      <dgm:spPr/>
    </dgm:pt>
    <dgm:pt modelId="{4E96B23B-93CF-4366-9CE0-8483BABF8E59}" type="pres">
      <dgm:prSet presAssocID="{6473168F-1824-458C-A62B-98750B89F8BC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5C534-E5F6-470D-81CB-E5365EAE6C2A}" type="pres">
      <dgm:prSet presAssocID="{6473168F-1824-458C-A62B-98750B89F8BC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B099B-7C81-43D1-9625-59EC3D567243}" type="pres">
      <dgm:prSet presAssocID="{25A83F91-68A1-40F1-8C24-7D840652B449}" presName="spacing" presStyleCnt="0"/>
      <dgm:spPr/>
    </dgm:pt>
    <dgm:pt modelId="{1C0DCC48-A81F-4A3B-A986-6A98C92B02AC}" type="pres">
      <dgm:prSet presAssocID="{0A96B051-F386-4A29-9F46-AD61C337AD53}" presName="linNode" presStyleCnt="0"/>
      <dgm:spPr/>
    </dgm:pt>
    <dgm:pt modelId="{012E814D-9963-4A74-A750-359F32CDF591}" type="pres">
      <dgm:prSet presAssocID="{0A96B051-F386-4A29-9F46-AD61C337AD53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D144B-8997-4A66-ACB8-AA8D7CD62E3F}" type="pres">
      <dgm:prSet presAssocID="{0A96B051-F386-4A29-9F46-AD61C337AD53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CDC728-729B-483B-8EA0-6BF2BD391477}" type="presOf" srcId="{2F41362B-E21D-4B28-9B95-94759677E01D}" destId="{2788CCAD-F304-4AEB-9ACD-F60DFA0CF7E5}" srcOrd="0" destOrd="0" presId="urn:microsoft.com/office/officeart/2005/8/layout/vList6"/>
    <dgm:cxn modelId="{064823E1-D2CD-4AE9-AF44-7F7E8C6A22E7}" type="presOf" srcId="{D5B9AD88-96A8-4EC7-BBE8-DB35F9FDB81E}" destId="{4C03A527-97C6-4B7F-9D91-B65D88869371}" srcOrd="0" destOrd="0" presId="urn:microsoft.com/office/officeart/2005/8/layout/vList6"/>
    <dgm:cxn modelId="{C1A03D5B-2326-431F-9B2D-0FBB2995B53A}" srcId="{6473168F-1824-458C-A62B-98750B89F8BC}" destId="{111C9880-1470-4694-8CB9-55112739359A}" srcOrd="0" destOrd="0" parTransId="{2D4D1A76-806A-44DB-985A-38CC3628BAE5}" sibTransId="{EDC8B98B-D855-43B4-B8CC-074FA77EE816}"/>
    <dgm:cxn modelId="{93078AEA-82DA-4B18-8457-33EAC8F27A7C}" type="presOf" srcId="{6473168F-1824-458C-A62B-98750B89F8BC}" destId="{4E96B23B-93CF-4366-9CE0-8483BABF8E59}" srcOrd="0" destOrd="0" presId="urn:microsoft.com/office/officeart/2005/8/layout/vList6"/>
    <dgm:cxn modelId="{71198612-1123-4637-913B-206009A09A42}" srcId="{0A96B051-F386-4A29-9F46-AD61C337AD53}" destId="{080045D4-1015-459F-AA99-AE8D621FA6AE}" srcOrd="0" destOrd="0" parTransId="{25867B50-692A-4795-A254-38ED40A6D66C}" sibTransId="{33395B56-1017-4DB9-B8EC-E764AB80FA70}"/>
    <dgm:cxn modelId="{E5FF12E0-9984-424F-BE15-BA607B084690}" type="presOf" srcId="{F54FA630-DC6B-43F9-B2A4-51E3D915DE1F}" destId="{7DD6F168-98D2-406E-8148-B8156167C2A0}" srcOrd="0" destOrd="0" presId="urn:microsoft.com/office/officeart/2005/8/layout/vList6"/>
    <dgm:cxn modelId="{86434366-1F73-43E8-A3F6-1AC64FF9BE59}" srcId="{F54FA630-DC6B-43F9-B2A4-51E3D915DE1F}" destId="{D5B9AD88-96A8-4EC7-BBE8-DB35F9FDB81E}" srcOrd="0" destOrd="0" parTransId="{2CA5B344-8002-477C-8C7E-6F9FD8DC8A6E}" sibTransId="{E5E5FF69-0688-4EA5-A0F2-F2FB8502C7A2}"/>
    <dgm:cxn modelId="{B20831B6-FB8E-4529-B9ED-7A5170D2AB26}" type="presOf" srcId="{111C9880-1470-4694-8CB9-55112739359A}" destId="{DE45C534-E5F6-470D-81CB-E5365EAE6C2A}" srcOrd="0" destOrd="0" presId="urn:microsoft.com/office/officeart/2005/8/layout/vList6"/>
    <dgm:cxn modelId="{44D63CB4-A106-4688-A55D-00CC17F77E3C}" srcId="{2F41362B-E21D-4B28-9B95-94759677E01D}" destId="{6473168F-1824-458C-A62B-98750B89F8BC}" srcOrd="1" destOrd="0" parTransId="{DAE375B4-C197-4639-A8E9-F5D966FE2570}" sibTransId="{25A83F91-68A1-40F1-8C24-7D840652B449}"/>
    <dgm:cxn modelId="{C58D0E7B-9D44-42C7-A8CD-FB5A34E72941}" type="presOf" srcId="{080045D4-1015-459F-AA99-AE8D621FA6AE}" destId="{A63D144B-8997-4A66-ACB8-AA8D7CD62E3F}" srcOrd="0" destOrd="0" presId="urn:microsoft.com/office/officeart/2005/8/layout/vList6"/>
    <dgm:cxn modelId="{C8FB9096-2936-487E-86F7-115E72D7CE44}" type="presOf" srcId="{0A96B051-F386-4A29-9F46-AD61C337AD53}" destId="{012E814D-9963-4A74-A750-359F32CDF591}" srcOrd="0" destOrd="0" presId="urn:microsoft.com/office/officeart/2005/8/layout/vList6"/>
    <dgm:cxn modelId="{F8CE1D61-58E0-46F5-8DE2-E74D0FCB6485}" srcId="{2F41362B-E21D-4B28-9B95-94759677E01D}" destId="{0A96B051-F386-4A29-9F46-AD61C337AD53}" srcOrd="2" destOrd="0" parTransId="{3CD74235-78F5-4055-A636-80289EF9C134}" sibTransId="{086D4424-5FC1-4AE8-85E3-02DA6A1EAAEE}"/>
    <dgm:cxn modelId="{CBE77AFD-21B9-4A9A-A04E-30D189284770}" srcId="{2F41362B-E21D-4B28-9B95-94759677E01D}" destId="{F54FA630-DC6B-43F9-B2A4-51E3D915DE1F}" srcOrd="0" destOrd="0" parTransId="{A562CD85-2443-438D-A32C-2FBA741A4CF2}" sibTransId="{28911A97-95B0-4F6E-A507-F0E3C9AE27A1}"/>
    <dgm:cxn modelId="{8C034B98-A47E-42E9-94D9-5471F3382CF2}" type="presParOf" srcId="{2788CCAD-F304-4AEB-9ACD-F60DFA0CF7E5}" destId="{79EBB3AB-3EC8-4A69-8C1B-4F6BA8892C2B}" srcOrd="0" destOrd="0" presId="urn:microsoft.com/office/officeart/2005/8/layout/vList6"/>
    <dgm:cxn modelId="{93258ACF-D524-4D03-81F5-696342F9AD35}" type="presParOf" srcId="{79EBB3AB-3EC8-4A69-8C1B-4F6BA8892C2B}" destId="{7DD6F168-98D2-406E-8148-B8156167C2A0}" srcOrd="0" destOrd="0" presId="urn:microsoft.com/office/officeart/2005/8/layout/vList6"/>
    <dgm:cxn modelId="{49297421-817C-4A6C-8A4E-EFFAE97BDA3F}" type="presParOf" srcId="{79EBB3AB-3EC8-4A69-8C1B-4F6BA8892C2B}" destId="{4C03A527-97C6-4B7F-9D91-B65D88869371}" srcOrd="1" destOrd="0" presId="urn:microsoft.com/office/officeart/2005/8/layout/vList6"/>
    <dgm:cxn modelId="{FBEF8C1D-97EA-41E2-88EA-EC525E62B813}" type="presParOf" srcId="{2788CCAD-F304-4AEB-9ACD-F60DFA0CF7E5}" destId="{94487A54-3680-4630-842A-28F0AA91AEEC}" srcOrd="1" destOrd="0" presId="urn:microsoft.com/office/officeart/2005/8/layout/vList6"/>
    <dgm:cxn modelId="{7E68FEEB-68C4-4598-BAE8-2829EAAAFD58}" type="presParOf" srcId="{2788CCAD-F304-4AEB-9ACD-F60DFA0CF7E5}" destId="{AF4D13F3-F4D7-491A-8DD2-92F6E6E1475B}" srcOrd="2" destOrd="0" presId="urn:microsoft.com/office/officeart/2005/8/layout/vList6"/>
    <dgm:cxn modelId="{8E910F06-43DF-4C56-A665-8406BA4CEB66}" type="presParOf" srcId="{AF4D13F3-F4D7-491A-8DD2-92F6E6E1475B}" destId="{4E96B23B-93CF-4366-9CE0-8483BABF8E59}" srcOrd="0" destOrd="0" presId="urn:microsoft.com/office/officeart/2005/8/layout/vList6"/>
    <dgm:cxn modelId="{25BB87E7-9883-48C9-BD37-217471DF689A}" type="presParOf" srcId="{AF4D13F3-F4D7-491A-8DD2-92F6E6E1475B}" destId="{DE45C534-E5F6-470D-81CB-E5365EAE6C2A}" srcOrd="1" destOrd="0" presId="urn:microsoft.com/office/officeart/2005/8/layout/vList6"/>
    <dgm:cxn modelId="{0E0FB383-43FA-46C4-B949-320D0ECB2188}" type="presParOf" srcId="{2788CCAD-F304-4AEB-9ACD-F60DFA0CF7E5}" destId="{5CDB099B-7C81-43D1-9625-59EC3D567243}" srcOrd="3" destOrd="0" presId="urn:microsoft.com/office/officeart/2005/8/layout/vList6"/>
    <dgm:cxn modelId="{1D24CEBD-010B-4138-9D55-08F7D4F797AC}" type="presParOf" srcId="{2788CCAD-F304-4AEB-9ACD-F60DFA0CF7E5}" destId="{1C0DCC48-A81F-4A3B-A986-6A98C92B02AC}" srcOrd="4" destOrd="0" presId="urn:microsoft.com/office/officeart/2005/8/layout/vList6"/>
    <dgm:cxn modelId="{F029BE3F-900A-4E94-ACF8-ABAC787BA1D1}" type="presParOf" srcId="{1C0DCC48-A81F-4A3B-A986-6A98C92B02AC}" destId="{012E814D-9963-4A74-A750-359F32CDF591}" srcOrd="0" destOrd="0" presId="urn:microsoft.com/office/officeart/2005/8/layout/vList6"/>
    <dgm:cxn modelId="{A578A734-B710-46BE-9BC0-2A5FA8517560}" type="presParOf" srcId="{1C0DCC48-A81F-4A3B-A986-6A98C92B02AC}" destId="{A63D144B-8997-4A66-ACB8-AA8D7CD62E3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7EBA26-3B42-4B5C-95C4-F56757CFB89A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A71CC8F-FA12-4FDF-AE95-4AF75DDC077F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Georgia" pitchFamily="18" charset="0"/>
            </a:rPr>
            <a:t>Энергетика как система систем: </a:t>
          </a:r>
          <a:r>
            <a:rPr lang="ru-RU" sz="2000" b="1" dirty="0" err="1" smtClean="0">
              <a:latin typeface="Georgia" pitchFamily="18" charset="0"/>
            </a:rPr>
            <a:t>мультиагентное</a:t>
          </a:r>
          <a:r>
            <a:rPr lang="ru-RU" sz="2000" b="1" dirty="0" smtClean="0">
              <a:latin typeface="Georgia" pitchFamily="18" charset="0"/>
            </a:rPr>
            <a:t> сетевое управление</a:t>
          </a:r>
          <a:endParaRPr lang="ru-RU" sz="2000" b="1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gm:t>
    </dgm:pt>
    <dgm:pt modelId="{518AC24F-3FA0-4232-BAE4-91AF4EBE94DC}" type="par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9797514E-6028-4FE5-8495-0D83742B871D}" type="sib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242CCE5A-6A00-40F3-B81C-E96CA800DA3D}" type="pres">
      <dgm:prSet presAssocID="{447EBA26-3B42-4B5C-95C4-F56757CFB8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836675-BF5E-4439-8CB9-F0F55BAC073B}" type="pres">
      <dgm:prSet presAssocID="{CA71CC8F-FA12-4FDF-AE95-4AF75DDC077F}" presName="linNode" presStyleCnt="0"/>
      <dgm:spPr/>
    </dgm:pt>
    <dgm:pt modelId="{93262F6C-5DC7-49E1-88DA-BD2B5A5E5A02}" type="pres">
      <dgm:prSet presAssocID="{CA71CC8F-FA12-4FDF-AE95-4AF75DDC077F}" presName="parentText" presStyleLbl="node1" presStyleIdx="0" presStyleCnt="1" custScaleX="277778" custScaleY="100000" custLinFactX="38889" custLinFactY="-82688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CEB759-2D27-4972-9FC3-340145FF5859}" type="presOf" srcId="{CA71CC8F-FA12-4FDF-AE95-4AF75DDC077F}" destId="{93262F6C-5DC7-49E1-88DA-BD2B5A5E5A02}" srcOrd="0" destOrd="0" presId="urn:microsoft.com/office/officeart/2005/8/layout/vList5"/>
    <dgm:cxn modelId="{793B9C45-4C40-4ABD-958B-29B51D67ADF6}" type="presOf" srcId="{447EBA26-3B42-4B5C-95C4-F56757CFB89A}" destId="{242CCE5A-6A00-40F3-B81C-E96CA800DA3D}" srcOrd="0" destOrd="0" presId="urn:microsoft.com/office/officeart/2005/8/layout/vList5"/>
    <dgm:cxn modelId="{6BC5A760-AF68-4077-82A4-89D09D799F61}" srcId="{447EBA26-3B42-4B5C-95C4-F56757CFB89A}" destId="{CA71CC8F-FA12-4FDF-AE95-4AF75DDC077F}" srcOrd="0" destOrd="0" parTransId="{518AC24F-3FA0-4232-BAE4-91AF4EBE94DC}" sibTransId="{9797514E-6028-4FE5-8495-0D83742B871D}"/>
    <dgm:cxn modelId="{FBFC9871-8AFA-48A1-8A25-7788BC209210}" type="presParOf" srcId="{242CCE5A-6A00-40F3-B81C-E96CA800DA3D}" destId="{08836675-BF5E-4439-8CB9-F0F55BAC073B}" srcOrd="0" destOrd="0" presId="urn:microsoft.com/office/officeart/2005/8/layout/vList5"/>
    <dgm:cxn modelId="{A9902E6A-DABC-42AF-A0C1-CC6B68DD3708}" type="presParOf" srcId="{08836675-BF5E-4439-8CB9-F0F55BAC073B}" destId="{93262F6C-5DC7-49E1-88DA-BD2B5A5E5A02}" srcOrd="0" destOrd="0" presId="urn:microsoft.com/office/officeart/2005/8/layout/vList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7EBA26-3B42-4B5C-95C4-F56757CFB89A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A71CC8F-FA12-4FDF-AE95-4AF75DDC077F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Georgia" pitchFamily="18" charset="0"/>
            </a:rPr>
            <a:t>Закат геополитики и переход к </a:t>
          </a:r>
          <a:r>
            <a:rPr lang="ru-RU" sz="2000" b="1" dirty="0" err="1" smtClean="0">
              <a:latin typeface="Georgia" pitchFamily="18" charset="0"/>
            </a:rPr>
            <a:t>энергокосмизму</a:t>
          </a:r>
          <a:endParaRPr lang="ru-RU" sz="2000" b="1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gm:t>
    </dgm:pt>
    <dgm:pt modelId="{518AC24F-3FA0-4232-BAE4-91AF4EBE94DC}" type="par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9797514E-6028-4FE5-8495-0D83742B871D}" type="sib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242CCE5A-6A00-40F3-B81C-E96CA800DA3D}" type="pres">
      <dgm:prSet presAssocID="{447EBA26-3B42-4B5C-95C4-F56757CFB8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836675-BF5E-4439-8CB9-F0F55BAC073B}" type="pres">
      <dgm:prSet presAssocID="{CA71CC8F-FA12-4FDF-AE95-4AF75DDC077F}" presName="linNode" presStyleCnt="0"/>
      <dgm:spPr/>
    </dgm:pt>
    <dgm:pt modelId="{93262F6C-5DC7-49E1-88DA-BD2B5A5E5A02}" type="pres">
      <dgm:prSet presAssocID="{CA71CC8F-FA12-4FDF-AE95-4AF75DDC077F}" presName="parentText" presStyleLbl="node1" presStyleIdx="0" presStyleCnt="1" custScaleX="277778" custScaleY="100000" custLinFactX="38889" custLinFactY="-82688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C5A760-AF68-4077-82A4-89D09D799F61}" srcId="{447EBA26-3B42-4B5C-95C4-F56757CFB89A}" destId="{CA71CC8F-FA12-4FDF-AE95-4AF75DDC077F}" srcOrd="0" destOrd="0" parTransId="{518AC24F-3FA0-4232-BAE4-91AF4EBE94DC}" sibTransId="{9797514E-6028-4FE5-8495-0D83742B871D}"/>
    <dgm:cxn modelId="{C90EC003-52AC-4ECF-B35E-6E05AB934F1A}" type="presOf" srcId="{447EBA26-3B42-4B5C-95C4-F56757CFB89A}" destId="{242CCE5A-6A00-40F3-B81C-E96CA800DA3D}" srcOrd="0" destOrd="0" presId="urn:microsoft.com/office/officeart/2005/8/layout/vList5"/>
    <dgm:cxn modelId="{8F07767E-B667-4482-95E9-4B0F4FC9EA2C}" type="presOf" srcId="{CA71CC8F-FA12-4FDF-AE95-4AF75DDC077F}" destId="{93262F6C-5DC7-49E1-88DA-BD2B5A5E5A02}" srcOrd="0" destOrd="0" presId="urn:microsoft.com/office/officeart/2005/8/layout/vList5"/>
    <dgm:cxn modelId="{F75EF6AB-7312-40D1-B4C1-12491031BFF4}" type="presParOf" srcId="{242CCE5A-6A00-40F3-B81C-E96CA800DA3D}" destId="{08836675-BF5E-4439-8CB9-F0F55BAC073B}" srcOrd="0" destOrd="0" presId="urn:microsoft.com/office/officeart/2005/8/layout/vList5"/>
    <dgm:cxn modelId="{9B2190FC-26F3-4640-9E1A-3295F9A3FA31}" type="presParOf" srcId="{08836675-BF5E-4439-8CB9-F0F55BAC073B}" destId="{93262F6C-5DC7-49E1-88DA-BD2B5A5E5A02}" srcOrd="0" destOrd="0" presId="urn:microsoft.com/office/officeart/2005/8/layout/vList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7EBA26-3B42-4B5C-95C4-F56757CFB89A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A71CC8F-FA12-4FDF-AE95-4AF75DDC077F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rPr>
            <a:t>Условия продолжения «эпохи дорогих ресурсов»:</a:t>
          </a:r>
          <a:endParaRPr lang="ru-RU" sz="2000" b="1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gm:t>
    </dgm:pt>
    <dgm:pt modelId="{518AC24F-3FA0-4232-BAE4-91AF4EBE94DC}" type="par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9797514E-6028-4FE5-8495-0D83742B871D}" type="sib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242CCE5A-6A00-40F3-B81C-E96CA800DA3D}" type="pres">
      <dgm:prSet presAssocID="{447EBA26-3B42-4B5C-95C4-F56757CFB8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836675-BF5E-4439-8CB9-F0F55BAC073B}" type="pres">
      <dgm:prSet presAssocID="{CA71CC8F-FA12-4FDF-AE95-4AF75DDC077F}" presName="linNode" presStyleCnt="0"/>
      <dgm:spPr/>
    </dgm:pt>
    <dgm:pt modelId="{93262F6C-5DC7-49E1-88DA-BD2B5A5E5A02}" type="pres">
      <dgm:prSet presAssocID="{CA71CC8F-FA12-4FDF-AE95-4AF75DDC077F}" presName="parentText" presStyleLbl="node1" presStyleIdx="0" presStyleCnt="1" custScaleX="277778" custScaleY="57701" custLinFactY="-86367" custLinFactNeighborX="-9561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D12891-ED60-4A99-9A03-AAC345099592}" type="presOf" srcId="{CA71CC8F-FA12-4FDF-AE95-4AF75DDC077F}" destId="{93262F6C-5DC7-49E1-88DA-BD2B5A5E5A02}" srcOrd="0" destOrd="0" presId="urn:microsoft.com/office/officeart/2005/8/layout/vList5"/>
    <dgm:cxn modelId="{89CCC3F7-FF64-4F87-A63A-F42810A2E024}" type="presOf" srcId="{447EBA26-3B42-4B5C-95C4-F56757CFB89A}" destId="{242CCE5A-6A00-40F3-B81C-E96CA800DA3D}" srcOrd="0" destOrd="0" presId="urn:microsoft.com/office/officeart/2005/8/layout/vList5"/>
    <dgm:cxn modelId="{6BC5A760-AF68-4077-82A4-89D09D799F61}" srcId="{447EBA26-3B42-4B5C-95C4-F56757CFB89A}" destId="{CA71CC8F-FA12-4FDF-AE95-4AF75DDC077F}" srcOrd="0" destOrd="0" parTransId="{518AC24F-3FA0-4232-BAE4-91AF4EBE94DC}" sibTransId="{9797514E-6028-4FE5-8495-0D83742B871D}"/>
    <dgm:cxn modelId="{DBC51D17-D7FD-4FE6-B774-891132AA0A73}" type="presParOf" srcId="{242CCE5A-6A00-40F3-B81C-E96CA800DA3D}" destId="{08836675-BF5E-4439-8CB9-F0F55BAC073B}" srcOrd="0" destOrd="0" presId="urn:microsoft.com/office/officeart/2005/8/layout/vList5"/>
    <dgm:cxn modelId="{A438A5A4-2305-4EF0-B28A-80A34E8589E8}" type="presParOf" srcId="{08836675-BF5E-4439-8CB9-F0F55BAC073B}" destId="{93262F6C-5DC7-49E1-88DA-BD2B5A5E5A02}" srcOrd="0" destOrd="0" presId="urn:microsoft.com/office/officeart/2005/8/layout/vList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7EBA26-3B42-4B5C-95C4-F56757CFB89A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A71CC8F-FA12-4FDF-AE95-4AF75DDC077F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rPr>
            <a:t>Все эти условия размываются, что создает перспективу умеренных цен на энергоресурсы</a:t>
          </a:r>
          <a:endParaRPr lang="ru-RU" sz="2000" b="1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gm:t>
    </dgm:pt>
    <dgm:pt modelId="{518AC24F-3FA0-4232-BAE4-91AF4EBE94DC}" type="par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9797514E-6028-4FE5-8495-0D83742B871D}" type="sib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242CCE5A-6A00-40F3-B81C-E96CA800DA3D}" type="pres">
      <dgm:prSet presAssocID="{447EBA26-3B42-4B5C-95C4-F56757CFB8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836675-BF5E-4439-8CB9-F0F55BAC073B}" type="pres">
      <dgm:prSet presAssocID="{CA71CC8F-FA12-4FDF-AE95-4AF75DDC077F}" presName="linNode" presStyleCnt="0"/>
      <dgm:spPr/>
    </dgm:pt>
    <dgm:pt modelId="{93262F6C-5DC7-49E1-88DA-BD2B5A5E5A02}" type="pres">
      <dgm:prSet presAssocID="{CA71CC8F-FA12-4FDF-AE95-4AF75DDC077F}" presName="parentText" presStyleLbl="node1" presStyleIdx="0" presStyleCnt="1" custScaleX="277778" custScaleY="57701" custLinFactNeighborX="-136" custLinFactNeighborY="-96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8AAD2-F010-439B-91E8-2EFA91698460}" type="presOf" srcId="{CA71CC8F-FA12-4FDF-AE95-4AF75DDC077F}" destId="{93262F6C-5DC7-49E1-88DA-BD2B5A5E5A02}" srcOrd="0" destOrd="0" presId="urn:microsoft.com/office/officeart/2005/8/layout/vList5"/>
    <dgm:cxn modelId="{6BC5A760-AF68-4077-82A4-89D09D799F61}" srcId="{447EBA26-3B42-4B5C-95C4-F56757CFB89A}" destId="{CA71CC8F-FA12-4FDF-AE95-4AF75DDC077F}" srcOrd="0" destOrd="0" parTransId="{518AC24F-3FA0-4232-BAE4-91AF4EBE94DC}" sibTransId="{9797514E-6028-4FE5-8495-0D83742B871D}"/>
    <dgm:cxn modelId="{9B910ACF-A0E5-4A3B-BE46-61CBC8F00A17}" type="presOf" srcId="{447EBA26-3B42-4B5C-95C4-F56757CFB89A}" destId="{242CCE5A-6A00-40F3-B81C-E96CA800DA3D}" srcOrd="0" destOrd="0" presId="urn:microsoft.com/office/officeart/2005/8/layout/vList5"/>
    <dgm:cxn modelId="{CA67E0DC-6567-4803-AC90-15394B8C5E2E}" type="presParOf" srcId="{242CCE5A-6A00-40F3-B81C-E96CA800DA3D}" destId="{08836675-BF5E-4439-8CB9-F0F55BAC073B}" srcOrd="0" destOrd="0" presId="urn:microsoft.com/office/officeart/2005/8/layout/vList5"/>
    <dgm:cxn modelId="{87D9B266-E700-4E06-AC63-57909F309E94}" type="presParOf" srcId="{08836675-BF5E-4439-8CB9-F0F55BAC073B}" destId="{93262F6C-5DC7-49E1-88DA-BD2B5A5E5A02}" srcOrd="0" destOrd="0" presId="urn:microsoft.com/office/officeart/2005/8/layout/vList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7EBA26-3B42-4B5C-95C4-F56757CFB89A}" type="doc">
      <dgm:prSet loTypeId="urn:microsoft.com/office/officeart/2005/8/layout/vList5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A71CC8F-FA12-4FDF-AE95-4AF75DDC077F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rPr>
            <a:t>Новая модель ценообразования - от рынка сырья к рынку услуг и технологий</a:t>
          </a:r>
          <a:endParaRPr lang="ru-RU" sz="2000" b="1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gm:t>
    </dgm:pt>
    <dgm:pt modelId="{518AC24F-3FA0-4232-BAE4-91AF4EBE94DC}" type="par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9797514E-6028-4FE5-8495-0D83742B871D}" type="sibTrans" cxnId="{6BC5A760-AF68-4077-82A4-89D09D799F61}">
      <dgm:prSet/>
      <dgm:spPr/>
      <dgm:t>
        <a:bodyPr/>
        <a:lstStyle/>
        <a:p>
          <a:endParaRPr lang="ru-RU">
            <a:solidFill>
              <a:schemeClr val="accent1">
                <a:lumMod val="25000"/>
              </a:schemeClr>
            </a:solidFill>
          </a:endParaRPr>
        </a:p>
      </dgm:t>
    </dgm:pt>
    <dgm:pt modelId="{242CCE5A-6A00-40F3-B81C-E96CA800DA3D}" type="pres">
      <dgm:prSet presAssocID="{447EBA26-3B42-4B5C-95C4-F56757CFB8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836675-BF5E-4439-8CB9-F0F55BAC073B}" type="pres">
      <dgm:prSet presAssocID="{CA71CC8F-FA12-4FDF-AE95-4AF75DDC077F}" presName="linNode" presStyleCnt="0"/>
      <dgm:spPr/>
    </dgm:pt>
    <dgm:pt modelId="{93262F6C-5DC7-49E1-88DA-BD2B5A5E5A02}" type="pres">
      <dgm:prSet presAssocID="{CA71CC8F-FA12-4FDF-AE95-4AF75DDC077F}" presName="parentText" presStyleLbl="node1" presStyleIdx="0" presStyleCnt="1" custScaleX="277778" custScaleY="57701" custLinFactNeighborX="-136" custLinFactNeighborY="-96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29017D-EB29-4FF8-8AFB-0A8BC5F52976}" type="presOf" srcId="{447EBA26-3B42-4B5C-95C4-F56757CFB89A}" destId="{242CCE5A-6A00-40F3-B81C-E96CA800DA3D}" srcOrd="0" destOrd="0" presId="urn:microsoft.com/office/officeart/2005/8/layout/vList5"/>
    <dgm:cxn modelId="{7B09D1AF-6149-4782-B8B8-B54AB0DE0CAD}" type="presOf" srcId="{CA71CC8F-FA12-4FDF-AE95-4AF75DDC077F}" destId="{93262F6C-5DC7-49E1-88DA-BD2B5A5E5A02}" srcOrd="0" destOrd="0" presId="urn:microsoft.com/office/officeart/2005/8/layout/vList5"/>
    <dgm:cxn modelId="{6BC5A760-AF68-4077-82A4-89D09D799F61}" srcId="{447EBA26-3B42-4B5C-95C4-F56757CFB89A}" destId="{CA71CC8F-FA12-4FDF-AE95-4AF75DDC077F}" srcOrd="0" destOrd="0" parTransId="{518AC24F-3FA0-4232-BAE4-91AF4EBE94DC}" sibTransId="{9797514E-6028-4FE5-8495-0D83742B871D}"/>
    <dgm:cxn modelId="{F08546F2-7778-495C-A670-32238999F78D}" type="presParOf" srcId="{242CCE5A-6A00-40F3-B81C-E96CA800DA3D}" destId="{08836675-BF5E-4439-8CB9-F0F55BAC073B}" srcOrd="0" destOrd="0" presId="urn:microsoft.com/office/officeart/2005/8/layout/vList5"/>
    <dgm:cxn modelId="{2DAB637D-3F85-4959-8FF5-C2C7A7C62FF6}" type="presParOf" srcId="{08836675-BF5E-4439-8CB9-F0F55BAC073B}" destId="{93262F6C-5DC7-49E1-88DA-BD2B5A5E5A02}" srcOrd="0" destOrd="0" presId="urn:microsoft.com/office/officeart/2005/8/layout/vList5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3A527-97C6-4B7F-9D91-B65D88869371}">
      <dsp:nvSpPr>
        <dsp:cNvPr id="0" name=""/>
        <dsp:cNvSpPr/>
      </dsp:nvSpPr>
      <dsp:spPr>
        <a:xfrm>
          <a:off x="3505199" y="0"/>
          <a:ext cx="5257799" cy="14287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Параметры динамического процесса – величина энергетического потенциала - НБ</a:t>
          </a:r>
          <a:endParaRPr lang="ru-RU" sz="2200" kern="1200" dirty="0"/>
        </a:p>
      </dsp:txBody>
      <dsp:txXfrm>
        <a:off x="3505199" y="178594"/>
        <a:ext cx="4722018" cy="1071562"/>
      </dsp:txXfrm>
    </dsp:sp>
    <dsp:sp modelId="{7DD6F168-98D2-406E-8148-B8156167C2A0}">
      <dsp:nvSpPr>
        <dsp:cNvPr id="0" name=""/>
        <dsp:cNvSpPr/>
      </dsp:nvSpPr>
      <dsp:spPr>
        <a:xfrm>
          <a:off x="0" y="0"/>
          <a:ext cx="3505199" cy="1428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Количество</a:t>
          </a:r>
        </a:p>
      </dsp:txBody>
      <dsp:txXfrm>
        <a:off x="69746" y="69746"/>
        <a:ext cx="3365707" cy="1289258"/>
      </dsp:txXfrm>
    </dsp:sp>
    <dsp:sp modelId="{DE45C534-E5F6-470D-81CB-E5365EAE6C2A}">
      <dsp:nvSpPr>
        <dsp:cNvPr id="0" name=""/>
        <dsp:cNvSpPr/>
      </dsp:nvSpPr>
      <dsp:spPr>
        <a:xfrm>
          <a:off x="3505199" y="1571625"/>
          <a:ext cx="5257799" cy="14287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Выявление зон стабильности</a:t>
          </a:r>
          <a:endParaRPr lang="ru-RU" sz="2200" kern="1200" dirty="0"/>
        </a:p>
      </dsp:txBody>
      <dsp:txXfrm>
        <a:off x="3505199" y="1750219"/>
        <a:ext cx="4722018" cy="1071562"/>
      </dsp:txXfrm>
    </dsp:sp>
    <dsp:sp modelId="{4E96B23B-93CF-4366-9CE0-8483BABF8E59}">
      <dsp:nvSpPr>
        <dsp:cNvPr id="0" name=""/>
        <dsp:cNvSpPr/>
      </dsp:nvSpPr>
      <dsp:spPr>
        <a:xfrm>
          <a:off x="0" y="1571625"/>
          <a:ext cx="3505199" cy="1428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Качество</a:t>
          </a:r>
          <a:endParaRPr lang="ru-RU" sz="2800" kern="1200" dirty="0"/>
        </a:p>
      </dsp:txBody>
      <dsp:txXfrm>
        <a:off x="69746" y="1641371"/>
        <a:ext cx="3365707" cy="1289258"/>
      </dsp:txXfrm>
    </dsp:sp>
    <dsp:sp modelId="{A63D144B-8997-4A66-ACB8-AA8D7CD62E3F}">
      <dsp:nvSpPr>
        <dsp:cNvPr id="0" name=""/>
        <dsp:cNvSpPr/>
      </dsp:nvSpPr>
      <dsp:spPr>
        <a:xfrm>
          <a:off x="3505199" y="3143250"/>
          <a:ext cx="5257799" cy="14287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Системная организация – образ системы</a:t>
          </a:r>
          <a:endParaRPr lang="ru-RU" sz="2200" kern="1200" dirty="0"/>
        </a:p>
      </dsp:txBody>
      <dsp:txXfrm>
        <a:off x="3505199" y="3321844"/>
        <a:ext cx="4722018" cy="1071562"/>
      </dsp:txXfrm>
    </dsp:sp>
    <dsp:sp modelId="{012E814D-9963-4A74-A750-359F32CDF591}">
      <dsp:nvSpPr>
        <dsp:cNvPr id="0" name=""/>
        <dsp:cNvSpPr/>
      </dsp:nvSpPr>
      <dsp:spPr>
        <a:xfrm>
          <a:off x="0" y="3143250"/>
          <a:ext cx="3505199" cy="1428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Конструктивность</a:t>
          </a:r>
          <a:endParaRPr lang="ru-RU" sz="2800" kern="1200" dirty="0"/>
        </a:p>
      </dsp:txBody>
      <dsp:txXfrm>
        <a:off x="69746" y="3212996"/>
        <a:ext cx="3365707" cy="1289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62F6C-5DC7-49E1-88DA-BD2B5A5E5A02}">
      <dsp:nvSpPr>
        <dsp:cNvPr id="0" name=""/>
        <dsp:cNvSpPr/>
      </dsp:nvSpPr>
      <dsp:spPr>
        <a:xfrm>
          <a:off x="2997" y="0"/>
          <a:ext cx="3068836" cy="114189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Georgia" pitchFamily="18" charset="0"/>
            </a:rPr>
            <a:t>Энергетика как система систем: </a:t>
          </a:r>
          <a:r>
            <a:rPr lang="ru-RU" sz="2000" b="1" kern="1200" dirty="0" err="1" smtClean="0">
              <a:latin typeface="Georgia" pitchFamily="18" charset="0"/>
            </a:rPr>
            <a:t>мультиагентное</a:t>
          </a:r>
          <a:r>
            <a:rPr lang="ru-RU" sz="2000" b="1" kern="1200" dirty="0" smtClean="0">
              <a:latin typeface="Georgia" pitchFamily="18" charset="0"/>
            </a:rPr>
            <a:t> сетевое управление</a:t>
          </a:r>
          <a:endParaRPr lang="ru-RU" sz="2000" b="1" kern="1200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sp:txBody>
      <dsp:txXfrm>
        <a:off x="58740" y="55743"/>
        <a:ext cx="2957350" cy="10304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62F6C-5DC7-49E1-88DA-BD2B5A5E5A02}">
      <dsp:nvSpPr>
        <dsp:cNvPr id="0" name=""/>
        <dsp:cNvSpPr/>
      </dsp:nvSpPr>
      <dsp:spPr>
        <a:xfrm>
          <a:off x="2788" y="0"/>
          <a:ext cx="2854731" cy="114189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Georgia" pitchFamily="18" charset="0"/>
            </a:rPr>
            <a:t>Закат геополитики и переход к </a:t>
          </a:r>
          <a:r>
            <a:rPr lang="ru-RU" sz="2000" b="1" kern="1200" dirty="0" err="1" smtClean="0">
              <a:latin typeface="Georgia" pitchFamily="18" charset="0"/>
            </a:rPr>
            <a:t>энергокосмизму</a:t>
          </a:r>
          <a:endParaRPr lang="ru-RU" sz="2000" b="1" kern="1200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sp:txBody>
      <dsp:txXfrm>
        <a:off x="58531" y="55743"/>
        <a:ext cx="2743245" cy="10304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62F6C-5DC7-49E1-88DA-BD2B5A5E5A02}">
      <dsp:nvSpPr>
        <dsp:cNvPr id="0" name=""/>
        <dsp:cNvSpPr/>
      </dsp:nvSpPr>
      <dsp:spPr>
        <a:xfrm>
          <a:off x="0" y="0"/>
          <a:ext cx="4210729" cy="65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rPr>
            <a:t>Условия продолжения «эпохи дорогих ресурсов»:</a:t>
          </a:r>
          <a:endParaRPr lang="ru-RU" sz="2000" b="1" kern="1200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sp:txBody>
      <dsp:txXfrm>
        <a:off x="32164" y="32164"/>
        <a:ext cx="4146401" cy="5945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62F6C-5DC7-49E1-88DA-BD2B5A5E5A02}">
      <dsp:nvSpPr>
        <dsp:cNvPr id="0" name=""/>
        <dsp:cNvSpPr/>
      </dsp:nvSpPr>
      <dsp:spPr>
        <a:xfrm>
          <a:off x="0" y="214307"/>
          <a:ext cx="4210729" cy="10706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rPr>
            <a:t>Все эти условия размываются, что создает перспективу умеренных цен на энергоресурсы</a:t>
          </a:r>
          <a:endParaRPr lang="ru-RU" sz="2000" b="1" kern="1200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sp:txBody>
      <dsp:txXfrm>
        <a:off x="52266" y="266573"/>
        <a:ext cx="4106197" cy="9661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62F6C-5DC7-49E1-88DA-BD2B5A5E5A02}">
      <dsp:nvSpPr>
        <dsp:cNvPr id="0" name=""/>
        <dsp:cNvSpPr/>
      </dsp:nvSpPr>
      <dsp:spPr>
        <a:xfrm>
          <a:off x="0" y="214307"/>
          <a:ext cx="4210729" cy="10706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25000"/>
                </a:schemeClr>
              </a:solidFill>
              <a:latin typeface="Georgia" pitchFamily="18" charset="0"/>
            </a:rPr>
            <a:t>Новая модель ценообразования - от рынка сырья к рынку услуг и технологий</a:t>
          </a:r>
          <a:endParaRPr lang="ru-RU" sz="2000" b="1" kern="1200" dirty="0">
            <a:solidFill>
              <a:schemeClr val="accent1">
                <a:lumMod val="25000"/>
              </a:schemeClr>
            </a:solidFill>
            <a:latin typeface="Georgia" pitchFamily="18" charset="0"/>
          </a:endParaRPr>
        </a:p>
      </dsp:txBody>
      <dsp:txXfrm>
        <a:off x="52266" y="266573"/>
        <a:ext cx="4106197" cy="96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7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49617-679D-4DA0-937C-BE11B1FC6C47}" type="datetimeFigureOut">
              <a:rPr lang="ru-RU" smtClean="0"/>
              <a:t>01.02.2007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8A6B2-6B17-427C-A53C-50EB36221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1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1E28C-6805-4D98-B6F2-6DF7F17557CA}" type="datetimeFigureOut">
              <a:rPr lang="ru-RU" smtClean="0"/>
              <a:pPr/>
              <a:t>01.02.2007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4548F-65C3-4ABB-A01C-3AD98094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8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16501" indent="-275577">
              <a:defRPr>
                <a:solidFill>
                  <a:schemeClr val="tx1"/>
                </a:solidFill>
                <a:latin typeface="Arial" charset="0"/>
              </a:defRPr>
            </a:lvl2pPr>
            <a:lvl3pPr marL="1102309" indent="-220462">
              <a:defRPr>
                <a:solidFill>
                  <a:schemeClr val="tx1"/>
                </a:solidFill>
                <a:latin typeface="Arial" charset="0"/>
              </a:defRPr>
            </a:lvl3pPr>
            <a:lvl4pPr marL="1543233" indent="-220462">
              <a:defRPr>
                <a:solidFill>
                  <a:schemeClr val="tx1"/>
                </a:solidFill>
                <a:latin typeface="Arial" charset="0"/>
              </a:defRPr>
            </a:lvl4pPr>
            <a:lvl5pPr marL="1984157" indent="-220462">
              <a:defRPr>
                <a:solidFill>
                  <a:schemeClr val="tx1"/>
                </a:solidFill>
                <a:latin typeface="Arial" charset="0"/>
              </a:defRPr>
            </a:lvl5pPr>
            <a:lvl6pPr marL="2425080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004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6928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7851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6B0B31F-BED8-47C4-BF16-A4441BEAA426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3BE84-E855-43BF-A1BF-8988CC62E975}" type="slidenum">
              <a:rPr lang="ru-RU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012C3-21EC-49D4-B6F7-75EE1BFFD413}" type="slidenum">
              <a:rPr lang="ru-RU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0D930-4C32-4314-91B9-9EB35B76C43F}" type="slidenum">
              <a:rPr lang="ru-RU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16501" indent="-275577">
              <a:defRPr>
                <a:solidFill>
                  <a:schemeClr val="tx1"/>
                </a:solidFill>
                <a:latin typeface="Arial" charset="0"/>
              </a:defRPr>
            </a:lvl2pPr>
            <a:lvl3pPr marL="1102309" indent="-220462">
              <a:defRPr>
                <a:solidFill>
                  <a:schemeClr val="tx1"/>
                </a:solidFill>
                <a:latin typeface="Arial" charset="0"/>
              </a:defRPr>
            </a:lvl3pPr>
            <a:lvl4pPr marL="1543233" indent="-220462">
              <a:defRPr>
                <a:solidFill>
                  <a:schemeClr val="tx1"/>
                </a:solidFill>
                <a:latin typeface="Arial" charset="0"/>
              </a:defRPr>
            </a:lvl4pPr>
            <a:lvl5pPr marL="1984157" indent="-220462">
              <a:defRPr>
                <a:solidFill>
                  <a:schemeClr val="tx1"/>
                </a:solidFill>
                <a:latin typeface="Arial" charset="0"/>
              </a:defRPr>
            </a:lvl5pPr>
            <a:lvl6pPr marL="2425080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004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6928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7851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6B0B31F-BED8-47C4-BF16-A4441BEAA426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96473-78B1-4832-8A1D-409D901FBC46}" type="slidenum">
              <a:rPr lang="ru-RU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72760-40BF-4422-AA4F-FADA6C21A121}" type="slidenum">
              <a:rPr lang="ru-RU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8DC996-44C1-4339-BDA1-E503B71B9BFD}" type="slidenum">
              <a:rPr lang="ru-RU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1D1CF-4F40-461A-813E-01F7B155B30F}" type="slidenum">
              <a:rPr lang="ru-RU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7C370-752D-4BFF-BD6F-1F329982E911}" type="slidenum">
              <a:rPr lang="ru-RU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F7A73-E414-48B4-A3E4-8F53137B2ABA}" type="slidenum">
              <a:rPr lang="ru-RU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AA1649-7D8C-496A-8047-EABC88F9DE0D}" type="slidenum">
              <a:rPr lang="ru-RU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01D4A-D729-4A3B-AC72-5430819A5AF8}" type="slidenum">
              <a:rPr lang="ru-RU"/>
              <a:pPr/>
              <a:t>4</a:t>
            </a:fld>
            <a:endParaRPr lang="ru-RU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50443" y="9378824"/>
            <a:ext cx="2945659" cy="493713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E94BA4D-E1AC-493E-A12C-2F1913815801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200">
              <a:latin typeface="+mn-lt"/>
            </a:endParaRPr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DBEF3B-9D6F-4942-BF1A-3F9B18800609}" type="slidenum">
              <a:rPr lang="ru-RU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1EF436-B074-4191-8080-EB7F547AA259}" type="slidenum">
              <a:rPr lang="ru-RU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C57B6-2E1B-4808-98C1-0F807CB5D39E}" type="slidenum">
              <a:rPr lang="ru-RU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CDB863-F47F-4016-A645-D6DC36E0B89F}" type="slidenum">
              <a:rPr lang="ru-RU" smtClean="0">
                <a:latin typeface="Arial" pitchFamily="34" charset="0"/>
                <a:cs typeface="Arial" pitchFamily="34" charset="0"/>
              </a:rPr>
              <a:pPr/>
              <a:t>53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50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2" name="Номер слайда 3"/>
          <p:cNvSpPr txBox="1">
            <a:spLocks noGrp="1"/>
          </p:cNvSpPr>
          <p:nvPr/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00393A0-2BCD-4527-B7F9-A112E5E6304D}" type="slidenum">
              <a:rPr lang="ru-RU" sz="1200">
                <a:latin typeface="+mn-lt"/>
              </a:rPr>
              <a:pPr algn="r">
                <a:defRPr/>
              </a:pPr>
              <a:t>53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2A15B-5CDC-413B-B3B0-A64C46C90DC1}" type="slidenum">
              <a:rPr lang="ru-RU" smtClean="0">
                <a:latin typeface="Arial" pitchFamily="34" charset="0"/>
                <a:cs typeface="Arial" pitchFamily="34" charset="0"/>
              </a:rPr>
              <a:pPr/>
              <a:t>54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90D61-FF5E-4676-BCE7-4AB3DA798F0C}" type="slidenum">
              <a:rPr lang="ru-RU" smtClean="0">
                <a:latin typeface="Arial" pitchFamily="34" charset="0"/>
                <a:cs typeface="Arial" pitchFamily="34" charset="0"/>
              </a:rPr>
              <a:pPr/>
              <a:t>55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</p:txBody>
      </p:sp>
      <p:sp>
        <p:nvSpPr>
          <p:cNvPr id="63491" name="Номер слайда 3"/>
          <p:cNvSpPr txBox="1">
            <a:spLocks noGrp="1"/>
          </p:cNvSpPr>
          <p:nvPr/>
        </p:nvSpPr>
        <p:spPr bwMode="auto">
          <a:xfrm>
            <a:off x="3849689" y="9378407"/>
            <a:ext cx="2946400" cy="49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31" tIns="47766" rIns="95531" bIns="47766" anchor="b"/>
          <a:lstStyle/>
          <a:p>
            <a:pPr algn="r"/>
            <a:fld id="{230E4B09-5DD6-4B2F-ACAB-A5CD786832AC}" type="slidenum">
              <a:rPr lang="ru-RU" sz="1300">
                <a:latin typeface="Calibri" pitchFamily="34" charset="0"/>
                <a:cs typeface="Arial" pitchFamily="34" charset="0"/>
              </a:rPr>
              <a:pPr algn="r"/>
              <a:t>56</a:t>
            </a:fld>
            <a:endParaRPr lang="ru-RU" sz="130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16501" indent="-275577">
              <a:defRPr>
                <a:solidFill>
                  <a:schemeClr val="tx1"/>
                </a:solidFill>
                <a:latin typeface="Arial" charset="0"/>
              </a:defRPr>
            </a:lvl2pPr>
            <a:lvl3pPr marL="1102309" indent="-220462">
              <a:defRPr>
                <a:solidFill>
                  <a:schemeClr val="tx1"/>
                </a:solidFill>
                <a:latin typeface="Arial" charset="0"/>
              </a:defRPr>
            </a:lvl3pPr>
            <a:lvl4pPr marL="1543233" indent="-220462">
              <a:defRPr>
                <a:solidFill>
                  <a:schemeClr val="tx1"/>
                </a:solidFill>
                <a:latin typeface="Arial" charset="0"/>
              </a:defRPr>
            </a:lvl4pPr>
            <a:lvl5pPr marL="1984157" indent="-220462">
              <a:defRPr>
                <a:solidFill>
                  <a:schemeClr val="tx1"/>
                </a:solidFill>
                <a:latin typeface="Arial" charset="0"/>
              </a:defRPr>
            </a:lvl5pPr>
            <a:lvl6pPr marL="2425080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6004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6928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7851" indent="-2204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B4D88DC-EDE6-4E0D-BDC6-BB37565E7793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59F94-DB60-4DBF-84DE-5C7A81AA23BC}" type="slidenum">
              <a:rPr lang="ru-RU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77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7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9969-6FEC-4E70-8BB2-A3A78DEB05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2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E5D8A-B1A8-42A6-8CF7-45CD04C29A9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8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8F1C-2E67-4E57-8470-3A3C4C83DB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07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0C3A3-6B0E-40D2-A7B3-CC2070ACBF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14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8E591-AF39-4F3E-B2E6-F0C6BC5B3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7CC53-B2DC-42A4-AC05-1A86795544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8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C0AB1-AE80-4213-BCD8-01AFD6185AA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6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CB7A2-EC0C-4EF6-845A-803EBF0805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14ABF-D0CB-4ED1-B853-03CC0AB925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4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A105A-40E1-4FDD-9E59-DEF3A17A9D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2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716B9-E101-49CE-9CCC-0AA6955E370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6863D-E5F2-4E03-9EAC-FFE00071F2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9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18D15-9F5C-45CE-8779-6617399914F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0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4DAAB-E51E-4576-8411-2F4C4D27EE5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7648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48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48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27648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27648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27649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27649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49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27649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649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8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wmf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1.xml"/><Relationship Id="rId7" Type="http://schemas.openxmlformats.org/officeDocument/2006/relationships/hyperlink" Target="http://sdnnet.ru/images/uploads/cunami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.png"/><Relationship Id="rId10" Type="http://schemas.openxmlformats.org/officeDocument/2006/relationships/image" Target="../media/image36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_____Microsoft_Excel_97-20031.xls"/><Relationship Id="rId5" Type="http://schemas.openxmlformats.org/officeDocument/2006/relationships/image" Target="../media/image3.png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3.pn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6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1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3.png"/><Relationship Id="rId11" Type="http://schemas.openxmlformats.org/officeDocument/2006/relationships/image" Target="../media/image3.png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3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2.bin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.jpeg"/><Relationship Id="rId5" Type="http://schemas.openxmlformats.org/officeDocument/2006/relationships/image" Target="../media/image69.emf"/><Relationship Id="rId4" Type="http://schemas.openxmlformats.org/officeDocument/2006/relationships/oleObject" Target="../embeddings/_____Microsoft_Excel_97-20032.xls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3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4.jpeg"/><Relationship Id="rId4" Type="http://schemas.openxmlformats.org/officeDocument/2006/relationships/image" Target="../media/image70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3.png"/><Relationship Id="rId4" Type="http://schemas.openxmlformats.org/officeDocument/2006/relationships/image" Target="../media/image74.jpeg"/><Relationship Id="rId9" Type="http://schemas.openxmlformats.org/officeDocument/2006/relationships/oleObject" Target="../embeddings/oleObject26.bin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6" Type="http://schemas.openxmlformats.org/officeDocument/2006/relationships/diagramQuickStyle" Target="../diagrams/quickStyle6.xml"/><Relationship Id="rId20" Type="http://schemas.openxmlformats.org/officeDocument/2006/relationships/image" Target="../media/image3.png"/><Relationship Id="rId1" Type="http://schemas.openxmlformats.org/officeDocument/2006/relationships/vmlDrawing" Target="../drawings/vmlDrawing29.v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19" Type="http://schemas.openxmlformats.org/officeDocument/2006/relationships/oleObject" Target="../embeddings/oleObject27.bin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4.jpeg"/><Relationship Id="rId4" Type="http://schemas.openxmlformats.org/officeDocument/2006/relationships/image" Target="../media/image7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3.png"/><Relationship Id="rId4" Type="http://schemas.openxmlformats.org/officeDocument/2006/relationships/image" Target="../media/image81.png"/><Relationship Id="rId9" Type="http://schemas.openxmlformats.org/officeDocument/2006/relationships/oleObject" Target="../embeddings/oleObject30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3.png"/><Relationship Id="rId4" Type="http://schemas.openxmlformats.org/officeDocument/2006/relationships/image" Target="../media/image86.png"/><Relationship Id="rId9" Type="http://schemas.openxmlformats.org/officeDocument/2006/relationships/oleObject" Target="../embeddings/oleObject3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energystrategy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"/>
          <p:cNvSpPr txBox="1">
            <a:spLocks noChangeArrowheads="1"/>
          </p:cNvSpPr>
          <p:nvPr/>
        </p:nvSpPr>
        <p:spPr bwMode="auto">
          <a:xfrm>
            <a:off x="1857356" y="1571612"/>
            <a:ext cx="6948487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	</a:t>
            </a:r>
            <a:r>
              <a:rPr lang="ru-RU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Фрактальная динамика</a:t>
            </a:r>
          </a:p>
          <a:p>
            <a:pPr algn="ctr" eaLnBrk="1" hangingPunct="1">
              <a:defRPr/>
            </a:pPr>
            <a:r>
              <a:rPr lang="ru-RU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развития евразийской</a:t>
            </a:r>
          </a:p>
          <a:p>
            <a:pPr algn="ctr" eaLnBrk="1" hangingPunct="1">
              <a:defRPr/>
            </a:pPr>
            <a:r>
              <a:rPr lang="ru-RU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энергетической цивилизации – анализ и прогноз</a:t>
            </a:r>
            <a:endParaRPr lang="ru-RU" altLang="ru-RU" sz="36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Rectangle 34"/>
          <p:cNvSpPr>
            <a:spLocks noChangeArrowheads="1"/>
          </p:cNvSpPr>
          <p:nvPr/>
        </p:nvSpPr>
        <p:spPr bwMode="auto">
          <a:xfrm>
            <a:off x="467544" y="4509120"/>
            <a:ext cx="848042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ru-RU" altLang="ru-RU" b="1" i="1" dirty="0">
                <a:solidFill>
                  <a:srgbClr val="000000"/>
                </a:solidFill>
              </a:rPr>
              <a:t> В.В. Бушуев</a:t>
            </a:r>
          </a:p>
          <a:p>
            <a:pPr algn="r" eaLnBrk="1" hangingPunct="1"/>
            <a:r>
              <a:rPr lang="ru-RU" altLang="ru-RU" b="1" i="1" dirty="0">
                <a:solidFill>
                  <a:srgbClr val="000000"/>
                </a:solidFill>
              </a:rPr>
              <a:t>д.т.н., профессор, генеральный директор </a:t>
            </a:r>
            <a:br>
              <a:rPr lang="ru-RU" altLang="ru-RU" b="1" i="1" dirty="0">
                <a:solidFill>
                  <a:srgbClr val="000000"/>
                </a:solidFill>
              </a:rPr>
            </a:br>
            <a:r>
              <a:rPr lang="ru-RU" altLang="ru-RU" b="1" i="1" dirty="0">
                <a:solidFill>
                  <a:srgbClr val="000000"/>
                </a:solidFill>
              </a:rPr>
              <a:t>Институт энергетической стратегии ИЭС</a:t>
            </a:r>
          </a:p>
          <a:p>
            <a:pPr algn="r" eaLnBrk="1" hangingPunct="1"/>
            <a:endParaRPr lang="ru-RU" altLang="ru-RU" b="1" i="1" dirty="0">
              <a:solidFill>
                <a:srgbClr val="000000"/>
              </a:solidFill>
            </a:endParaRPr>
          </a:p>
          <a:p>
            <a:pPr algn="r" eaLnBrk="1" hangingPunct="1"/>
            <a:r>
              <a:rPr lang="ru-RU" altLang="ru-RU" b="1" i="1" dirty="0">
                <a:solidFill>
                  <a:srgbClr val="000000"/>
                </a:solidFill>
              </a:rPr>
              <a:t>Заведующий лабораторией системных исследований в энергетике ОИВТ РАН </a:t>
            </a:r>
            <a:br>
              <a:rPr lang="ru-RU" altLang="ru-RU" b="1" i="1" dirty="0">
                <a:solidFill>
                  <a:srgbClr val="000000"/>
                </a:solidFill>
              </a:rPr>
            </a:br>
            <a:r>
              <a:rPr lang="ru-RU" altLang="ru-RU" b="1" i="1" dirty="0">
                <a:solidFill>
                  <a:srgbClr val="000000"/>
                </a:solidFill>
              </a:rPr>
              <a:t>(г. Москва), E-</a:t>
            </a:r>
            <a:r>
              <a:rPr lang="ru-RU" altLang="ru-RU" b="1" i="1" dirty="0" err="1">
                <a:solidFill>
                  <a:srgbClr val="000000"/>
                </a:solidFill>
              </a:rPr>
              <a:t>mail</a:t>
            </a:r>
            <a:r>
              <a:rPr lang="ru-RU" altLang="ru-RU" b="1" i="1" dirty="0">
                <a:solidFill>
                  <a:srgbClr val="000000"/>
                </a:solidFill>
              </a:rPr>
              <a:t>: vital@df.ru</a:t>
            </a:r>
            <a:endParaRPr lang="ru-RU" altLang="ru-RU" b="1" i="1" dirty="0"/>
          </a:p>
        </p:txBody>
      </p:sp>
      <p:pic>
        <p:nvPicPr>
          <p:cNvPr id="1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712504" cy="17125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0687883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893175" cy="53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Энергетическая эволюция</a:t>
            </a:r>
          </a:p>
        </p:txBody>
      </p:sp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25538"/>
            <a:ext cx="450056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0" y="3789363"/>
            <a:ext cx="3995738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Georgia" pitchFamily="18" charset="0"/>
              </a:rPr>
              <a:t>Энерго-эколого-экономическая система в режиме обострения</a:t>
            </a:r>
          </a:p>
        </p:txBody>
      </p:sp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2708275"/>
            <a:ext cx="50038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4643438" y="2781300"/>
            <a:ext cx="2449512" cy="8255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Georgia" pitchFamily="18" charset="0"/>
              </a:rPr>
              <a:t>Продолжение экспоненциального роста</a:t>
            </a:r>
          </a:p>
        </p:txBody>
      </p:sp>
      <p:sp>
        <p:nvSpPr>
          <p:cNvPr id="12296" name="Line 15"/>
          <p:cNvSpPr>
            <a:spLocks noChangeShapeType="1"/>
          </p:cNvSpPr>
          <p:nvPr/>
        </p:nvSpPr>
        <p:spPr bwMode="auto">
          <a:xfrm>
            <a:off x="5940425" y="3573463"/>
            <a:ext cx="287338" cy="647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2297" name="Line 16"/>
          <p:cNvSpPr>
            <a:spLocks noChangeShapeType="1"/>
          </p:cNvSpPr>
          <p:nvPr/>
        </p:nvSpPr>
        <p:spPr bwMode="auto">
          <a:xfrm>
            <a:off x="6227763" y="3429000"/>
            <a:ext cx="649287" cy="5048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2298" name="Line 17"/>
          <p:cNvSpPr>
            <a:spLocks noChangeShapeType="1"/>
          </p:cNvSpPr>
          <p:nvPr/>
        </p:nvSpPr>
        <p:spPr bwMode="auto">
          <a:xfrm>
            <a:off x="6804025" y="3141663"/>
            <a:ext cx="1512888" cy="28733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2299" name="Text Box 18"/>
          <p:cNvSpPr txBox="1">
            <a:spLocks noChangeArrowheads="1"/>
          </p:cNvSpPr>
          <p:nvPr/>
        </p:nvSpPr>
        <p:spPr bwMode="auto">
          <a:xfrm>
            <a:off x="4356100" y="6093296"/>
            <a:ext cx="453707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Georgia" pitchFamily="18" charset="0"/>
              </a:rPr>
              <a:t>Выход энерго-экологической системы из режима с обострением</a:t>
            </a:r>
          </a:p>
        </p:txBody>
      </p:sp>
      <p:sp>
        <p:nvSpPr>
          <p:cNvPr id="12300" name="Text Box 19"/>
          <p:cNvSpPr txBox="1">
            <a:spLocks noChangeArrowheads="1"/>
          </p:cNvSpPr>
          <p:nvPr/>
        </p:nvSpPr>
        <p:spPr bwMode="auto">
          <a:xfrm>
            <a:off x="7092950" y="458152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Georgia" pitchFamily="18" charset="0"/>
              </a:rPr>
              <a:t>Стагнационная</a:t>
            </a:r>
          </a:p>
          <a:p>
            <a:pPr algn="ctr"/>
            <a:r>
              <a:rPr lang="ru-RU" sz="1600">
                <a:latin typeface="Georgia" pitchFamily="18" charset="0"/>
              </a:rPr>
              <a:t>траектория</a:t>
            </a:r>
          </a:p>
        </p:txBody>
      </p:sp>
      <p:sp>
        <p:nvSpPr>
          <p:cNvPr id="12301" name="Line 20"/>
          <p:cNvSpPr>
            <a:spLocks noChangeShapeType="1"/>
          </p:cNvSpPr>
          <p:nvPr/>
        </p:nvSpPr>
        <p:spPr bwMode="auto">
          <a:xfrm flipH="1">
            <a:off x="6372225" y="5013325"/>
            <a:ext cx="936625" cy="144463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2302" name="Line 21"/>
          <p:cNvSpPr>
            <a:spLocks noChangeShapeType="1"/>
          </p:cNvSpPr>
          <p:nvPr/>
        </p:nvSpPr>
        <p:spPr bwMode="auto">
          <a:xfrm flipH="1" flipV="1">
            <a:off x="7524750" y="4437063"/>
            <a:ext cx="71438" cy="2159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2303" name="Line 22"/>
          <p:cNvSpPr>
            <a:spLocks noChangeShapeType="1"/>
          </p:cNvSpPr>
          <p:nvPr/>
        </p:nvSpPr>
        <p:spPr bwMode="auto">
          <a:xfrm flipV="1">
            <a:off x="8243888" y="3933825"/>
            <a:ext cx="215900" cy="79057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2304" name="Text Box 23"/>
          <p:cNvSpPr txBox="1">
            <a:spLocks noChangeArrowheads="1"/>
          </p:cNvSpPr>
          <p:nvPr/>
        </p:nvSpPr>
        <p:spPr bwMode="auto">
          <a:xfrm>
            <a:off x="4356100" y="4149725"/>
            <a:ext cx="17272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>
                <a:latin typeface="Georgia" pitchFamily="18" charset="0"/>
              </a:rPr>
              <a:t>Фактическая динамика</a:t>
            </a:r>
          </a:p>
        </p:txBody>
      </p:sp>
      <p:sp>
        <p:nvSpPr>
          <p:cNvPr id="12305" name="Line 24"/>
          <p:cNvSpPr>
            <a:spLocks noChangeShapeType="1"/>
          </p:cNvSpPr>
          <p:nvPr/>
        </p:nvSpPr>
        <p:spPr bwMode="auto">
          <a:xfrm>
            <a:off x="5076825" y="4724400"/>
            <a:ext cx="0" cy="504825"/>
          </a:xfrm>
          <a:prstGeom prst="line">
            <a:avLst/>
          </a:prstGeom>
          <a:noFill/>
          <a:ln w="22225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ru-RU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229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Точечный рисунок" r:id="rId6" imgW="1066667" imgH="1123810" progId="PBrush">
                    <p:embed/>
                  </p:oleObj>
                </mc:Choice>
                <mc:Fallback>
                  <p:oleObj name="Точечный рисунок" r:id="rId6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2310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11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12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2313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2309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84D8E591-AF39-4F3E-B2E6-F0C6BC5B3D8D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784"/>
            <a:ext cx="8424862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684213" y="404664"/>
            <a:ext cx="81359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5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Волны мирового </a:t>
            </a:r>
            <a:r>
              <a:rPr lang="ru-RU" alt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</a:p>
          <a:p>
            <a:pPr algn="ctr"/>
            <a:r>
              <a:rPr lang="ru-RU" alt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фракталы </a:t>
            </a:r>
            <a:r>
              <a:rPr lang="ru-RU" altLang="ru-RU" sz="25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Эллиотта</a:t>
            </a:r>
            <a:endParaRPr lang="ru-RU" altLang="ru-RU" sz="25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B1926B4-4D15-4455-B81B-409A1EBDE7BC}" type="slidenum">
              <a:rPr lang="ru-RU" altLang="ru-RU">
                <a:latin typeface="Arial Black" pitchFamily="34" charset="0"/>
              </a:rPr>
              <a:pPr/>
              <a:t>11</a:t>
            </a:fld>
            <a:endParaRPr lang="ru-RU" altLang="ru-RU">
              <a:latin typeface="Arial Black" pitchFamily="34" charset="0"/>
            </a:endParaRPr>
          </a:p>
        </p:txBody>
      </p:sp>
      <p:pic>
        <p:nvPicPr>
          <p:cNvPr id="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4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4907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479522"/>
            <a:ext cx="8358246" cy="357190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Поверхностная решетка земного кристалла</a:t>
            </a:r>
            <a:endParaRPr lang="ru-RU" sz="25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643702" y="1000108"/>
            <a:ext cx="1988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Орион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(Б.Медведица)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286644" y="3000372"/>
            <a:ext cx="156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Созвездие Льва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42910" y="278605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Сириус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500562" y="1714488"/>
            <a:ext cx="10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(ангелы)</a:t>
            </a:r>
            <a:endParaRPr lang="ru-RU" i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Копия кристалл.JPG"/>
          <p:cNvPicPr>
            <a:picLocks noChangeAspect="1"/>
          </p:cNvPicPr>
          <p:nvPr/>
        </p:nvPicPr>
        <p:blipFill>
          <a:blip r:embed="rId2" cstate="print"/>
          <a:srcRect b="56250"/>
          <a:stretch>
            <a:fillRect/>
          </a:stretch>
        </p:blipFill>
        <p:spPr>
          <a:xfrm>
            <a:off x="1928794" y="3501008"/>
            <a:ext cx="7076722" cy="295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Копия кристал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908720"/>
            <a:ext cx="362323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луп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3284984"/>
            <a:ext cx="1232391" cy="1066789"/>
          </a:xfrm>
          <a:prstGeom prst="rect">
            <a:avLst/>
          </a:prstGeom>
        </p:spPr>
      </p:pic>
      <p:pic>
        <p:nvPicPr>
          <p:cNvPr id="12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4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476672"/>
            <a:ext cx="8358246" cy="642942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Энергетические меридианы</a:t>
            </a:r>
            <a:b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акупунктурные точки Евразии </a:t>
            </a:r>
            <a:endParaRPr lang="ru-RU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214282" y="1412776"/>
            <a:ext cx="8715436" cy="5149184"/>
            <a:chOff x="214282" y="1571612"/>
            <a:chExt cx="8715436" cy="5149184"/>
          </a:xfrm>
        </p:grpSpPr>
        <p:pic>
          <p:nvPicPr>
            <p:cNvPr id="20" name="Рисунок 19" descr="Аккуп точки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571612"/>
              <a:ext cx="8715436" cy="409852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71604" y="5643578"/>
              <a:ext cx="32147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1 – </a:t>
              </a:r>
              <a:r>
                <a:rPr lang="ru-RU" sz="1600" b="1" dirty="0" err="1" smtClean="0">
                  <a:latin typeface="Times New Roman" pitchFamily="18" charset="0"/>
                  <a:cs typeface="Times New Roman" pitchFamily="18" charset="0"/>
                </a:rPr>
                <a:t>Стоунхедж</a:t>
              </a:r>
              <a:endParaRPr lang="ru-RU" sz="1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2 – Валдай</a:t>
              </a:r>
            </a:p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3 – </a:t>
              </a:r>
              <a:r>
                <a:rPr lang="ru-RU" sz="1600" b="1" dirty="0" err="1" smtClean="0">
                  <a:latin typeface="Times New Roman" pitchFamily="18" charset="0"/>
                  <a:cs typeface="Times New Roman" pitchFamily="18" charset="0"/>
                </a:rPr>
                <a:t>Рифейские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 горы (Урал)</a:t>
              </a:r>
            </a:p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4 – Алтай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57818" y="5643578"/>
              <a:ext cx="23574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5 – </a:t>
              </a:r>
              <a:r>
                <a:rPr lang="ru-RU" sz="1600" b="1" dirty="0" err="1" smtClean="0">
                  <a:latin typeface="Times New Roman" pitchFamily="18" charset="0"/>
                  <a:cs typeface="Times New Roman" pitchFamily="18" charset="0"/>
                </a:rPr>
                <a:t>Алданское</a:t>
              </a:r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 нагорье </a:t>
              </a:r>
            </a:p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      (Забайкалье) </a:t>
              </a:r>
            </a:p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6 – р.Охота</a:t>
              </a:r>
            </a:p>
            <a:p>
              <a:r>
                <a:rPr lang="ru-RU" sz="1600" b="1" dirty="0" smtClean="0">
                  <a:latin typeface="Times New Roman" pitchFamily="18" charset="0"/>
                  <a:cs typeface="Times New Roman" pitchFamily="18" charset="0"/>
                </a:rPr>
                <a:t>7 –  Алеутские о-ва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5984" y="3643314"/>
              <a:ext cx="4449616" cy="64633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 smtClean="0"/>
                <a:t>Зона Великого переселения народов</a:t>
              </a:r>
            </a:p>
            <a:p>
              <a:pPr algn="ctr"/>
              <a:r>
                <a:rPr lang="ru-RU" b="1" dirty="0" smtClean="0"/>
                <a:t> </a:t>
              </a:r>
              <a:r>
                <a:rPr lang="ru-RU" sz="1600" b="1" dirty="0" smtClean="0"/>
                <a:t>(Восток-Запад)</a:t>
              </a:r>
              <a:endParaRPr lang="ru-RU" sz="1600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28794" y="2428868"/>
            <a:ext cx="2414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28926" y="2857496"/>
            <a:ext cx="2414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3071810"/>
            <a:ext cx="2414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00628" y="3071810"/>
            <a:ext cx="2414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29322" y="2857496"/>
            <a:ext cx="2414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16" y="2500306"/>
            <a:ext cx="2414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15272" y="1857364"/>
            <a:ext cx="24146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365812"/>
            <a:ext cx="8358246" cy="542908"/>
          </a:xfrm>
        </p:spPr>
        <p:txBody>
          <a:bodyPr/>
          <a:lstStyle/>
          <a:p>
            <a:pPr algn="ctr"/>
            <a:r>
              <a:rPr lang="ru-RU" sz="25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Арийско-славянский</a:t>
            </a:r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мир Евразии</a:t>
            </a:r>
            <a:endParaRPr lang="ru-RU" sz="25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ааааа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9622" y="1052736"/>
            <a:ext cx="8786874" cy="539408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лайд 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80728"/>
            <a:ext cx="8083006" cy="528641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260648"/>
            <a:ext cx="8358246" cy="1143008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1-й культурно-цивилизиционный этап </a:t>
            </a:r>
            <a:b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(от Руси к России)</a:t>
            </a:r>
            <a:endParaRPr lang="ru-RU" sz="25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17" descr="Первый этап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44" y="5085184"/>
            <a:ext cx="8858312" cy="1321632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2ой эта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4341264"/>
          </a:xfrm>
          <a:prstGeom prst="rect">
            <a:avLst/>
          </a:prstGeom>
        </p:spPr>
      </p:pic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3"/>
          <p:cNvSpPr txBox="1">
            <a:spLocks/>
          </p:cNvSpPr>
          <p:nvPr/>
        </p:nvSpPr>
        <p:spPr bwMode="auto">
          <a:xfrm>
            <a:off x="285720" y="332656"/>
            <a:ext cx="835824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2-й (державный) этап </a:t>
            </a:r>
            <a:b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российской истории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" name="Содержимое 17" descr="2 этап развития России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406" y="5085184"/>
            <a:ext cx="9001188" cy="1400096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260648"/>
            <a:ext cx="8358246" cy="857256"/>
          </a:xfrm>
        </p:spPr>
        <p:txBody>
          <a:bodyPr/>
          <a:lstStyle/>
          <a:p>
            <a:pPr algn="ctr"/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Евразийские державные цивилизации </a:t>
            </a:r>
            <a:r>
              <a:rPr lang="en-US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endParaRPr lang="ru-RU" sz="25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Евразия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124744"/>
            <a:ext cx="7060883" cy="50206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142844" y="3635058"/>
            <a:ext cx="3565060" cy="3024466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3643314"/>
            <a:ext cx="364333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   - </a:t>
            </a: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Атлантическая цивилизация </a:t>
            </a:r>
          </a:p>
          <a:p>
            <a:r>
              <a:rPr lang="ru-RU" sz="1600" b="1" dirty="0" smtClean="0">
                <a:latin typeface="Calibri" pitchFamily="34" charset="0"/>
                <a:cs typeface="Times New Roman" pitchFamily="18" charset="0"/>
              </a:rPr>
              <a:t>(включая Западно-Славянский мир)</a:t>
            </a:r>
            <a:r>
              <a:rPr lang="en-US" sz="1600" b="1" dirty="0" smtClean="0">
                <a:latin typeface="Calibri" pitchFamily="34" charset="0"/>
                <a:cs typeface="Times New Roman" pitchFamily="18" charset="0"/>
              </a:rPr>
              <a:t>  </a:t>
            </a:r>
            <a:endParaRPr lang="ru-RU" sz="1600" b="1" dirty="0" smtClean="0">
              <a:latin typeface="Calibri" pitchFamily="34" charset="0"/>
              <a:cs typeface="Times New Roman" pitchFamily="18" charset="0"/>
            </a:endParaRPr>
          </a:p>
          <a:p>
            <a:endParaRPr lang="en-US" sz="1400" b="1" dirty="0" smtClean="0">
              <a:latin typeface="+mj-lt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  - </a:t>
            </a: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Новоевразийская (новоарийская) цивилизация</a:t>
            </a:r>
          </a:p>
          <a:p>
            <a:endParaRPr lang="en-US" sz="1600" b="1" dirty="0" smtClean="0">
              <a:latin typeface="+mn-lt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 - </a:t>
            </a: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Азиатско-Тихоокеанский мир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Цивилизация Южной Азии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  - </a:t>
            </a:r>
            <a:r>
              <a:rPr lang="ru-RU" b="1" dirty="0" smtClean="0">
                <a:latin typeface="Calibri" pitchFamily="34" charset="0"/>
                <a:cs typeface="Times New Roman" pitchFamily="18" charset="0"/>
              </a:rPr>
              <a:t>Исламский мир</a:t>
            </a:r>
            <a:endParaRPr lang="ru-RU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101"/>
          <p:cNvSpPr txBox="1">
            <a:spLocks noChangeArrowheads="1"/>
          </p:cNvSpPr>
          <p:nvPr/>
        </p:nvSpPr>
        <p:spPr bwMode="auto">
          <a:xfrm>
            <a:off x="6588125" y="2822575"/>
            <a:ext cx="2484438" cy="6778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Новая социопространственная организация мира</a:t>
            </a:r>
          </a:p>
        </p:txBody>
      </p:sp>
      <p:sp>
        <p:nvSpPr>
          <p:cNvPr id="23556" name="Line 43"/>
          <p:cNvSpPr>
            <a:spLocks noChangeShapeType="1"/>
          </p:cNvSpPr>
          <p:nvPr/>
        </p:nvSpPr>
        <p:spPr bwMode="auto">
          <a:xfrm>
            <a:off x="4140200" y="4508500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36513" y="257175"/>
            <a:ext cx="91440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Объединенный фрактал </a:t>
            </a:r>
            <a:r>
              <a:rPr lang="ru-RU" sz="2800" b="1" dirty="0" err="1">
                <a:solidFill>
                  <a:schemeClr val="accent5">
                    <a:lumMod val="25000"/>
                  </a:schemeClr>
                </a:solidFill>
              </a:rPr>
              <a:t>миро-системы</a:t>
            </a: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в </a:t>
            </a:r>
            <a:r>
              <a:rPr lang="en-GB" sz="2800" b="1" dirty="0">
                <a:solidFill>
                  <a:schemeClr val="accent5">
                    <a:lumMod val="25000"/>
                  </a:schemeClr>
                </a:solidFill>
              </a:rPr>
              <a:t>XX </a:t>
            </a: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и </a:t>
            </a:r>
            <a:r>
              <a:rPr lang="en-GB" sz="2800" b="1" dirty="0">
                <a:solidFill>
                  <a:schemeClr val="accent5">
                    <a:lumMod val="25000"/>
                  </a:schemeClr>
                </a:solidFill>
              </a:rPr>
              <a:t>XXI</a:t>
            </a: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 веках</a:t>
            </a:r>
          </a:p>
        </p:txBody>
      </p:sp>
      <p:sp>
        <p:nvSpPr>
          <p:cNvPr id="23558" name="Line 49"/>
          <p:cNvSpPr>
            <a:spLocks noChangeShapeType="1"/>
          </p:cNvSpPr>
          <p:nvPr/>
        </p:nvSpPr>
        <p:spPr bwMode="auto">
          <a:xfrm flipV="1">
            <a:off x="468313" y="5084763"/>
            <a:ext cx="503237" cy="936625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59" name="Line 45"/>
          <p:cNvSpPr>
            <a:spLocks noChangeShapeType="1"/>
          </p:cNvSpPr>
          <p:nvPr/>
        </p:nvSpPr>
        <p:spPr bwMode="auto">
          <a:xfrm>
            <a:off x="971550" y="5157788"/>
            <a:ext cx="431800" cy="431800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cxnSp>
        <p:nvCxnSpPr>
          <p:cNvPr id="23560" name="Прямая со стрелкой 104"/>
          <p:cNvCxnSpPr>
            <a:cxnSpLocks noChangeShapeType="1"/>
          </p:cNvCxnSpPr>
          <p:nvPr/>
        </p:nvCxnSpPr>
        <p:spPr bwMode="auto">
          <a:xfrm rot="5400000" flipH="1" flipV="1">
            <a:off x="-2212975" y="3948113"/>
            <a:ext cx="4929187" cy="1588"/>
          </a:xfrm>
          <a:prstGeom prst="straightConnector1">
            <a:avLst/>
          </a:prstGeom>
          <a:noFill/>
          <a:ln w="50800" cap="sq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23561" name="Прямая со стрелкой 104"/>
          <p:cNvCxnSpPr>
            <a:cxnSpLocks noChangeShapeType="1"/>
          </p:cNvCxnSpPr>
          <p:nvPr/>
        </p:nvCxnSpPr>
        <p:spPr bwMode="auto">
          <a:xfrm>
            <a:off x="250825" y="6453188"/>
            <a:ext cx="8642350" cy="0"/>
          </a:xfrm>
          <a:prstGeom prst="straightConnector1">
            <a:avLst/>
          </a:prstGeom>
          <a:noFill/>
          <a:ln w="50800" cap="sq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23562" name="TextBox 101"/>
          <p:cNvSpPr txBox="1">
            <a:spLocks noChangeArrowheads="1"/>
          </p:cNvSpPr>
          <p:nvPr/>
        </p:nvSpPr>
        <p:spPr bwMode="auto">
          <a:xfrm>
            <a:off x="179388" y="6092825"/>
            <a:ext cx="2016125" cy="2619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Становление СССР</a:t>
            </a:r>
          </a:p>
        </p:txBody>
      </p:sp>
      <p:sp>
        <p:nvSpPr>
          <p:cNvPr id="23563" name="Line 49"/>
          <p:cNvSpPr>
            <a:spLocks noChangeShapeType="1"/>
          </p:cNvSpPr>
          <p:nvPr/>
        </p:nvSpPr>
        <p:spPr bwMode="auto">
          <a:xfrm flipV="1">
            <a:off x="1403350" y="4437063"/>
            <a:ext cx="720725" cy="1152525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64" name="Line 45"/>
          <p:cNvSpPr>
            <a:spLocks noChangeShapeType="1"/>
          </p:cNvSpPr>
          <p:nvPr/>
        </p:nvSpPr>
        <p:spPr bwMode="auto">
          <a:xfrm>
            <a:off x="2124075" y="4508500"/>
            <a:ext cx="431800" cy="431800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65" name="Line 49"/>
          <p:cNvSpPr>
            <a:spLocks noChangeShapeType="1"/>
          </p:cNvSpPr>
          <p:nvPr/>
        </p:nvSpPr>
        <p:spPr bwMode="auto">
          <a:xfrm flipV="1">
            <a:off x="2555875" y="3933825"/>
            <a:ext cx="576263" cy="935038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66" name="Line 45"/>
          <p:cNvSpPr>
            <a:spLocks noChangeShapeType="1"/>
          </p:cNvSpPr>
          <p:nvPr/>
        </p:nvSpPr>
        <p:spPr bwMode="auto">
          <a:xfrm>
            <a:off x="3132138" y="4005263"/>
            <a:ext cx="360362" cy="360362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67" name="Line 49"/>
          <p:cNvSpPr>
            <a:spLocks noChangeShapeType="1"/>
          </p:cNvSpPr>
          <p:nvPr/>
        </p:nvSpPr>
        <p:spPr bwMode="auto">
          <a:xfrm flipV="1">
            <a:off x="3492500" y="4005263"/>
            <a:ext cx="215900" cy="360362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68" name="Line 45"/>
          <p:cNvSpPr>
            <a:spLocks noChangeShapeType="1"/>
          </p:cNvSpPr>
          <p:nvPr/>
        </p:nvSpPr>
        <p:spPr bwMode="auto">
          <a:xfrm>
            <a:off x="3708400" y="4076700"/>
            <a:ext cx="431800" cy="431800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69" name="Line 49"/>
          <p:cNvSpPr>
            <a:spLocks noChangeShapeType="1"/>
          </p:cNvSpPr>
          <p:nvPr/>
        </p:nvSpPr>
        <p:spPr bwMode="auto">
          <a:xfrm flipV="1">
            <a:off x="4140200" y="3500438"/>
            <a:ext cx="647700" cy="936625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0" name="Line 45"/>
          <p:cNvSpPr>
            <a:spLocks noChangeShapeType="1"/>
          </p:cNvSpPr>
          <p:nvPr/>
        </p:nvSpPr>
        <p:spPr bwMode="auto">
          <a:xfrm>
            <a:off x="4787900" y="3573463"/>
            <a:ext cx="431800" cy="431800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1" name="Line 49"/>
          <p:cNvSpPr>
            <a:spLocks noChangeShapeType="1"/>
          </p:cNvSpPr>
          <p:nvPr/>
        </p:nvSpPr>
        <p:spPr bwMode="auto">
          <a:xfrm flipV="1">
            <a:off x="5219700" y="2852738"/>
            <a:ext cx="720725" cy="1081087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2" name="Line 45"/>
          <p:cNvSpPr>
            <a:spLocks noChangeShapeType="1"/>
          </p:cNvSpPr>
          <p:nvPr/>
        </p:nvSpPr>
        <p:spPr bwMode="auto">
          <a:xfrm>
            <a:off x="5940425" y="2924175"/>
            <a:ext cx="431800" cy="431800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3" name="Line 49"/>
          <p:cNvSpPr>
            <a:spLocks noChangeShapeType="1"/>
          </p:cNvSpPr>
          <p:nvPr/>
        </p:nvSpPr>
        <p:spPr bwMode="auto">
          <a:xfrm flipV="1">
            <a:off x="6372225" y="2420938"/>
            <a:ext cx="647700" cy="935037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4" name="Line 45"/>
          <p:cNvSpPr>
            <a:spLocks noChangeShapeType="1"/>
          </p:cNvSpPr>
          <p:nvPr/>
        </p:nvSpPr>
        <p:spPr bwMode="auto">
          <a:xfrm>
            <a:off x="7019925" y="2492375"/>
            <a:ext cx="360363" cy="360363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5" name="Line 49"/>
          <p:cNvSpPr>
            <a:spLocks noChangeShapeType="1"/>
          </p:cNvSpPr>
          <p:nvPr/>
        </p:nvSpPr>
        <p:spPr bwMode="auto">
          <a:xfrm flipV="1">
            <a:off x="7380288" y="2492375"/>
            <a:ext cx="215900" cy="360363"/>
          </a:xfrm>
          <a:prstGeom prst="line">
            <a:avLst/>
          </a:prstGeom>
          <a:noFill/>
          <a:ln w="50800" cap="sq">
            <a:solidFill>
              <a:srgbClr val="99CCFF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6" name="Line 45"/>
          <p:cNvSpPr>
            <a:spLocks noChangeShapeType="1"/>
          </p:cNvSpPr>
          <p:nvPr/>
        </p:nvSpPr>
        <p:spPr bwMode="auto">
          <a:xfrm>
            <a:off x="7596188" y="2492375"/>
            <a:ext cx="431800" cy="431800"/>
          </a:xfrm>
          <a:prstGeom prst="line">
            <a:avLst/>
          </a:prstGeom>
          <a:noFill/>
          <a:ln w="50800" cap="sq">
            <a:solidFill>
              <a:srgbClr val="FF505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303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23577" name="TextBox 100"/>
          <p:cNvSpPr txBox="1">
            <a:spLocks noChangeArrowheads="1"/>
          </p:cNvSpPr>
          <p:nvPr/>
        </p:nvSpPr>
        <p:spPr bwMode="auto">
          <a:xfrm>
            <a:off x="395288" y="4581525"/>
            <a:ext cx="1079500" cy="431800"/>
          </a:xfrm>
          <a:prstGeom prst="rect">
            <a:avLst/>
          </a:prstGeom>
          <a:solidFill>
            <a:srgbClr val="FEB29A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Великая депрессия</a:t>
            </a:r>
          </a:p>
        </p:txBody>
      </p:sp>
      <p:sp>
        <p:nvSpPr>
          <p:cNvPr id="23578" name="TextBox 100"/>
          <p:cNvSpPr txBox="1">
            <a:spLocks noChangeArrowheads="1"/>
          </p:cNvSpPr>
          <p:nvPr/>
        </p:nvSpPr>
        <p:spPr bwMode="auto">
          <a:xfrm>
            <a:off x="3924300" y="3141663"/>
            <a:ext cx="1439863" cy="43180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Экологический кризис</a:t>
            </a:r>
          </a:p>
        </p:txBody>
      </p:sp>
      <p:sp>
        <p:nvSpPr>
          <p:cNvPr id="23579" name="TextBox 100"/>
          <p:cNvSpPr txBox="1">
            <a:spLocks noChangeArrowheads="1"/>
          </p:cNvSpPr>
          <p:nvPr/>
        </p:nvSpPr>
        <p:spPr bwMode="auto">
          <a:xfrm>
            <a:off x="4860925" y="2565400"/>
            <a:ext cx="1655763" cy="43180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Кризис потребительства</a:t>
            </a:r>
          </a:p>
        </p:txBody>
      </p:sp>
      <p:sp>
        <p:nvSpPr>
          <p:cNvPr id="23580" name="TextBox 100"/>
          <p:cNvSpPr txBox="1">
            <a:spLocks noChangeArrowheads="1"/>
          </p:cNvSpPr>
          <p:nvPr/>
        </p:nvSpPr>
        <p:spPr bwMode="auto">
          <a:xfrm>
            <a:off x="6372225" y="1844675"/>
            <a:ext cx="1079500" cy="601663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Распад альянсов и блоков</a:t>
            </a:r>
          </a:p>
        </p:txBody>
      </p:sp>
      <p:sp>
        <p:nvSpPr>
          <p:cNvPr id="23581" name="TextBox 100"/>
          <p:cNvSpPr txBox="1">
            <a:spLocks noChangeArrowheads="1"/>
          </p:cNvSpPr>
          <p:nvPr/>
        </p:nvSpPr>
        <p:spPr bwMode="auto">
          <a:xfrm>
            <a:off x="7596188" y="2205038"/>
            <a:ext cx="1152525" cy="43180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Кризис государства</a:t>
            </a:r>
          </a:p>
        </p:txBody>
      </p:sp>
      <p:sp>
        <p:nvSpPr>
          <p:cNvPr id="23582" name="TextBox 101"/>
          <p:cNvSpPr txBox="1">
            <a:spLocks noChangeArrowheads="1"/>
          </p:cNvSpPr>
          <p:nvPr/>
        </p:nvSpPr>
        <p:spPr bwMode="auto">
          <a:xfrm>
            <a:off x="755650" y="5589588"/>
            <a:ext cx="2016125" cy="4318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Военно-космическая индустриализация</a:t>
            </a:r>
          </a:p>
        </p:txBody>
      </p:sp>
      <p:sp>
        <p:nvSpPr>
          <p:cNvPr id="23583" name="TextBox 101"/>
          <p:cNvSpPr txBox="1">
            <a:spLocks noChangeArrowheads="1"/>
          </p:cNvSpPr>
          <p:nvPr/>
        </p:nvSpPr>
        <p:spPr bwMode="auto">
          <a:xfrm>
            <a:off x="1692275" y="5013325"/>
            <a:ext cx="2232025" cy="2619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Евроинтеграция</a:t>
            </a:r>
          </a:p>
        </p:txBody>
      </p:sp>
      <p:sp>
        <p:nvSpPr>
          <p:cNvPr id="23584" name="TextBox 101"/>
          <p:cNvSpPr txBox="1">
            <a:spLocks noChangeArrowheads="1"/>
          </p:cNvSpPr>
          <p:nvPr/>
        </p:nvSpPr>
        <p:spPr bwMode="auto">
          <a:xfrm>
            <a:off x="2916238" y="4365625"/>
            <a:ext cx="935037" cy="5302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Бум нефтяных цен</a:t>
            </a:r>
          </a:p>
        </p:txBody>
      </p:sp>
      <p:sp>
        <p:nvSpPr>
          <p:cNvPr id="23585" name="TextBox 101"/>
          <p:cNvSpPr txBox="1">
            <a:spLocks noChangeArrowheads="1"/>
          </p:cNvSpPr>
          <p:nvPr/>
        </p:nvSpPr>
        <p:spPr bwMode="auto">
          <a:xfrm>
            <a:off x="3851275" y="4508500"/>
            <a:ext cx="2376488" cy="2873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Неоиндустриализация</a:t>
            </a:r>
          </a:p>
        </p:txBody>
      </p:sp>
      <p:sp>
        <p:nvSpPr>
          <p:cNvPr id="23586" name="TextBox 101"/>
          <p:cNvSpPr txBox="1">
            <a:spLocks noChangeArrowheads="1"/>
          </p:cNvSpPr>
          <p:nvPr/>
        </p:nvSpPr>
        <p:spPr bwMode="auto">
          <a:xfrm>
            <a:off x="4572000" y="4005263"/>
            <a:ext cx="1439863" cy="3111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Сциентизм</a:t>
            </a:r>
          </a:p>
        </p:txBody>
      </p:sp>
      <p:sp>
        <p:nvSpPr>
          <p:cNvPr id="23587" name="TextBox 101"/>
          <p:cNvSpPr txBox="1">
            <a:spLocks noChangeArrowheads="1"/>
          </p:cNvSpPr>
          <p:nvPr/>
        </p:nvSpPr>
        <p:spPr bwMode="auto">
          <a:xfrm>
            <a:off x="5364163" y="3429000"/>
            <a:ext cx="1944687" cy="3111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99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Социогуманизм</a:t>
            </a:r>
          </a:p>
        </p:txBody>
      </p:sp>
      <p:sp>
        <p:nvSpPr>
          <p:cNvPr id="23588" name="Text Box 41"/>
          <p:cNvSpPr txBox="1">
            <a:spLocks noChangeArrowheads="1"/>
          </p:cNvSpPr>
          <p:nvPr/>
        </p:nvSpPr>
        <p:spPr bwMode="auto">
          <a:xfrm>
            <a:off x="107950" y="1687513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solidFill>
                  <a:schemeClr val="bg2"/>
                </a:solidFill>
              </a:rPr>
              <a:t>Мировое развитие</a:t>
            </a:r>
          </a:p>
        </p:txBody>
      </p:sp>
      <p:sp>
        <p:nvSpPr>
          <p:cNvPr id="23589" name="Text Box 42"/>
          <p:cNvSpPr txBox="1">
            <a:spLocks noChangeArrowheads="1"/>
          </p:cNvSpPr>
          <p:nvPr/>
        </p:nvSpPr>
        <p:spPr bwMode="auto">
          <a:xfrm>
            <a:off x="7667625" y="616585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>
                <a:solidFill>
                  <a:schemeClr val="bg2"/>
                </a:solidFill>
              </a:rPr>
              <a:t>Время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3635375" y="6056313"/>
            <a:ext cx="100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2012</a:t>
            </a:r>
          </a:p>
        </p:txBody>
      </p:sp>
      <p:sp>
        <p:nvSpPr>
          <p:cNvPr id="23591" name="TextBox 100"/>
          <p:cNvSpPr txBox="1">
            <a:spLocks noChangeArrowheads="1"/>
          </p:cNvSpPr>
          <p:nvPr/>
        </p:nvSpPr>
        <p:spPr bwMode="auto">
          <a:xfrm>
            <a:off x="1619250" y="4005263"/>
            <a:ext cx="1008063" cy="431800"/>
          </a:xfrm>
          <a:prstGeom prst="rect">
            <a:avLst/>
          </a:prstGeom>
          <a:solidFill>
            <a:srgbClr val="FEB29A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Нефтяной кризис</a:t>
            </a:r>
          </a:p>
        </p:txBody>
      </p:sp>
      <p:sp>
        <p:nvSpPr>
          <p:cNvPr id="23592" name="TextBox 100"/>
          <p:cNvSpPr txBox="1">
            <a:spLocks noChangeArrowheads="1"/>
          </p:cNvSpPr>
          <p:nvPr/>
        </p:nvSpPr>
        <p:spPr bwMode="auto">
          <a:xfrm>
            <a:off x="2555875" y="3500438"/>
            <a:ext cx="792163" cy="431800"/>
          </a:xfrm>
          <a:prstGeom prst="rect">
            <a:avLst/>
          </a:prstGeom>
          <a:solidFill>
            <a:srgbClr val="FEB29A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Распад СССР</a:t>
            </a:r>
          </a:p>
        </p:txBody>
      </p:sp>
      <p:sp>
        <p:nvSpPr>
          <p:cNvPr id="23593" name="TextBox 100"/>
          <p:cNvSpPr txBox="1">
            <a:spLocks noChangeArrowheads="1"/>
          </p:cNvSpPr>
          <p:nvPr/>
        </p:nvSpPr>
        <p:spPr bwMode="auto">
          <a:xfrm>
            <a:off x="3419475" y="3644900"/>
            <a:ext cx="792163" cy="431800"/>
          </a:xfrm>
          <a:prstGeom prst="rect">
            <a:avLst/>
          </a:prstGeom>
          <a:solidFill>
            <a:srgbClr val="FEB29A">
              <a:alpha val="50195"/>
            </a:srgb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3030"/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Кризис 2008 г.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23554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23598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99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00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23601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97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683125"/>
            <a:ext cx="29876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25538"/>
            <a:ext cx="5268913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954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Солнечная активность как фактор волн и кризисов мировой истории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0" y="4214813"/>
            <a:ext cx="5292725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latin typeface="Georgia" pitchFamily="18" charset="0"/>
              </a:rPr>
              <a:t>Корреляция динамики массовых движений и солнечной активности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5148263" y="4005263"/>
            <a:ext cx="4140200" cy="7381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latin typeface="Georgia" pitchFamily="18" charset="0"/>
              </a:rPr>
              <a:t>Распределение событий по эпохам всемирно-исторического цикла в ХХ-начале</a:t>
            </a:r>
            <a:r>
              <a:rPr lang="en-GB" sz="1400">
                <a:latin typeface="Georgia" pitchFamily="18" charset="0"/>
              </a:rPr>
              <a:t> XXI</a:t>
            </a:r>
            <a:r>
              <a:rPr lang="ru-RU" sz="1400">
                <a:latin typeface="Georgia" pitchFamily="18" charset="0"/>
              </a:rPr>
              <a:t> века </a:t>
            </a:r>
          </a:p>
          <a:p>
            <a:pPr algn="ctr"/>
            <a:r>
              <a:rPr lang="ru-RU" sz="1400">
                <a:latin typeface="Georgia" pitchFamily="18" charset="0"/>
              </a:rPr>
              <a:t>(по методологии Чижевского) </a:t>
            </a:r>
          </a:p>
        </p:txBody>
      </p:sp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1484313"/>
            <a:ext cx="334803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16463"/>
            <a:ext cx="2951163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3314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92" name="Точечный рисунок" r:id="rId8" imgW="1066667" imgH="1123810" progId="PBrush">
                    <p:embed/>
                  </p:oleObj>
                </mc:Choice>
                <mc:Fallback>
                  <p:oleObj name="Точечный рисунок" r:id="rId8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3326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327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328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3329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3325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0"/>
          <p:cNvSpPr txBox="1">
            <a:spLocks noChangeArrowheads="1"/>
          </p:cNvSpPr>
          <p:nvPr/>
        </p:nvSpPr>
        <p:spPr bwMode="auto">
          <a:xfrm>
            <a:off x="251520" y="1556792"/>
            <a:ext cx="8678753" cy="4078039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	</a:t>
            </a:r>
            <a:endParaRPr lang="en-US" altLang="ru-RU" sz="48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Системное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 (</a:t>
            </a: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интеллектуальное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) </a:t>
            </a: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прогнозирование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 =</a:t>
            </a:r>
            <a:b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</a:b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образное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 (</a:t>
            </a:r>
            <a:r>
              <a:rPr lang="ru-RU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когнитивн</a:t>
            </a: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ое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) </a:t>
            </a:r>
            <a:r>
              <a:rPr lang="ru-RU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предвидение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 + </a:t>
            </a: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интеллектуальная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 (</a:t>
            </a: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нейронная</a:t>
            </a:r>
            <a:r>
              <a:rPr lang="en-US" altLang="ru-RU" sz="3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) </a:t>
            </a:r>
            <a:r>
              <a:rPr lang="en-US" altLang="ru-RU" sz="35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</a:rPr>
              <a:t>модель</a:t>
            </a:r>
            <a:endParaRPr lang="en-US" altLang="ru-RU" sz="35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  <a:p>
            <a:pPr algn="ctr">
              <a:defRPr/>
            </a:pPr>
            <a:endParaRPr lang="en-US" altLang="ru-RU" sz="3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</a:endParaRPr>
          </a:p>
          <a:p>
            <a:pPr algn="ctr">
              <a:defRPr/>
            </a:pPr>
            <a:endParaRPr lang="ru-RU" altLang="ru-RU" sz="36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0160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rot="10800000" flipH="1">
            <a:off x="371475" y="4430713"/>
            <a:ext cx="7885113" cy="4762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уга 9"/>
          <p:cNvSpPr/>
          <p:nvPr/>
        </p:nvSpPr>
        <p:spPr>
          <a:xfrm>
            <a:off x="-312738" y="3211513"/>
            <a:ext cx="1573213" cy="2451100"/>
          </a:xfrm>
          <a:prstGeom prst="arc">
            <a:avLst>
              <a:gd name="adj1" fmla="val 16311036"/>
              <a:gd name="adj2" fmla="val 32154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Дуга 10"/>
          <p:cNvSpPr/>
          <p:nvPr/>
        </p:nvSpPr>
        <p:spPr>
          <a:xfrm>
            <a:off x="1285875" y="3005138"/>
            <a:ext cx="3162300" cy="2743200"/>
          </a:xfrm>
          <a:prstGeom prst="arc">
            <a:avLst>
              <a:gd name="adj1" fmla="val 10724909"/>
              <a:gd name="adj2" fmla="val 32154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Дуга 11"/>
          <p:cNvSpPr/>
          <p:nvPr/>
        </p:nvSpPr>
        <p:spPr>
          <a:xfrm>
            <a:off x="4448175" y="3005138"/>
            <a:ext cx="3238500" cy="2743200"/>
          </a:xfrm>
          <a:prstGeom prst="arc">
            <a:avLst>
              <a:gd name="adj1" fmla="val 10724909"/>
              <a:gd name="adj2" fmla="val 3592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1114425" y="4395788"/>
            <a:ext cx="342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29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1917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-85725" y="3805238"/>
            <a:ext cx="12192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14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1905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16200000" flipH="1">
            <a:off x="1323975" y="3881438"/>
            <a:ext cx="10668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1724025" y="3786188"/>
            <a:ext cx="13335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6200000" flipH="1">
            <a:off x="2238375" y="3729038"/>
            <a:ext cx="13716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16200000" flipH="1">
            <a:off x="2867025" y="3786188"/>
            <a:ext cx="12573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6200000" flipH="1">
            <a:off x="3457575" y="3919538"/>
            <a:ext cx="9906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763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1929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097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1941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193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1953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527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1965</a:t>
            </a:r>
          </a:p>
        </p:txBody>
      </p:sp>
      <p:sp>
        <p:nvSpPr>
          <p:cNvPr id="45" name="Дуга 44"/>
          <p:cNvSpPr/>
          <p:nvPr/>
        </p:nvSpPr>
        <p:spPr>
          <a:xfrm>
            <a:off x="7686675" y="3355975"/>
            <a:ext cx="1001713" cy="2430463"/>
          </a:xfrm>
          <a:prstGeom prst="arc">
            <a:avLst>
              <a:gd name="adj1" fmla="val 10937467"/>
              <a:gd name="adj2" fmla="val 1669204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36861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1977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814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1989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rot="5400000">
            <a:off x="4524375" y="3881438"/>
            <a:ext cx="1143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>
            <a:off x="4943475" y="3767138"/>
            <a:ext cx="14478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5476875" y="3729038"/>
            <a:ext cx="13716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16200000" flipH="1">
            <a:off x="6067425" y="3786188"/>
            <a:ext cx="12573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16200000" flipH="1">
            <a:off x="6619875" y="3919538"/>
            <a:ext cx="10668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7529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2001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3244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2013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197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2025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531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2037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484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2049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381875" y="4567238"/>
            <a:ext cx="577850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Arial" charset="0"/>
              </a:rPr>
              <a:t>2061</a:t>
            </a:r>
          </a:p>
        </p:txBody>
      </p:sp>
      <p:sp>
        <p:nvSpPr>
          <p:cNvPr id="14370" name="TextBox 64"/>
          <p:cNvSpPr txBox="1">
            <a:spLocks noChangeArrowheads="1"/>
          </p:cNvSpPr>
          <p:nvPr/>
        </p:nvSpPr>
        <p:spPr bwMode="auto">
          <a:xfrm rot="-5400000">
            <a:off x="-714374" y="56896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1-я революция</a:t>
            </a:r>
          </a:p>
        </p:txBody>
      </p:sp>
      <p:sp>
        <p:nvSpPr>
          <p:cNvPr id="14371" name="TextBox 66"/>
          <p:cNvSpPr txBox="1">
            <a:spLocks noChangeArrowheads="1"/>
          </p:cNvSpPr>
          <p:nvPr/>
        </p:nvSpPr>
        <p:spPr bwMode="auto">
          <a:xfrm rot="-5400000">
            <a:off x="-206374" y="5584825"/>
            <a:ext cx="2743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Великая октябрьская </a:t>
            </a:r>
          </a:p>
          <a:p>
            <a:pPr algn="ctr"/>
            <a:r>
              <a:rPr lang="ru-RU" sz="1400"/>
              <a:t>революция</a:t>
            </a:r>
          </a:p>
        </p:txBody>
      </p:sp>
      <p:sp>
        <p:nvSpPr>
          <p:cNvPr id="14372" name="TextBox 67"/>
          <p:cNvSpPr txBox="1">
            <a:spLocks noChangeArrowheads="1"/>
          </p:cNvSpPr>
          <p:nvPr/>
        </p:nvSpPr>
        <p:spPr bwMode="auto">
          <a:xfrm rot="-5400000">
            <a:off x="409575" y="5691188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Год великого перелома</a:t>
            </a:r>
          </a:p>
        </p:txBody>
      </p:sp>
      <p:sp>
        <p:nvSpPr>
          <p:cNvPr id="14373" name="TextBox 68"/>
          <p:cNvSpPr txBox="1">
            <a:spLocks noChangeArrowheads="1"/>
          </p:cNvSpPr>
          <p:nvPr/>
        </p:nvSpPr>
        <p:spPr bwMode="auto">
          <a:xfrm rot="-5400000">
            <a:off x="979488" y="5584825"/>
            <a:ext cx="2743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Великая отечественная</a:t>
            </a:r>
          </a:p>
          <a:p>
            <a:pPr algn="ctr"/>
            <a:r>
              <a:rPr lang="ru-RU" sz="1400"/>
              <a:t>война</a:t>
            </a:r>
          </a:p>
        </p:txBody>
      </p:sp>
      <p:sp>
        <p:nvSpPr>
          <p:cNvPr id="14374" name="TextBox 69"/>
          <p:cNvSpPr txBox="1">
            <a:spLocks noChangeArrowheads="1"/>
          </p:cNvSpPr>
          <p:nvPr/>
        </p:nvSpPr>
        <p:spPr bwMode="auto">
          <a:xfrm rot="-5400000">
            <a:off x="1552575" y="5691188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Конец авторитаризма</a:t>
            </a:r>
          </a:p>
        </p:txBody>
      </p:sp>
      <p:sp>
        <p:nvSpPr>
          <p:cNvPr id="14375" name="TextBox 70"/>
          <p:cNvSpPr txBox="1">
            <a:spLocks noChangeArrowheads="1"/>
          </p:cNvSpPr>
          <p:nvPr/>
        </p:nvSpPr>
        <p:spPr bwMode="auto">
          <a:xfrm rot="-5400000">
            <a:off x="2543175" y="56896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Энергетический кризис</a:t>
            </a:r>
          </a:p>
        </p:txBody>
      </p:sp>
      <p:sp>
        <p:nvSpPr>
          <p:cNvPr id="14376" name="TextBox 72"/>
          <p:cNvSpPr txBox="1">
            <a:spLocks noChangeArrowheads="1"/>
          </p:cNvSpPr>
          <p:nvPr/>
        </p:nvSpPr>
        <p:spPr bwMode="auto">
          <a:xfrm rot="-5400000">
            <a:off x="2047875" y="5691188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Косыгин реформа</a:t>
            </a:r>
          </a:p>
        </p:txBody>
      </p:sp>
      <p:sp>
        <p:nvSpPr>
          <p:cNvPr id="14377" name="TextBox 73"/>
          <p:cNvSpPr txBox="1">
            <a:spLocks noChangeArrowheads="1"/>
          </p:cNvSpPr>
          <p:nvPr/>
        </p:nvSpPr>
        <p:spPr bwMode="auto">
          <a:xfrm rot="-5400000">
            <a:off x="3114675" y="56896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Развал СССР</a:t>
            </a:r>
          </a:p>
        </p:txBody>
      </p:sp>
      <p:sp>
        <p:nvSpPr>
          <p:cNvPr id="14378" name="TextBox 74"/>
          <p:cNvSpPr txBox="1">
            <a:spLocks noChangeArrowheads="1"/>
          </p:cNvSpPr>
          <p:nvPr/>
        </p:nvSpPr>
        <p:spPr bwMode="auto">
          <a:xfrm rot="-5400000">
            <a:off x="3687763" y="5689600"/>
            <a:ext cx="274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Путин</a:t>
            </a:r>
          </a:p>
        </p:txBody>
      </p:sp>
      <p:sp>
        <p:nvSpPr>
          <p:cNvPr id="14379" name="TextBox 75"/>
          <p:cNvSpPr txBox="1">
            <a:spLocks noChangeArrowheads="1"/>
          </p:cNvSpPr>
          <p:nvPr/>
        </p:nvSpPr>
        <p:spPr bwMode="auto">
          <a:xfrm rot="-5400000">
            <a:off x="4219575" y="56896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“</a:t>
            </a:r>
            <a:r>
              <a:rPr lang="ru-RU" sz="1400"/>
              <a:t>Север-юг</a:t>
            </a:r>
            <a:r>
              <a:rPr lang="en-US" sz="1400"/>
              <a:t>”</a:t>
            </a:r>
            <a:endParaRPr lang="ru-RU" sz="1400"/>
          </a:p>
        </p:txBody>
      </p:sp>
      <p:sp>
        <p:nvSpPr>
          <p:cNvPr id="14380" name="TextBox 76"/>
          <p:cNvSpPr txBox="1">
            <a:spLocks noChangeArrowheads="1"/>
          </p:cNvSpPr>
          <p:nvPr/>
        </p:nvSpPr>
        <p:spPr bwMode="auto">
          <a:xfrm rot="-5400000">
            <a:off x="4714875" y="56896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Закат США</a:t>
            </a:r>
          </a:p>
        </p:txBody>
      </p:sp>
      <p:sp>
        <p:nvSpPr>
          <p:cNvPr id="14381" name="TextBox 78"/>
          <p:cNvSpPr txBox="1">
            <a:spLocks noChangeArrowheads="1"/>
          </p:cNvSpPr>
          <p:nvPr/>
        </p:nvSpPr>
        <p:spPr bwMode="auto">
          <a:xfrm rot="-5400000">
            <a:off x="5284788" y="5583237"/>
            <a:ext cx="2743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Новый социально-технологический уклад</a:t>
            </a:r>
          </a:p>
        </p:txBody>
      </p:sp>
      <p:sp>
        <p:nvSpPr>
          <p:cNvPr id="14382" name="TextBox 79"/>
          <p:cNvSpPr txBox="1">
            <a:spLocks noChangeArrowheads="1"/>
          </p:cNvSpPr>
          <p:nvPr/>
        </p:nvSpPr>
        <p:spPr bwMode="auto">
          <a:xfrm rot="-5400000">
            <a:off x="5813425" y="5691188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Энергетический кризис</a:t>
            </a:r>
          </a:p>
        </p:txBody>
      </p:sp>
      <p:sp>
        <p:nvSpPr>
          <p:cNvPr id="14383" name="TextBox 80"/>
          <p:cNvSpPr txBox="1">
            <a:spLocks noChangeArrowheads="1"/>
          </p:cNvSpPr>
          <p:nvPr/>
        </p:nvSpPr>
        <p:spPr bwMode="auto">
          <a:xfrm rot="-5400000">
            <a:off x="6276975" y="5691188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Ислам</a:t>
            </a:r>
          </a:p>
        </p:txBody>
      </p:sp>
      <p:sp>
        <p:nvSpPr>
          <p:cNvPr id="14384" name="TextBox 83"/>
          <p:cNvSpPr txBox="1">
            <a:spLocks noChangeArrowheads="1"/>
          </p:cNvSpPr>
          <p:nvPr/>
        </p:nvSpPr>
        <p:spPr bwMode="auto">
          <a:xfrm rot="-5400000">
            <a:off x="1180307" y="3948906"/>
            <a:ext cx="838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Либерал</a:t>
            </a:r>
            <a:r>
              <a:rPr lang="en-US" sz="1000"/>
              <a:t>.</a:t>
            </a:r>
            <a:endParaRPr lang="ru-RU" sz="1000"/>
          </a:p>
        </p:txBody>
      </p:sp>
      <p:sp>
        <p:nvSpPr>
          <p:cNvPr id="14385" name="TextBox 85"/>
          <p:cNvSpPr txBox="1">
            <a:spLocks noChangeArrowheads="1"/>
          </p:cNvSpPr>
          <p:nvPr/>
        </p:nvSpPr>
        <p:spPr bwMode="auto">
          <a:xfrm rot="-5400000">
            <a:off x="1599407" y="3834606"/>
            <a:ext cx="1066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Глобализм</a:t>
            </a:r>
            <a:r>
              <a:rPr lang="en-US" sz="1000"/>
              <a:t>.</a:t>
            </a:r>
            <a:endParaRPr lang="ru-RU" sz="1000"/>
          </a:p>
        </p:txBody>
      </p:sp>
      <p:sp>
        <p:nvSpPr>
          <p:cNvPr id="14386" name="TextBox 87"/>
          <p:cNvSpPr txBox="1">
            <a:spLocks noChangeArrowheads="1"/>
          </p:cNvSpPr>
          <p:nvPr/>
        </p:nvSpPr>
        <p:spPr bwMode="auto">
          <a:xfrm rot="-5400000">
            <a:off x="2094707" y="3872706"/>
            <a:ext cx="1066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Нац</a:t>
            </a:r>
            <a:r>
              <a:rPr lang="en-US" sz="1000"/>
              <a:t>. </a:t>
            </a:r>
            <a:r>
              <a:rPr lang="ru-RU" sz="1000"/>
              <a:t>Без-ть</a:t>
            </a:r>
          </a:p>
        </p:txBody>
      </p:sp>
      <p:sp>
        <p:nvSpPr>
          <p:cNvPr id="14387" name="TextBox 88"/>
          <p:cNvSpPr txBox="1">
            <a:spLocks noChangeArrowheads="1"/>
          </p:cNvSpPr>
          <p:nvPr/>
        </p:nvSpPr>
        <p:spPr bwMode="auto">
          <a:xfrm rot="-5400000">
            <a:off x="2598738" y="36068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Политическая</a:t>
            </a:r>
          </a:p>
          <a:p>
            <a:pPr algn="ctr"/>
            <a:r>
              <a:rPr lang="ru-RU" sz="1000"/>
              <a:t>оттепель</a:t>
            </a:r>
          </a:p>
        </p:txBody>
      </p:sp>
      <p:sp>
        <p:nvSpPr>
          <p:cNvPr id="14388" name="TextBox 89"/>
          <p:cNvSpPr txBox="1">
            <a:spLocks noChangeArrowheads="1"/>
          </p:cNvSpPr>
          <p:nvPr/>
        </p:nvSpPr>
        <p:spPr bwMode="auto">
          <a:xfrm>
            <a:off x="1857375" y="3233738"/>
            <a:ext cx="10287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Гос</a:t>
            </a:r>
            <a:r>
              <a:rPr lang="en-US" sz="1000"/>
              <a:t>. </a:t>
            </a:r>
            <a:r>
              <a:rPr lang="ru-RU" sz="1000"/>
              <a:t>регулир</a:t>
            </a:r>
          </a:p>
        </p:txBody>
      </p:sp>
      <p:sp>
        <p:nvSpPr>
          <p:cNvPr id="14389" name="TextBox 92"/>
          <p:cNvSpPr txBox="1">
            <a:spLocks noChangeArrowheads="1"/>
          </p:cNvSpPr>
          <p:nvPr/>
        </p:nvSpPr>
        <p:spPr bwMode="auto">
          <a:xfrm rot="-5400000">
            <a:off x="3122613" y="3605212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ВПК</a:t>
            </a:r>
          </a:p>
          <a:p>
            <a:pPr algn="ctr"/>
            <a:r>
              <a:rPr lang="ru-RU" sz="1000"/>
              <a:t>Экон</a:t>
            </a:r>
            <a:r>
              <a:rPr lang="en-US" sz="1000"/>
              <a:t>.</a:t>
            </a:r>
            <a:r>
              <a:rPr lang="ru-RU" sz="1000"/>
              <a:t> реформа</a:t>
            </a:r>
          </a:p>
        </p:txBody>
      </p:sp>
      <p:sp>
        <p:nvSpPr>
          <p:cNvPr id="14390" name="TextBox 93"/>
          <p:cNvSpPr txBox="1">
            <a:spLocks noChangeArrowheads="1"/>
          </p:cNvSpPr>
          <p:nvPr/>
        </p:nvSpPr>
        <p:spPr bwMode="auto">
          <a:xfrm rot="-5400000">
            <a:off x="3579813" y="3643312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Социальный</a:t>
            </a:r>
            <a:endParaRPr lang="en-US" sz="1000"/>
          </a:p>
          <a:p>
            <a:r>
              <a:rPr lang="ru-RU" sz="1000"/>
              <a:t>застой</a:t>
            </a:r>
          </a:p>
        </p:txBody>
      </p:sp>
      <p:sp>
        <p:nvSpPr>
          <p:cNvPr id="14391" name="TextBox 95"/>
          <p:cNvSpPr txBox="1">
            <a:spLocks noChangeArrowheads="1"/>
          </p:cNvSpPr>
          <p:nvPr/>
        </p:nvSpPr>
        <p:spPr bwMode="auto">
          <a:xfrm rot="-5400000">
            <a:off x="4380707" y="3872706"/>
            <a:ext cx="838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Либерал</a:t>
            </a:r>
            <a:r>
              <a:rPr lang="en-US" sz="1000"/>
              <a:t>.</a:t>
            </a:r>
            <a:endParaRPr lang="ru-RU" sz="1000"/>
          </a:p>
        </p:txBody>
      </p:sp>
      <p:sp>
        <p:nvSpPr>
          <p:cNvPr id="14392" name="TextBox 97"/>
          <p:cNvSpPr txBox="1">
            <a:spLocks noChangeArrowheads="1"/>
          </p:cNvSpPr>
          <p:nvPr/>
        </p:nvSpPr>
        <p:spPr bwMode="auto">
          <a:xfrm>
            <a:off x="5133975" y="3233738"/>
            <a:ext cx="10287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Гос</a:t>
            </a:r>
            <a:r>
              <a:rPr lang="en-US" sz="1000"/>
              <a:t>. </a:t>
            </a:r>
            <a:r>
              <a:rPr lang="ru-RU" sz="1000"/>
              <a:t>капитал</a:t>
            </a:r>
          </a:p>
        </p:txBody>
      </p:sp>
      <p:sp>
        <p:nvSpPr>
          <p:cNvPr id="14393" name="TextBox 98"/>
          <p:cNvSpPr txBox="1">
            <a:spLocks noChangeArrowheads="1"/>
          </p:cNvSpPr>
          <p:nvPr/>
        </p:nvSpPr>
        <p:spPr bwMode="auto">
          <a:xfrm rot="-5400000">
            <a:off x="4876007" y="3758406"/>
            <a:ext cx="1066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Глобализ</a:t>
            </a:r>
            <a:r>
              <a:rPr lang="en-US" sz="1000"/>
              <a:t>.</a:t>
            </a:r>
            <a:endParaRPr lang="ru-RU" sz="1000"/>
          </a:p>
        </p:txBody>
      </p:sp>
      <p:sp>
        <p:nvSpPr>
          <p:cNvPr id="14394" name="TextBox 100"/>
          <p:cNvSpPr txBox="1">
            <a:spLocks noChangeArrowheads="1"/>
          </p:cNvSpPr>
          <p:nvPr/>
        </p:nvSpPr>
        <p:spPr bwMode="auto">
          <a:xfrm rot="-5400000">
            <a:off x="5332413" y="3681412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Регион</a:t>
            </a:r>
            <a:r>
              <a:rPr lang="en-US" sz="1000"/>
              <a:t>.</a:t>
            </a:r>
            <a:endParaRPr lang="ru-RU" sz="1000"/>
          </a:p>
          <a:p>
            <a:pPr algn="ctr"/>
            <a:r>
              <a:rPr lang="en-US" sz="1000"/>
              <a:t> </a:t>
            </a:r>
            <a:r>
              <a:rPr lang="ru-RU" sz="1000"/>
              <a:t>Без-ть</a:t>
            </a:r>
          </a:p>
        </p:txBody>
      </p:sp>
      <p:sp>
        <p:nvSpPr>
          <p:cNvPr id="14395" name="TextBox 102"/>
          <p:cNvSpPr txBox="1">
            <a:spLocks noChangeArrowheads="1"/>
          </p:cNvSpPr>
          <p:nvPr/>
        </p:nvSpPr>
        <p:spPr bwMode="auto">
          <a:xfrm rot="-5400000">
            <a:off x="5772151" y="3433762"/>
            <a:ext cx="1333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Многополярный мир</a:t>
            </a:r>
          </a:p>
          <a:p>
            <a:pPr algn="ctr"/>
            <a:r>
              <a:rPr lang="ru-RU" sz="1000"/>
              <a:t>Оттепель</a:t>
            </a:r>
          </a:p>
        </p:txBody>
      </p:sp>
      <p:sp>
        <p:nvSpPr>
          <p:cNvPr id="14396" name="TextBox 103"/>
          <p:cNvSpPr txBox="1">
            <a:spLocks noChangeArrowheads="1"/>
          </p:cNvSpPr>
          <p:nvPr/>
        </p:nvSpPr>
        <p:spPr bwMode="auto">
          <a:xfrm rot="-5400000">
            <a:off x="6343651" y="3643312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/>
              <a:t>Инновацион</a:t>
            </a:r>
            <a:r>
              <a:rPr lang="en-US" sz="1000"/>
              <a:t>. </a:t>
            </a:r>
          </a:p>
          <a:p>
            <a:pPr algn="ctr"/>
            <a:r>
              <a:rPr lang="ru-RU" sz="1000"/>
              <a:t>мир</a:t>
            </a:r>
          </a:p>
        </p:txBody>
      </p:sp>
      <p:sp>
        <p:nvSpPr>
          <p:cNvPr id="14397" name="TextBox 105"/>
          <p:cNvSpPr txBox="1">
            <a:spLocks noChangeArrowheads="1"/>
          </p:cNvSpPr>
          <p:nvPr/>
        </p:nvSpPr>
        <p:spPr bwMode="auto">
          <a:xfrm rot="-5400000">
            <a:off x="6761163" y="3662362"/>
            <a:ext cx="1181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/>
              <a:t>Социальный</a:t>
            </a:r>
            <a:endParaRPr lang="en-US" sz="1000"/>
          </a:p>
          <a:p>
            <a:r>
              <a:rPr lang="ru-RU" sz="1000"/>
              <a:t>застой</a:t>
            </a:r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 rot="16200000" flipH="1">
            <a:off x="7686675" y="3881438"/>
            <a:ext cx="10668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Пятиугольник 71"/>
          <p:cNvSpPr/>
          <p:nvPr/>
        </p:nvSpPr>
        <p:spPr>
          <a:xfrm>
            <a:off x="1285875" y="4376738"/>
            <a:ext cx="571500" cy="11430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Пятиугольник 72"/>
          <p:cNvSpPr/>
          <p:nvPr/>
        </p:nvSpPr>
        <p:spPr>
          <a:xfrm>
            <a:off x="1857375" y="4376738"/>
            <a:ext cx="533400" cy="114300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ятиугольник 73"/>
          <p:cNvSpPr/>
          <p:nvPr/>
        </p:nvSpPr>
        <p:spPr>
          <a:xfrm>
            <a:off x="2390775" y="4376738"/>
            <a:ext cx="533400" cy="114300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Пятиугольник 74"/>
          <p:cNvSpPr/>
          <p:nvPr/>
        </p:nvSpPr>
        <p:spPr>
          <a:xfrm>
            <a:off x="2924175" y="4376738"/>
            <a:ext cx="571500" cy="11430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ятиугольник 75"/>
          <p:cNvSpPr/>
          <p:nvPr/>
        </p:nvSpPr>
        <p:spPr>
          <a:xfrm>
            <a:off x="3495675" y="4376738"/>
            <a:ext cx="457200" cy="114300"/>
          </a:xfrm>
          <a:prstGeom prst="homePlate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Пятиугольник 76"/>
          <p:cNvSpPr/>
          <p:nvPr/>
        </p:nvSpPr>
        <p:spPr>
          <a:xfrm>
            <a:off x="3952875" y="4376738"/>
            <a:ext cx="495300" cy="114300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Пятиугольник 77"/>
          <p:cNvSpPr/>
          <p:nvPr/>
        </p:nvSpPr>
        <p:spPr>
          <a:xfrm>
            <a:off x="4448175" y="4376738"/>
            <a:ext cx="647700" cy="11430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Пятиугольник 78"/>
          <p:cNvSpPr/>
          <p:nvPr/>
        </p:nvSpPr>
        <p:spPr>
          <a:xfrm>
            <a:off x="5095875" y="4376738"/>
            <a:ext cx="571500" cy="114300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0" name="Пятиугольник 79"/>
          <p:cNvSpPr/>
          <p:nvPr/>
        </p:nvSpPr>
        <p:spPr>
          <a:xfrm>
            <a:off x="5667375" y="4376738"/>
            <a:ext cx="495300" cy="114300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Пятиугольник 80"/>
          <p:cNvSpPr/>
          <p:nvPr/>
        </p:nvSpPr>
        <p:spPr>
          <a:xfrm>
            <a:off x="6162675" y="4376738"/>
            <a:ext cx="533400" cy="11430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" name="Пятиугольник 81"/>
          <p:cNvSpPr/>
          <p:nvPr/>
        </p:nvSpPr>
        <p:spPr>
          <a:xfrm>
            <a:off x="6696075" y="4376738"/>
            <a:ext cx="457200" cy="114300"/>
          </a:xfrm>
          <a:prstGeom prst="homePlate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3" name="Пятиугольник 82"/>
          <p:cNvSpPr/>
          <p:nvPr/>
        </p:nvSpPr>
        <p:spPr>
          <a:xfrm>
            <a:off x="7153275" y="4376738"/>
            <a:ext cx="533400" cy="76200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700" name="Text Box 88"/>
          <p:cNvSpPr txBox="1">
            <a:spLocks noChangeArrowheads="1"/>
          </p:cNvSpPr>
          <p:nvPr/>
        </p:nvSpPr>
        <p:spPr bwMode="auto">
          <a:xfrm>
            <a:off x="684213" y="404813"/>
            <a:ext cx="8135937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Волны советской и мировой истории</a:t>
            </a:r>
          </a:p>
        </p:txBody>
      </p:sp>
      <p:sp>
        <p:nvSpPr>
          <p:cNvPr id="14412" name="AutoShape 8"/>
          <p:cNvSpPr>
            <a:spLocks noChangeArrowheads="1"/>
          </p:cNvSpPr>
          <p:nvPr/>
        </p:nvSpPr>
        <p:spPr bwMode="auto">
          <a:xfrm>
            <a:off x="2157413" y="1150938"/>
            <a:ext cx="6415087" cy="428625"/>
          </a:xfrm>
          <a:prstGeom prst="flowChartAlternateProcess">
            <a:avLst/>
          </a:prstGeom>
          <a:solidFill>
            <a:srgbClr val="33CCCC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7A7A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13" name="AutoShape 9"/>
          <p:cNvSpPr>
            <a:spLocks noChangeArrowheads="1"/>
          </p:cNvSpPr>
          <p:nvPr/>
        </p:nvSpPr>
        <p:spPr bwMode="auto">
          <a:xfrm>
            <a:off x="2157413" y="2274888"/>
            <a:ext cx="6415087" cy="500062"/>
          </a:xfrm>
          <a:prstGeom prst="flowChartAlternateProcess">
            <a:avLst/>
          </a:prstGeom>
          <a:solidFill>
            <a:srgbClr val="0000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0000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14" name="AutoShape 10"/>
          <p:cNvSpPr>
            <a:spLocks noChangeArrowheads="1"/>
          </p:cNvSpPr>
          <p:nvPr/>
        </p:nvSpPr>
        <p:spPr bwMode="auto">
          <a:xfrm>
            <a:off x="2157413" y="1651000"/>
            <a:ext cx="6415087" cy="571500"/>
          </a:xfrm>
          <a:prstGeom prst="flowChartAlternateProcess">
            <a:avLst/>
          </a:prstGeom>
          <a:solidFill>
            <a:srgbClr val="3366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15" name="AutoShape 11"/>
          <p:cNvSpPr>
            <a:spLocks noChangeArrowheads="1"/>
          </p:cNvSpPr>
          <p:nvPr/>
        </p:nvSpPr>
        <p:spPr bwMode="auto">
          <a:xfrm>
            <a:off x="177800" y="1150938"/>
            <a:ext cx="1908175" cy="428625"/>
          </a:xfrm>
          <a:prstGeom prst="flowChartAlternateProcess">
            <a:avLst/>
          </a:prstGeom>
          <a:solidFill>
            <a:srgbClr val="33CCCC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7A7A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16" name="AutoShape 12"/>
          <p:cNvSpPr>
            <a:spLocks noChangeArrowheads="1"/>
          </p:cNvSpPr>
          <p:nvPr/>
        </p:nvSpPr>
        <p:spPr bwMode="auto">
          <a:xfrm>
            <a:off x="177800" y="1651000"/>
            <a:ext cx="1908175" cy="571500"/>
          </a:xfrm>
          <a:prstGeom prst="flowChartAlternateProcess">
            <a:avLst/>
          </a:prstGeom>
          <a:solidFill>
            <a:srgbClr val="3366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17" name="AutoShape 13"/>
          <p:cNvSpPr>
            <a:spLocks noChangeArrowheads="1"/>
          </p:cNvSpPr>
          <p:nvPr/>
        </p:nvSpPr>
        <p:spPr bwMode="auto">
          <a:xfrm>
            <a:off x="177800" y="2286000"/>
            <a:ext cx="1908175" cy="500063"/>
          </a:xfrm>
          <a:prstGeom prst="flowChartAlternateProcess">
            <a:avLst/>
          </a:prstGeom>
          <a:solidFill>
            <a:srgbClr val="0000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0000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18" name="Text Box 14"/>
          <p:cNvSpPr txBox="1">
            <a:spLocks noChangeArrowheads="1"/>
          </p:cNvSpPr>
          <p:nvPr/>
        </p:nvSpPr>
        <p:spPr bwMode="auto">
          <a:xfrm>
            <a:off x="177800" y="1073150"/>
            <a:ext cx="2195513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Georgia" pitchFamily="18" charset="0"/>
              </a:rPr>
              <a:t>Политические</a:t>
            </a:r>
          </a:p>
        </p:txBody>
      </p:sp>
      <p:sp>
        <p:nvSpPr>
          <p:cNvPr id="14419" name="Text Box 15"/>
          <p:cNvSpPr txBox="1">
            <a:spLocks noChangeArrowheads="1"/>
          </p:cNvSpPr>
          <p:nvPr/>
        </p:nvSpPr>
        <p:spPr bwMode="auto">
          <a:xfrm>
            <a:off x="177800" y="1743075"/>
            <a:ext cx="2195513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  <a:latin typeface="Georgia" pitchFamily="18" charset="0"/>
              </a:rPr>
              <a:t>Экономические</a:t>
            </a:r>
          </a:p>
        </p:txBody>
      </p:sp>
      <p:sp>
        <p:nvSpPr>
          <p:cNvPr id="14420" name="Text Box 16"/>
          <p:cNvSpPr txBox="1">
            <a:spLocks noChangeArrowheads="1"/>
          </p:cNvSpPr>
          <p:nvPr/>
        </p:nvSpPr>
        <p:spPr bwMode="auto">
          <a:xfrm>
            <a:off x="177800" y="2368550"/>
            <a:ext cx="183515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  <a:latin typeface="Georgia" pitchFamily="18" charset="0"/>
              </a:rPr>
              <a:t>Военные</a:t>
            </a:r>
          </a:p>
        </p:txBody>
      </p:sp>
      <p:sp>
        <p:nvSpPr>
          <p:cNvPr id="93" name="Text Box 17"/>
          <p:cNvSpPr txBox="1">
            <a:spLocks noChangeArrowheads="1"/>
          </p:cNvSpPr>
          <p:nvPr/>
        </p:nvSpPr>
        <p:spPr bwMode="auto">
          <a:xfrm>
            <a:off x="2085975" y="1073150"/>
            <a:ext cx="865188" cy="427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1917</a:t>
            </a:r>
          </a:p>
        </p:txBody>
      </p:sp>
      <p:sp>
        <p:nvSpPr>
          <p:cNvPr id="94" name="Text Box 18"/>
          <p:cNvSpPr txBox="1">
            <a:spLocks noChangeArrowheads="1"/>
          </p:cNvSpPr>
          <p:nvPr/>
        </p:nvSpPr>
        <p:spPr bwMode="auto">
          <a:xfrm>
            <a:off x="2662238" y="1687513"/>
            <a:ext cx="935037" cy="427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1929</a:t>
            </a:r>
          </a:p>
        </p:txBody>
      </p:sp>
      <p:sp>
        <p:nvSpPr>
          <p:cNvPr id="95" name="Text Box 19"/>
          <p:cNvSpPr txBox="1">
            <a:spLocks noChangeArrowheads="1"/>
          </p:cNvSpPr>
          <p:nvPr/>
        </p:nvSpPr>
        <p:spPr bwMode="auto">
          <a:xfrm>
            <a:off x="3263900" y="2314575"/>
            <a:ext cx="935038" cy="427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1941</a:t>
            </a:r>
          </a:p>
        </p:txBody>
      </p:sp>
      <p:sp>
        <p:nvSpPr>
          <p:cNvPr id="96" name="Text Box 20"/>
          <p:cNvSpPr txBox="1">
            <a:spLocks noChangeArrowheads="1"/>
          </p:cNvSpPr>
          <p:nvPr/>
        </p:nvSpPr>
        <p:spPr bwMode="auto">
          <a:xfrm>
            <a:off x="3454400" y="1073150"/>
            <a:ext cx="865188" cy="427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>
                <a:solidFill>
                  <a:schemeClr val="bg1"/>
                </a:solidFill>
                <a:latin typeface="Georgia" pitchFamily="18" charset="0"/>
                <a:cs typeface="Arial" charset="0"/>
              </a:rPr>
              <a:t>1953</a:t>
            </a:r>
          </a:p>
        </p:txBody>
      </p:sp>
      <p:sp>
        <p:nvSpPr>
          <p:cNvPr id="97" name="Text Box 21"/>
          <p:cNvSpPr txBox="1">
            <a:spLocks noChangeArrowheads="1"/>
          </p:cNvSpPr>
          <p:nvPr/>
        </p:nvSpPr>
        <p:spPr bwMode="auto">
          <a:xfrm>
            <a:off x="4214813" y="1687513"/>
            <a:ext cx="865187" cy="427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1965</a:t>
            </a:r>
          </a:p>
        </p:txBody>
      </p:sp>
      <p:sp>
        <p:nvSpPr>
          <p:cNvPr id="98" name="Text Box 22"/>
          <p:cNvSpPr txBox="1">
            <a:spLocks noChangeArrowheads="1"/>
          </p:cNvSpPr>
          <p:nvPr/>
        </p:nvSpPr>
        <p:spPr bwMode="auto">
          <a:xfrm>
            <a:off x="4786313" y="2314575"/>
            <a:ext cx="865187" cy="427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1977</a:t>
            </a:r>
          </a:p>
        </p:txBody>
      </p:sp>
      <p:sp>
        <p:nvSpPr>
          <p:cNvPr id="99" name="Text Box 23"/>
          <p:cNvSpPr txBox="1">
            <a:spLocks noChangeArrowheads="1"/>
          </p:cNvSpPr>
          <p:nvPr/>
        </p:nvSpPr>
        <p:spPr bwMode="auto">
          <a:xfrm>
            <a:off x="5111750" y="1073150"/>
            <a:ext cx="936625" cy="427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>
                <a:solidFill>
                  <a:schemeClr val="bg1"/>
                </a:solidFill>
                <a:latin typeface="Georgia" pitchFamily="18" charset="0"/>
                <a:cs typeface="Arial" charset="0"/>
              </a:rPr>
              <a:t>1989</a:t>
            </a:r>
          </a:p>
        </p:txBody>
      </p:sp>
      <p:sp>
        <p:nvSpPr>
          <p:cNvPr id="100" name="Text Box 24"/>
          <p:cNvSpPr txBox="1">
            <a:spLocks noChangeArrowheads="1"/>
          </p:cNvSpPr>
          <p:nvPr/>
        </p:nvSpPr>
        <p:spPr bwMode="auto">
          <a:xfrm>
            <a:off x="5757863" y="1687513"/>
            <a:ext cx="1008062" cy="427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>
                <a:solidFill>
                  <a:schemeClr val="bg1"/>
                </a:solidFill>
                <a:latin typeface="Georgia" pitchFamily="18" charset="0"/>
                <a:cs typeface="Arial" charset="0"/>
              </a:rPr>
              <a:t>2001</a:t>
            </a:r>
          </a:p>
        </p:txBody>
      </p:sp>
      <p:sp>
        <p:nvSpPr>
          <p:cNvPr id="101" name="Text Box 25"/>
          <p:cNvSpPr txBox="1">
            <a:spLocks noChangeArrowheads="1"/>
          </p:cNvSpPr>
          <p:nvPr/>
        </p:nvSpPr>
        <p:spPr bwMode="auto">
          <a:xfrm>
            <a:off x="6000750" y="2224088"/>
            <a:ext cx="1296988" cy="609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4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2013</a:t>
            </a:r>
          </a:p>
        </p:txBody>
      </p:sp>
      <p:sp>
        <p:nvSpPr>
          <p:cNvPr id="102" name="Text Box 26"/>
          <p:cNvSpPr txBox="1">
            <a:spLocks noChangeArrowheads="1"/>
          </p:cNvSpPr>
          <p:nvPr/>
        </p:nvSpPr>
        <p:spPr bwMode="auto">
          <a:xfrm>
            <a:off x="6623050" y="1073150"/>
            <a:ext cx="1152525" cy="427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>
                <a:solidFill>
                  <a:schemeClr val="bg1"/>
                </a:solidFill>
                <a:latin typeface="Georgia" pitchFamily="18" charset="0"/>
                <a:cs typeface="Arial" charset="0"/>
              </a:rPr>
              <a:t>2025</a:t>
            </a: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7270750" y="1687513"/>
            <a:ext cx="1008063" cy="427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>
                <a:solidFill>
                  <a:schemeClr val="bg1"/>
                </a:solidFill>
                <a:latin typeface="Georgia" pitchFamily="18" charset="0"/>
                <a:cs typeface="Arial" charset="0"/>
              </a:rPr>
              <a:t>2036</a:t>
            </a:r>
          </a:p>
        </p:txBody>
      </p:sp>
      <p:sp>
        <p:nvSpPr>
          <p:cNvPr id="104" name="Text Box 28"/>
          <p:cNvSpPr txBox="1">
            <a:spLocks noChangeArrowheads="1"/>
          </p:cNvSpPr>
          <p:nvPr/>
        </p:nvSpPr>
        <p:spPr bwMode="auto">
          <a:xfrm>
            <a:off x="7715250" y="2314575"/>
            <a:ext cx="1008063" cy="427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2049</a:t>
            </a:r>
          </a:p>
        </p:txBody>
      </p:sp>
      <p:sp>
        <p:nvSpPr>
          <p:cNvPr id="14433" name="Line 29"/>
          <p:cNvSpPr>
            <a:spLocks noChangeShapeType="1"/>
          </p:cNvSpPr>
          <p:nvPr/>
        </p:nvSpPr>
        <p:spPr bwMode="auto">
          <a:xfrm>
            <a:off x="3000375" y="1285875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34" name="Line 40"/>
          <p:cNvSpPr>
            <a:spLocks noChangeShapeType="1"/>
          </p:cNvSpPr>
          <p:nvPr/>
        </p:nvSpPr>
        <p:spPr bwMode="auto">
          <a:xfrm>
            <a:off x="6143625" y="1285875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35" name="Line 41"/>
          <p:cNvSpPr>
            <a:spLocks noChangeShapeType="1"/>
          </p:cNvSpPr>
          <p:nvPr/>
        </p:nvSpPr>
        <p:spPr bwMode="auto">
          <a:xfrm>
            <a:off x="4572000" y="1285875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36" name="Line 42"/>
          <p:cNvSpPr>
            <a:spLocks noChangeShapeType="1"/>
          </p:cNvSpPr>
          <p:nvPr/>
        </p:nvSpPr>
        <p:spPr bwMode="auto">
          <a:xfrm>
            <a:off x="3597275" y="1941513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37" name="Line 43"/>
          <p:cNvSpPr>
            <a:spLocks noChangeShapeType="1"/>
          </p:cNvSpPr>
          <p:nvPr/>
        </p:nvSpPr>
        <p:spPr bwMode="auto">
          <a:xfrm>
            <a:off x="5110163" y="1941513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38" name="Line 44"/>
          <p:cNvSpPr>
            <a:spLocks noChangeShapeType="1"/>
          </p:cNvSpPr>
          <p:nvPr/>
        </p:nvSpPr>
        <p:spPr bwMode="auto">
          <a:xfrm>
            <a:off x="6694488" y="1941513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39" name="Line 45"/>
          <p:cNvSpPr>
            <a:spLocks noChangeShapeType="1"/>
          </p:cNvSpPr>
          <p:nvPr/>
        </p:nvSpPr>
        <p:spPr bwMode="auto">
          <a:xfrm>
            <a:off x="7072313" y="2500313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0" name="Line 46"/>
          <p:cNvSpPr>
            <a:spLocks noChangeShapeType="1"/>
          </p:cNvSpPr>
          <p:nvPr/>
        </p:nvSpPr>
        <p:spPr bwMode="auto">
          <a:xfrm>
            <a:off x="5541963" y="2501900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1" name="Line 47"/>
          <p:cNvSpPr>
            <a:spLocks noChangeShapeType="1"/>
          </p:cNvSpPr>
          <p:nvPr/>
        </p:nvSpPr>
        <p:spPr bwMode="auto">
          <a:xfrm>
            <a:off x="4102100" y="2501900"/>
            <a:ext cx="504825" cy="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2" name="Line 48"/>
          <p:cNvSpPr>
            <a:spLocks noChangeShapeType="1"/>
          </p:cNvSpPr>
          <p:nvPr/>
        </p:nvSpPr>
        <p:spPr bwMode="auto">
          <a:xfrm>
            <a:off x="2714625" y="1492250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3" name="Line 48"/>
          <p:cNvSpPr>
            <a:spLocks noChangeShapeType="1"/>
          </p:cNvSpPr>
          <p:nvPr/>
        </p:nvSpPr>
        <p:spPr bwMode="auto">
          <a:xfrm>
            <a:off x="4071938" y="1492250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4" name="Line 48"/>
          <p:cNvSpPr>
            <a:spLocks noChangeShapeType="1"/>
          </p:cNvSpPr>
          <p:nvPr/>
        </p:nvSpPr>
        <p:spPr bwMode="auto">
          <a:xfrm>
            <a:off x="3000375" y="2071688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5" name="Line 48"/>
          <p:cNvSpPr>
            <a:spLocks noChangeShapeType="1"/>
          </p:cNvSpPr>
          <p:nvPr/>
        </p:nvSpPr>
        <p:spPr bwMode="auto">
          <a:xfrm>
            <a:off x="4500563" y="2071688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6" name="Line 48"/>
          <p:cNvSpPr>
            <a:spLocks noChangeShapeType="1"/>
          </p:cNvSpPr>
          <p:nvPr/>
        </p:nvSpPr>
        <p:spPr bwMode="auto">
          <a:xfrm>
            <a:off x="5572125" y="1492250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7" name="Line 48"/>
          <p:cNvSpPr>
            <a:spLocks noChangeShapeType="1"/>
          </p:cNvSpPr>
          <p:nvPr/>
        </p:nvSpPr>
        <p:spPr bwMode="auto">
          <a:xfrm>
            <a:off x="5929313" y="2071688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8" name="Line 48"/>
          <p:cNvSpPr>
            <a:spLocks noChangeShapeType="1"/>
          </p:cNvSpPr>
          <p:nvPr/>
        </p:nvSpPr>
        <p:spPr bwMode="auto">
          <a:xfrm>
            <a:off x="7072313" y="1492250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sp>
        <p:nvSpPr>
          <p:cNvPr id="14449" name="Line 48"/>
          <p:cNvSpPr>
            <a:spLocks noChangeShapeType="1"/>
          </p:cNvSpPr>
          <p:nvPr/>
        </p:nvSpPr>
        <p:spPr bwMode="auto">
          <a:xfrm>
            <a:off x="7429500" y="2071688"/>
            <a:ext cx="177800" cy="365125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>
            <a:prstShdw prst="shdw17" dist="17961" dir="2700000">
              <a:srgbClr val="990000"/>
            </a:prstShdw>
          </a:effectLst>
        </p:spPr>
        <p:txBody>
          <a:bodyPr wrap="none"/>
          <a:lstStyle/>
          <a:p>
            <a:endParaRPr lang="ru-RU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4338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68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4454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55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56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4457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453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 txBox="1">
            <a:spLocks/>
          </p:cNvSpPr>
          <p:nvPr/>
        </p:nvSpPr>
        <p:spPr bwMode="auto">
          <a:xfrm>
            <a:off x="250825" y="620688"/>
            <a:ext cx="8425631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Синхронизация волн истории с циклами СА и фазами политических, экономических и военных событий (прогноз на 4 цикла вперёд)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44" y="1124744"/>
            <a:ext cx="833882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4FD2E95-AFA5-42B2-811C-F4F5B035F4C1}" type="slidenum">
              <a:rPr lang="ru-RU" altLang="ru-RU">
                <a:latin typeface="Arial Black" pitchFamily="34" charset="0"/>
              </a:rPr>
              <a:pPr/>
              <a:t>21</a:t>
            </a:fld>
            <a:endParaRPr lang="ru-RU" altLang="ru-RU">
              <a:latin typeface="Arial Black" pitchFamily="34" charset="0"/>
            </a:endParaRPr>
          </a:p>
        </p:txBody>
      </p:sp>
      <p:pic>
        <p:nvPicPr>
          <p:cNvPr id="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3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44" y="1071546"/>
            <a:ext cx="833882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5005" y="344850"/>
            <a:ext cx="8287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2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Фракталы Эллиотта синхронизируются </a:t>
            </a:r>
          </a:p>
          <a:p>
            <a:pPr algn="ctr">
              <a:defRPr sz="132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 кризисами российской и мировой истории</a:t>
            </a:r>
          </a:p>
        </p:txBody>
      </p:sp>
      <p:sp>
        <p:nvSpPr>
          <p:cNvPr id="10246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7020272" y="6415088"/>
            <a:ext cx="2133600" cy="4572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A96D202-AD1D-4F6A-87E4-9F2DBA95C6D9}" type="slidenum">
              <a:rPr lang="ru-RU" altLang="ru-RU">
                <a:latin typeface="Arial Black" pitchFamily="34" charset="0"/>
              </a:rPr>
              <a:pPr/>
              <a:t>22</a:t>
            </a:fld>
            <a:endParaRPr lang="ru-RU" altLang="ru-RU">
              <a:latin typeface="Arial Black" pitchFamily="34" charset="0"/>
            </a:endParaRPr>
          </a:p>
        </p:txBody>
      </p:sp>
      <p:pic>
        <p:nvPicPr>
          <p:cNvPr id="7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0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78438"/>
            <a:ext cx="8338820" cy="566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3440" y="404664"/>
            <a:ext cx="8321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2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Фрактальный прогноз волн Эллиотта</a:t>
            </a:r>
          </a:p>
          <a:p>
            <a:pPr algn="ctr">
              <a:defRPr sz="132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 фаз развития российской и мировой истории</a:t>
            </a:r>
          </a:p>
        </p:txBody>
      </p:sp>
      <p:sp>
        <p:nvSpPr>
          <p:cNvPr id="11270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7020272" y="6400800"/>
            <a:ext cx="2133600" cy="4572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01580CC-2C45-4EE0-9C33-B3E7D8E41666}" type="slidenum">
              <a:rPr lang="ru-RU" altLang="ru-RU">
                <a:latin typeface="Arial Black" pitchFamily="34" charset="0"/>
              </a:rPr>
              <a:pPr/>
              <a:t>23</a:t>
            </a:fld>
            <a:endParaRPr lang="ru-RU" altLang="ru-RU">
              <a:latin typeface="Arial Black" pitchFamily="34" charset="0"/>
            </a:endParaRPr>
          </a:p>
        </p:txBody>
      </p:sp>
      <p:pic>
        <p:nvPicPr>
          <p:cNvPr id="8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928926" y="4786322"/>
            <a:ext cx="2286016" cy="1857388"/>
          </a:xfrm>
          <a:prstGeom prst="ellipse">
            <a:avLst/>
          </a:prstGeom>
          <a:blipFill>
            <a:blip r:embed="rId4" cstate="print"/>
            <a:stretch>
              <a:fillRect l="6000" t="5000" r="7000" b="1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88" y="285750"/>
            <a:ext cx="7658100" cy="1143000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+mn-lt"/>
              </a:rPr>
              <a:t>«Кризис 2010-х» – первый многомерный системный кризис эпохи глобализации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638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Точечный рисунок" r:id="rId5" imgW="1066667" imgH="1123810" progId="PBrush">
                    <p:embed/>
                  </p:oleObj>
                </mc:Choice>
                <mc:Fallback>
                  <p:oleObj name="Точечный рисунок" r:id="rId5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6405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06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07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6408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404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6392" name="Picture 30" descr="Цунами в Японии вызвала приближающаяся Луна">
            <a:hlinkClick r:id="rId7" tooltip="Цунами в Японии вызвала приближающаяся Луна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3" y="1857375"/>
            <a:ext cx="2093912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857224" y="2643182"/>
            <a:ext cx="2286016" cy="185738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6000" t="5000" r="7000" b="1000"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96" name="Рисунок 5" descr="http://wc08.ru/globcri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00188" y="4000500"/>
            <a:ext cx="21875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98" name="Text Box 26"/>
          <p:cNvSpPr txBox="1">
            <a:spLocks noChangeArrowheads="1"/>
          </p:cNvSpPr>
          <p:nvPr/>
        </p:nvSpPr>
        <p:spPr bwMode="auto">
          <a:xfrm>
            <a:off x="468313" y="1341438"/>
            <a:ext cx="3671887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>
                <a:solidFill>
                  <a:srgbClr val="0000CC"/>
                </a:solidFill>
                <a:latin typeface="Georgia" pitchFamily="18" charset="0"/>
                <a:cs typeface="Arial" charset="0"/>
              </a:rPr>
              <a:t>Опасные «</a:t>
            </a:r>
            <a:r>
              <a:rPr lang="ru-RU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симптомы</a:t>
            </a:r>
            <a:r>
              <a:rPr lang="ru-RU">
                <a:solidFill>
                  <a:srgbClr val="0000CC"/>
                </a:solidFill>
                <a:latin typeface="Georgia" pitchFamily="18" charset="0"/>
                <a:cs typeface="Arial" charset="0"/>
              </a:rPr>
              <a:t>»</a:t>
            </a:r>
          </a:p>
        </p:txBody>
      </p:sp>
      <p:sp>
        <p:nvSpPr>
          <p:cNvPr id="105499" name="Text Box 27"/>
          <p:cNvSpPr txBox="1">
            <a:spLocks noChangeArrowheads="1"/>
          </p:cNvSpPr>
          <p:nvPr/>
        </p:nvSpPr>
        <p:spPr bwMode="auto">
          <a:xfrm>
            <a:off x="2700338" y="1916113"/>
            <a:ext cx="6227762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Экологические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Georgia" pitchFamily="18" charset="0"/>
                <a:cs typeface="Arial" charset="0"/>
              </a:rPr>
              <a:t>Рост числа и интенсивности природных катастроф</a:t>
            </a:r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2843213" y="2781300"/>
            <a:ext cx="5545137" cy="7921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Геополитические</a:t>
            </a:r>
          </a:p>
          <a:p>
            <a:pPr>
              <a:defRPr/>
            </a:pPr>
            <a:r>
              <a:rPr lang="ru-RU" sz="1400" dirty="0">
                <a:latin typeface="Georgia" pitchFamily="18" charset="0"/>
                <a:cs typeface="Arial" charset="0"/>
              </a:rPr>
              <a:t>Рост напряженности в «разломах» мировой политики и борьба за ресурсы</a:t>
            </a:r>
          </a:p>
        </p:txBody>
      </p:sp>
      <p:sp>
        <p:nvSpPr>
          <p:cNvPr id="105501" name="Text Box 29"/>
          <p:cNvSpPr txBox="1">
            <a:spLocks noChangeArrowheads="1"/>
          </p:cNvSpPr>
          <p:nvPr/>
        </p:nvSpPr>
        <p:spPr bwMode="auto">
          <a:xfrm>
            <a:off x="3851275" y="3933825"/>
            <a:ext cx="4752975" cy="7921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Социально-экономические</a:t>
            </a:r>
          </a:p>
          <a:p>
            <a:pPr>
              <a:defRPr/>
            </a:pPr>
            <a:r>
              <a:rPr lang="ru-RU" sz="1400">
                <a:latin typeface="Georgia" pitchFamily="18" charset="0"/>
                <a:cs typeface="Arial" charset="0"/>
              </a:rPr>
              <a:t>Пузыри «виртуальной» экономики и кризис суверенного долга</a:t>
            </a:r>
          </a:p>
        </p:txBody>
      </p:sp>
      <p:sp>
        <p:nvSpPr>
          <p:cNvPr id="105502" name="Text Box 30"/>
          <p:cNvSpPr txBox="1">
            <a:spLocks noChangeArrowheads="1"/>
          </p:cNvSpPr>
          <p:nvPr/>
        </p:nvSpPr>
        <p:spPr bwMode="auto">
          <a:xfrm>
            <a:off x="5148263" y="5157788"/>
            <a:ext cx="3779837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Энергетические</a:t>
            </a:r>
          </a:p>
          <a:p>
            <a:pPr>
              <a:defRPr/>
            </a:pPr>
            <a:r>
              <a:rPr lang="ru-RU" sz="1400" dirty="0">
                <a:latin typeface="Arial" charset="0"/>
                <a:cs typeface="Arial" charset="0"/>
              </a:rPr>
              <a:t>Кризис глобальной энергетической безопасности (поставки и технологии после </a:t>
            </a:r>
            <a:r>
              <a:rPr lang="ru-RU" sz="1400" dirty="0" err="1">
                <a:latin typeface="Arial" charset="0"/>
                <a:cs typeface="Arial" charset="0"/>
              </a:rPr>
              <a:t>Фукусимы</a:t>
            </a:r>
            <a:r>
              <a:rPr lang="ru-RU" sz="14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6513" y="257175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Структурный кризис 2010-х годов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250825" y="2071688"/>
            <a:ext cx="8250238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250825" y="4735513"/>
            <a:ext cx="8321675" cy="846137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250825" y="3509963"/>
            <a:ext cx="8321675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50825" y="2216150"/>
            <a:ext cx="68945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1. Системность кризиса</a:t>
            </a:r>
          </a:p>
          <a:p>
            <a:pPr>
              <a:spcBef>
                <a:spcPct val="50000"/>
              </a:spcBef>
              <a:defRPr/>
            </a:pPr>
            <a:endParaRPr lang="ru-RU" sz="2400" b="1" dirty="0">
              <a:solidFill>
                <a:schemeClr val="accent5">
                  <a:lumMod val="25000"/>
                </a:schemeClr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50825" y="3609975"/>
            <a:ext cx="8323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2. Симптомы кризиса 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250825" y="4814888"/>
            <a:ext cx="7777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3. Последствия кризиса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5362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16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5374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5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76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5377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373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20482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20523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4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25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20526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0522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6513" y="112713"/>
            <a:ext cx="914400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Кризис 2010-х годов: общая картина</a:t>
            </a:r>
          </a:p>
        </p:txBody>
      </p:sp>
      <p:sp>
        <p:nvSpPr>
          <p:cNvPr id="20485" name="AutoShape 7"/>
          <p:cNvSpPr>
            <a:spLocks noChangeArrowheads="1"/>
          </p:cNvSpPr>
          <p:nvPr/>
        </p:nvSpPr>
        <p:spPr bwMode="auto">
          <a:xfrm>
            <a:off x="107950" y="1000125"/>
            <a:ext cx="2520950" cy="500063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86" name="AutoShape 7"/>
          <p:cNvSpPr>
            <a:spLocks noChangeArrowheads="1"/>
          </p:cNvSpPr>
          <p:nvPr/>
        </p:nvSpPr>
        <p:spPr bwMode="auto">
          <a:xfrm>
            <a:off x="3275013" y="1000125"/>
            <a:ext cx="2520950" cy="500063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6516688" y="1000125"/>
            <a:ext cx="2520950" cy="500063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79388" y="1071563"/>
            <a:ext cx="232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Проявления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419475" y="1046163"/>
            <a:ext cx="2366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Последствия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6500813" y="928688"/>
            <a:ext cx="2643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Энергетика</a:t>
            </a:r>
          </a:p>
        </p:txBody>
      </p:sp>
      <p:sp>
        <p:nvSpPr>
          <p:cNvPr id="20491" name="AutoShape 7"/>
          <p:cNvSpPr>
            <a:spLocks noChangeArrowheads="1"/>
          </p:cNvSpPr>
          <p:nvPr/>
        </p:nvSpPr>
        <p:spPr bwMode="auto">
          <a:xfrm>
            <a:off x="179388" y="2800350"/>
            <a:ext cx="2087562" cy="358775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92" name="AutoShape 7"/>
          <p:cNvSpPr>
            <a:spLocks noChangeArrowheads="1"/>
          </p:cNvSpPr>
          <p:nvPr/>
        </p:nvSpPr>
        <p:spPr bwMode="auto">
          <a:xfrm>
            <a:off x="179388" y="4527550"/>
            <a:ext cx="2232025" cy="287338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93" name="AutoShape 7"/>
          <p:cNvSpPr>
            <a:spLocks noChangeArrowheads="1"/>
          </p:cNvSpPr>
          <p:nvPr/>
        </p:nvSpPr>
        <p:spPr bwMode="auto">
          <a:xfrm>
            <a:off x="3276600" y="2871788"/>
            <a:ext cx="2520950" cy="287337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94" name="AutoShape 7"/>
          <p:cNvSpPr>
            <a:spLocks noChangeArrowheads="1"/>
          </p:cNvSpPr>
          <p:nvPr/>
        </p:nvSpPr>
        <p:spPr bwMode="auto">
          <a:xfrm>
            <a:off x="3276600" y="4529138"/>
            <a:ext cx="2520950" cy="287337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95" name="AutoShape 7"/>
          <p:cNvSpPr>
            <a:spLocks noChangeArrowheads="1"/>
          </p:cNvSpPr>
          <p:nvPr/>
        </p:nvSpPr>
        <p:spPr bwMode="auto">
          <a:xfrm>
            <a:off x="3276600" y="6184900"/>
            <a:ext cx="2520950" cy="287338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96" name="AutoShape 7"/>
          <p:cNvSpPr>
            <a:spLocks noChangeArrowheads="1"/>
          </p:cNvSpPr>
          <p:nvPr/>
        </p:nvSpPr>
        <p:spPr bwMode="auto">
          <a:xfrm>
            <a:off x="6515100" y="2825750"/>
            <a:ext cx="2628900" cy="412750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97" name="AutoShape 7"/>
          <p:cNvSpPr>
            <a:spLocks noChangeArrowheads="1"/>
          </p:cNvSpPr>
          <p:nvPr/>
        </p:nvSpPr>
        <p:spPr bwMode="auto">
          <a:xfrm>
            <a:off x="6515100" y="4527550"/>
            <a:ext cx="2520950" cy="287338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498" name="AutoShape 7"/>
          <p:cNvSpPr>
            <a:spLocks noChangeArrowheads="1"/>
          </p:cNvSpPr>
          <p:nvPr/>
        </p:nvSpPr>
        <p:spPr bwMode="auto">
          <a:xfrm>
            <a:off x="6515100" y="6143625"/>
            <a:ext cx="2628900" cy="328613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pic>
        <p:nvPicPr>
          <p:cNvPr id="20499" name="Picture 28" descr="ANd9GcTC0ERJe7ztfmwF9f9p4vxTEMMxY4RC34SOjLufq5Ls1QV_K_U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1779588"/>
            <a:ext cx="1368425" cy="9477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500" name="Text Box 29"/>
          <p:cNvSpPr txBox="1">
            <a:spLocks noChangeArrowheads="1"/>
          </p:cNvSpPr>
          <p:nvPr/>
        </p:nvSpPr>
        <p:spPr bwMode="auto">
          <a:xfrm>
            <a:off x="107950" y="2800350"/>
            <a:ext cx="2232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Природные</a:t>
            </a:r>
          </a:p>
        </p:txBody>
      </p:sp>
      <p:pic>
        <p:nvPicPr>
          <p:cNvPr id="20501" name="Picture 33" descr="ANd9GcR8FtcqTKVWVcFk3Y2P6H-CFU6AqWbuPU7hpbZjzsX0fK6KCC-gf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3303588"/>
            <a:ext cx="1368425" cy="1095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502" name="Text Box 34"/>
          <p:cNvSpPr txBox="1">
            <a:spLocks noChangeArrowheads="1"/>
          </p:cNvSpPr>
          <p:nvPr/>
        </p:nvSpPr>
        <p:spPr bwMode="auto">
          <a:xfrm>
            <a:off x="179388" y="4521200"/>
            <a:ext cx="2232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Геополитические</a:t>
            </a:r>
          </a:p>
        </p:txBody>
      </p:sp>
      <p:pic>
        <p:nvPicPr>
          <p:cNvPr id="20503" name="Picture 38" descr="ANd9GcQRzmgi7mf-kTDBnnpf-uUquRcTEgfarCGkEHvhOPLrHEfeeBYyQ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" y="4960938"/>
            <a:ext cx="1368425" cy="922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0504" name="AutoShape 7"/>
          <p:cNvSpPr>
            <a:spLocks noChangeArrowheads="1"/>
          </p:cNvSpPr>
          <p:nvPr/>
        </p:nvSpPr>
        <p:spPr bwMode="auto">
          <a:xfrm>
            <a:off x="179388" y="5969000"/>
            <a:ext cx="2305050" cy="431800"/>
          </a:xfrm>
          <a:prstGeom prst="flowChartAlternateProcess">
            <a:avLst/>
          </a:prstGeom>
          <a:solidFill>
            <a:srgbClr val="99CCFF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rgbClr val="1F3D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0505" name="Text Box 40"/>
          <p:cNvSpPr txBox="1">
            <a:spLocks noChangeArrowheads="1"/>
          </p:cNvSpPr>
          <p:nvPr/>
        </p:nvSpPr>
        <p:spPr bwMode="auto">
          <a:xfrm>
            <a:off x="107950" y="5895975"/>
            <a:ext cx="2339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Социально-экономические</a:t>
            </a:r>
          </a:p>
        </p:txBody>
      </p:sp>
      <p:pic>
        <p:nvPicPr>
          <p:cNvPr id="14379" name="Picture 43" descr="ANd9GcRTLnawN_t73XqAnzpGvY7iM61DeTrwqQ03g0QdXl-hGfbG5CFBi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2875" y="1720850"/>
            <a:ext cx="1123950" cy="107950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0507" name="Text Box 44"/>
          <p:cNvSpPr txBox="1">
            <a:spLocks noChangeArrowheads="1"/>
          </p:cNvSpPr>
          <p:nvPr/>
        </p:nvSpPr>
        <p:spPr bwMode="auto">
          <a:xfrm>
            <a:off x="3348038" y="2855913"/>
            <a:ext cx="223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Экологический кризис</a:t>
            </a:r>
          </a:p>
        </p:txBody>
      </p:sp>
      <p:pic>
        <p:nvPicPr>
          <p:cNvPr id="20508" name="Picture 46" descr="ANd9GcRo_4y48nOMEcqhvM1wcps92fSfpQruiGIl8jia5Uc_HawioDmx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2863" y="3303588"/>
            <a:ext cx="1871662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9" name="Text Box 47"/>
          <p:cNvSpPr txBox="1">
            <a:spLocks noChangeArrowheads="1"/>
          </p:cNvSpPr>
          <p:nvPr/>
        </p:nvSpPr>
        <p:spPr bwMode="auto">
          <a:xfrm>
            <a:off x="3348038" y="4511675"/>
            <a:ext cx="223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Многополярный мир</a:t>
            </a:r>
          </a:p>
        </p:txBody>
      </p:sp>
      <p:sp>
        <p:nvSpPr>
          <p:cNvPr id="20510" name="Text Box 48"/>
          <p:cNvSpPr txBox="1">
            <a:spLocks noChangeArrowheads="1"/>
          </p:cNvSpPr>
          <p:nvPr/>
        </p:nvSpPr>
        <p:spPr bwMode="auto">
          <a:xfrm>
            <a:off x="3419475" y="6143625"/>
            <a:ext cx="223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Неоиндустриализм</a:t>
            </a:r>
          </a:p>
        </p:txBody>
      </p:sp>
      <p:pic>
        <p:nvPicPr>
          <p:cNvPr id="14386" name="Picture 50" descr="ANd9GcR1Hl83BcqYkww7PyTsr7l8Lbl_U7fwrqx-LtK3I51TaAW_wnOXMw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81425" y="5118100"/>
            <a:ext cx="1511300" cy="99377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0512" name="Text Box 51"/>
          <p:cNvSpPr txBox="1">
            <a:spLocks noChangeArrowheads="1"/>
          </p:cNvSpPr>
          <p:nvPr/>
        </p:nvSpPr>
        <p:spPr bwMode="auto">
          <a:xfrm>
            <a:off x="6407150" y="2786063"/>
            <a:ext cx="2808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Гармонизация энергетики и природы</a:t>
            </a:r>
          </a:p>
        </p:txBody>
      </p:sp>
      <p:sp>
        <p:nvSpPr>
          <p:cNvPr id="20513" name="Text Box 54"/>
          <p:cNvSpPr txBox="1">
            <a:spLocks noChangeArrowheads="1"/>
          </p:cNvSpPr>
          <p:nvPr/>
        </p:nvSpPr>
        <p:spPr bwMode="auto">
          <a:xfrm>
            <a:off x="6659563" y="4511675"/>
            <a:ext cx="244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Сетевая инфраструктура</a:t>
            </a:r>
          </a:p>
        </p:txBody>
      </p:sp>
      <p:pic>
        <p:nvPicPr>
          <p:cNvPr id="20514" name="Picture 5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92950" y="3303588"/>
            <a:ext cx="1441450" cy="985837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0515" name="Picture 38" descr="ANd9GcQfz5gAkteeYLVPEeJJ4nmptkvaje-1jZljlv4SBXqfcJLhXYO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00900" y="4960938"/>
            <a:ext cx="1258888" cy="966787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0516" name="Text Box 58"/>
          <p:cNvSpPr txBox="1">
            <a:spLocks noChangeArrowheads="1"/>
          </p:cNvSpPr>
          <p:nvPr/>
        </p:nvSpPr>
        <p:spPr bwMode="auto">
          <a:xfrm>
            <a:off x="6335713" y="6072188"/>
            <a:ext cx="2808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Эволюция технологий</a:t>
            </a:r>
          </a:p>
        </p:txBody>
      </p:sp>
      <p:sp>
        <p:nvSpPr>
          <p:cNvPr id="14395" name="AutoShape 59"/>
          <p:cNvSpPr>
            <a:spLocks/>
          </p:cNvSpPr>
          <p:nvPr/>
        </p:nvSpPr>
        <p:spPr bwMode="auto">
          <a:xfrm>
            <a:off x="2698750" y="1214438"/>
            <a:ext cx="360363" cy="5113337"/>
          </a:xfrm>
          <a:prstGeom prst="rightBrace">
            <a:avLst>
              <a:gd name="adj1" fmla="val 118245"/>
              <a:gd name="adj2" fmla="val 50000"/>
            </a:avLst>
          </a:prstGeom>
          <a:noFill/>
          <a:ln w="50800">
            <a:solidFill>
              <a:srgbClr val="99CC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4396" name="AutoShape 60"/>
          <p:cNvSpPr>
            <a:spLocks/>
          </p:cNvSpPr>
          <p:nvPr/>
        </p:nvSpPr>
        <p:spPr bwMode="auto">
          <a:xfrm>
            <a:off x="6011863" y="1216025"/>
            <a:ext cx="360362" cy="5113338"/>
          </a:xfrm>
          <a:prstGeom prst="rightBrace">
            <a:avLst>
              <a:gd name="adj1" fmla="val 118245"/>
              <a:gd name="adj2" fmla="val 50000"/>
            </a:avLst>
          </a:prstGeom>
          <a:noFill/>
          <a:ln w="50800">
            <a:solidFill>
              <a:srgbClr val="99CC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2" name="Picture 3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00875" y="1643063"/>
            <a:ext cx="1500188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1438"/>
            <a:ext cx="8686800" cy="1371601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+mn-lt"/>
              </a:rPr>
              <a:t>Динамика природных катастроф 1980-2010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741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7417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18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19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7420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416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413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1412875"/>
            <a:ext cx="7224712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8" y="214313"/>
            <a:ext cx="8229600" cy="857250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99"/>
                </a:solidFill>
              </a:rPr>
              <a:t>Динамика числа природных катастроф</a:t>
            </a:r>
          </a:p>
        </p:txBody>
      </p:sp>
      <p:sp>
        <p:nvSpPr>
          <p:cNvPr id="7172" name="TextBox 27"/>
          <p:cNvSpPr txBox="1">
            <a:spLocks noChangeArrowheads="1"/>
          </p:cNvSpPr>
          <p:nvPr/>
        </p:nvSpPr>
        <p:spPr bwMode="auto">
          <a:xfrm>
            <a:off x="214313" y="3275013"/>
            <a:ext cx="3857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Скорости дрейфа северного магнитного полюса Земли</a:t>
            </a:r>
            <a:endParaRPr lang="ru-RU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3" name="TextBox 28"/>
          <p:cNvSpPr txBox="1">
            <a:spLocks noChangeArrowheads="1"/>
          </p:cNvSpPr>
          <p:nvPr/>
        </p:nvSpPr>
        <p:spPr bwMode="auto">
          <a:xfrm>
            <a:off x="4143375" y="3060700"/>
            <a:ext cx="4643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Динамика числа землетрясений с M&gt;8</a:t>
            </a:r>
            <a:endParaRPr lang="ru-RU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TextBox 29"/>
          <p:cNvSpPr txBox="1">
            <a:spLocks noChangeArrowheads="1"/>
          </p:cNvSpPr>
          <p:nvPr/>
        </p:nvSpPr>
        <p:spPr bwMode="auto">
          <a:xfrm>
            <a:off x="4143375" y="5780088"/>
            <a:ext cx="4786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Динамика числа катастрофических цунами</a:t>
            </a:r>
            <a:endParaRPr lang="ru-RU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429625" y="131763"/>
            <a:ext cx="581025" cy="1249362"/>
            <a:chOff x="441" y="954"/>
            <a:chExt cx="1252" cy="3240"/>
          </a:xfrm>
        </p:grpSpPr>
        <p:graphicFrame>
          <p:nvGraphicFramePr>
            <p:cNvPr id="717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7185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6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7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>
                  <a:cs typeface="Arial" pitchFamily="34" charset="0"/>
                </a:endParaRPr>
              </a:p>
            </p:txBody>
          </p:sp>
          <p:sp>
            <p:nvSpPr>
              <p:cNvPr id="7188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184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846138"/>
            <a:ext cx="3643312" cy="2481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7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5" y="846138"/>
            <a:ext cx="4357688" cy="2190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79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5" y="3560763"/>
            <a:ext cx="4357688" cy="20716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180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3" y="3846513"/>
            <a:ext cx="3714750" cy="2203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181" name="TextBox 29"/>
          <p:cNvSpPr txBox="1">
            <a:spLocks noChangeArrowheads="1"/>
          </p:cNvSpPr>
          <p:nvPr/>
        </p:nvSpPr>
        <p:spPr bwMode="auto">
          <a:xfrm>
            <a:off x="214313" y="6061075"/>
            <a:ext cx="4786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Динамика числа извержений вулканов</a:t>
            </a:r>
            <a:endParaRPr lang="ru-RU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2" name="TextBox 29"/>
          <p:cNvSpPr txBox="1">
            <a:spLocks noChangeArrowheads="1"/>
          </p:cNvSpPr>
          <p:nvPr/>
        </p:nvSpPr>
        <p:spPr bwMode="auto">
          <a:xfrm>
            <a:off x="0" y="6334125"/>
            <a:ext cx="9286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Источник: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Первый Доклад Международного Комитета по Проблемам Глобальных Изменений Геологической Среды “GEOCHANGE”, 30.06.2010]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48264" y="6428184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214313"/>
            <a:ext cx="8507413" cy="1371600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Рост напряженности в «разломах» мировой политики и борьба за ресурсы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363" y="1773238"/>
            <a:ext cx="3754437" cy="2600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  <a:latin typeface="Georgia" pitchFamily="18" charset="0"/>
              </a:rPr>
              <a:t>Продовольственный кризис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  <a:latin typeface="Georgia" pitchFamily="18" charset="0"/>
              </a:rPr>
              <a:t>Социально-экономические проблемы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  <a:latin typeface="Georgia" pitchFamily="18" charset="0"/>
              </a:rPr>
              <a:t>Энергетический кризис и борьба за контроль над регионом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  <a:latin typeface="Georgia" pitchFamily="18" charset="0"/>
              </a:rPr>
              <a:t>Кризис государственных институтов</a:t>
            </a:r>
          </a:p>
          <a:p>
            <a:pPr>
              <a:lnSpc>
                <a:spcPct val="80000"/>
              </a:lnSpc>
            </a:pPr>
            <a:r>
              <a:rPr lang="ru-RU" sz="1600" b="1" smtClean="0">
                <a:solidFill>
                  <a:srgbClr val="0000CC"/>
                </a:solidFill>
                <a:latin typeface="Georgia" pitchFamily="18" charset="0"/>
              </a:rPr>
              <a:t>Политический ислам как индикатор кризиса</a:t>
            </a:r>
          </a:p>
        </p:txBody>
      </p:sp>
      <p:pic>
        <p:nvPicPr>
          <p:cNvPr id="18437" name="Picture 6" descr="Картинка 56 из 31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40767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700213"/>
            <a:ext cx="4124325" cy="4622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8434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Точечный рисунок" r:id="rId6" imgW="1066667" imgH="1123810" progId="PBrush">
                    <p:embed/>
                  </p:oleObj>
                </mc:Choice>
                <mc:Fallback>
                  <p:oleObj name="Точечный рисунок" r:id="rId6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8443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4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45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8446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442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Системность мышления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276475"/>
            <a:ext cx="8229600" cy="3886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/>
              <a:t>Индукция = от частного к общему</a:t>
            </a:r>
          </a:p>
          <a:p>
            <a:pPr>
              <a:lnSpc>
                <a:spcPct val="80000"/>
              </a:lnSpc>
            </a:pPr>
            <a:endParaRPr lang="ru-RU" sz="2800"/>
          </a:p>
          <a:p>
            <a:pPr>
              <a:lnSpc>
                <a:spcPct val="80000"/>
              </a:lnSpc>
            </a:pPr>
            <a:r>
              <a:rPr lang="ru-RU" sz="2800"/>
              <a:t>Дедукция = от общего к частному</a:t>
            </a:r>
          </a:p>
          <a:p>
            <a:pPr>
              <a:lnSpc>
                <a:spcPct val="80000"/>
              </a:lnSpc>
            </a:pPr>
            <a:endParaRPr lang="ru-RU" sz="2800"/>
          </a:p>
          <a:p>
            <a:pPr>
              <a:lnSpc>
                <a:spcPct val="80000"/>
              </a:lnSpc>
            </a:pPr>
            <a:r>
              <a:rPr lang="ru-RU" sz="2800" b="1" i="1">
                <a:solidFill>
                  <a:srgbClr val="FF3300"/>
                </a:solidFill>
              </a:rPr>
              <a:t>Холизм   = целостность: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i="1">
                <a:solidFill>
                  <a:srgbClr val="FF3300"/>
                </a:solidFill>
              </a:rPr>
              <a:t>           нет – причинно-следственным связям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i="1">
                <a:solidFill>
                  <a:srgbClr val="FF3300"/>
                </a:solidFill>
              </a:rPr>
              <a:t>           да  -  система обратных связей             (будстрап)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458200" y="609600"/>
            <a:ext cx="581025" cy="1249363"/>
            <a:chOff x="441" y="954"/>
            <a:chExt cx="1252" cy="3240"/>
          </a:xfrm>
        </p:grpSpPr>
        <p:graphicFrame>
          <p:nvGraphicFramePr>
            <p:cNvPr id="314373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52" name="Точечный рисунок" r:id="rId3" imgW="1066667" imgH="1123810" progId="PBrush">
                    <p:embed/>
                  </p:oleObj>
                </mc:Choice>
                <mc:Fallback>
                  <p:oleObj name="Точечный рисунок" r:id="rId3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14375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4376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4377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cs typeface="Arial" pitchFamily="34" charset="0"/>
                </a:endParaRPr>
              </a:p>
            </p:txBody>
          </p:sp>
          <p:sp>
            <p:nvSpPr>
              <p:cNvPr id="314378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14379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002588" cy="1371600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+mn-lt"/>
              </a:rPr>
              <a:t>Пузыри «виртуальной» экономики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19458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9465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6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67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9468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9464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946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1628775"/>
            <a:ext cx="669766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964613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Times New Roman" pitchFamily="18" charset="0"/>
              </a:rPr>
              <a:t>Сценарии развития энергетики до 2050 г.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316913" y="188913"/>
            <a:ext cx="581025" cy="1249362"/>
            <a:chOff x="441" y="954"/>
            <a:chExt cx="1252" cy="3240"/>
          </a:xfrm>
        </p:grpSpPr>
        <p:graphicFrame>
          <p:nvGraphicFramePr>
            <p:cNvPr id="15363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2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5389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90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91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>
                  <a:cs typeface="Arial" pitchFamily="34" charset="0"/>
                </a:endParaRPr>
              </a:p>
            </p:txBody>
          </p:sp>
          <p:sp>
            <p:nvSpPr>
              <p:cNvPr id="15392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388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85750" y="1000125"/>
          <a:ext cx="7704138" cy="482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Диаграмма" r:id="rId6" imgW="5915025" imgH="3724275" progId="Excel.Sheet.8">
                  <p:embed/>
                </p:oleObj>
              </mc:Choice>
              <mc:Fallback>
                <p:oleObj name="Диаграмма" r:id="rId6" imgW="5915025" imgH="3724275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000125"/>
                        <a:ext cx="7704138" cy="482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29"/>
          <p:cNvSpPr txBox="1">
            <a:spLocks noChangeArrowheads="1"/>
          </p:cNvSpPr>
          <p:nvPr/>
        </p:nvSpPr>
        <p:spPr bwMode="auto">
          <a:xfrm>
            <a:off x="1500188" y="4929188"/>
            <a:ext cx="1857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latin typeface="Times New Roman" pitchFamily="18" charset="0"/>
              </a:rPr>
              <a:t>Кризис 1930-х гг.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2725738" y="5889625"/>
            <a:ext cx="18462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latin typeface="+mn-lt"/>
              </a:rPr>
              <a:t>Электроэнергия и моторное топливо</a:t>
            </a: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572000" y="5868988"/>
            <a:ext cx="14398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latin typeface="+mn-lt"/>
              </a:rPr>
              <a:t>Газовая и атомная энергетика</a:t>
            </a:r>
          </a:p>
        </p:txBody>
      </p:sp>
      <p:cxnSp>
        <p:nvCxnSpPr>
          <p:cNvPr id="27" name="Прямая со стрелкой 15"/>
          <p:cNvCxnSpPr/>
          <p:nvPr/>
        </p:nvCxnSpPr>
        <p:spPr>
          <a:xfrm>
            <a:off x="4357688" y="6226175"/>
            <a:ext cx="428625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18"/>
          <p:cNvCxnSpPr/>
          <p:nvPr/>
        </p:nvCxnSpPr>
        <p:spPr>
          <a:xfrm>
            <a:off x="5786438" y="6226175"/>
            <a:ext cx="428625" cy="15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6072188" y="5868988"/>
            <a:ext cx="20716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latin typeface="+mn-lt"/>
              </a:rPr>
              <a:t>Возобновляемая и новая энергетика</a:t>
            </a:r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1071563" y="5940425"/>
            <a:ext cx="13684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latin typeface="+mn-lt"/>
              </a:rPr>
              <a:t>Угольная энергетика</a:t>
            </a:r>
          </a:p>
        </p:txBody>
      </p:sp>
      <p:cxnSp>
        <p:nvCxnSpPr>
          <p:cNvPr id="31" name="Прямая со стрелкой 15"/>
          <p:cNvCxnSpPr/>
          <p:nvPr/>
        </p:nvCxnSpPr>
        <p:spPr>
          <a:xfrm>
            <a:off x="2428875" y="6154738"/>
            <a:ext cx="428625" cy="158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857250" y="1285875"/>
            <a:ext cx="2571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600" b="1" dirty="0">
                <a:latin typeface="+mn-lt"/>
              </a:rPr>
              <a:t>Мировое конечное потребление энергии, млрд т </a:t>
            </a:r>
            <a:r>
              <a:rPr lang="ru-RU" sz="1600" b="1" dirty="0" err="1">
                <a:latin typeface="+mn-lt"/>
              </a:rPr>
              <a:t>у.т</a:t>
            </a:r>
            <a:r>
              <a:rPr lang="ru-RU" sz="1600" b="1" dirty="0">
                <a:latin typeface="+mn-lt"/>
              </a:rPr>
              <a:t>. </a:t>
            </a:r>
          </a:p>
        </p:txBody>
      </p:sp>
      <p:sp>
        <p:nvSpPr>
          <p:cNvPr id="15375" name="Text Box 29"/>
          <p:cNvSpPr txBox="1">
            <a:spLocks noChangeArrowheads="1"/>
          </p:cNvSpPr>
          <p:nvPr/>
        </p:nvSpPr>
        <p:spPr bwMode="auto">
          <a:xfrm>
            <a:off x="5357813" y="2924175"/>
            <a:ext cx="12144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latin typeface="Times New Roman" pitchFamily="18" charset="0"/>
              </a:rPr>
              <a:t>Кризис 2010-х гг.</a:t>
            </a:r>
          </a:p>
        </p:txBody>
      </p:sp>
      <p:sp>
        <p:nvSpPr>
          <p:cNvPr id="15376" name="Text Box 29"/>
          <p:cNvSpPr txBox="1">
            <a:spLocks noChangeArrowheads="1"/>
          </p:cNvSpPr>
          <p:nvPr/>
        </p:nvSpPr>
        <p:spPr bwMode="auto">
          <a:xfrm>
            <a:off x="3857625" y="3933825"/>
            <a:ext cx="1071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latin typeface="Times New Roman" pitchFamily="18" charset="0"/>
              </a:rPr>
              <a:t>Кризис 1970-х гг.</a:t>
            </a:r>
          </a:p>
        </p:txBody>
      </p:sp>
      <p:sp>
        <p:nvSpPr>
          <p:cNvPr id="15377" name="Text Box 29"/>
          <p:cNvSpPr txBox="1">
            <a:spLocks noChangeArrowheads="1"/>
          </p:cNvSpPr>
          <p:nvPr/>
        </p:nvSpPr>
        <p:spPr bwMode="auto">
          <a:xfrm>
            <a:off x="1071563" y="2357438"/>
            <a:ext cx="2714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Продолжение докризисной траектории роста</a:t>
            </a:r>
          </a:p>
        </p:txBody>
      </p:sp>
      <p:sp>
        <p:nvSpPr>
          <p:cNvPr id="15378" name="Text Box 29"/>
          <p:cNvSpPr txBox="1">
            <a:spLocks noChangeArrowheads="1"/>
          </p:cNvSpPr>
          <p:nvPr/>
        </p:nvSpPr>
        <p:spPr bwMode="auto">
          <a:xfrm>
            <a:off x="4857750" y="4357688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Торможение роста и стагнация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2786063" y="3286125"/>
            <a:ext cx="642937" cy="4286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3214688" y="1571625"/>
            <a:ext cx="1928812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3286125" y="2500313"/>
            <a:ext cx="2714625" cy="3571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10800000" flipV="1">
            <a:off x="3571875" y="4786313"/>
            <a:ext cx="1785938" cy="142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16200000" flipV="1">
            <a:off x="5107782" y="3821906"/>
            <a:ext cx="857250" cy="5000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5378" idx="0"/>
          </p:cNvCxnSpPr>
          <p:nvPr/>
        </p:nvCxnSpPr>
        <p:spPr>
          <a:xfrm rot="5400000" flipH="1" flipV="1">
            <a:off x="5750719" y="3321844"/>
            <a:ext cx="1500188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5" name="Text Box 29"/>
          <p:cNvSpPr txBox="1">
            <a:spLocks noChangeArrowheads="1"/>
          </p:cNvSpPr>
          <p:nvPr/>
        </p:nvSpPr>
        <p:spPr bwMode="auto">
          <a:xfrm>
            <a:off x="642938" y="4500563"/>
            <a:ext cx="1357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Факт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42875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ru-RU" sz="2800" b="1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000099"/>
                </a:solidFill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Новая энергетическая цивилизация </a:t>
            </a:r>
          </a:p>
          <a:p>
            <a:pPr algn="ctr">
              <a:lnSpc>
                <a:spcPct val="80000"/>
              </a:lnSpc>
              <a:defRPr/>
            </a:pPr>
            <a:endParaRPr lang="ru-RU" sz="2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107950" y="2205038"/>
            <a:ext cx="6892925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107950" y="4868863"/>
            <a:ext cx="6964363" cy="86518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107950" y="3502025"/>
            <a:ext cx="6892925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4925" y="2349500"/>
            <a:ext cx="8180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1. Эволюция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миро-системы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 и энергетика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4925" y="3641725"/>
            <a:ext cx="7056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2. Энергетика как ядро социума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4925" y="4948238"/>
            <a:ext cx="7777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3. Энергетика как «система систем»</a:t>
            </a:r>
          </a:p>
        </p:txBody>
      </p:sp>
      <p:pic>
        <p:nvPicPr>
          <p:cNvPr id="18453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857750"/>
            <a:ext cx="1757362" cy="12858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8454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1928813"/>
            <a:ext cx="1714500" cy="14493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" name="Picture 7" descr="http://4.bp.blogspot.com/-SsYekicCLgA/TbCrJydZW_I/AAAAAAAAD-Q/WXOg7W5sDi4/s1600/geod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4942" y="3429000"/>
            <a:ext cx="2089058" cy="1419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2150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40" name="Точечный рисунок" r:id="rId7" imgW="1066667" imgH="1123810" progId="PBrush">
                    <p:embed/>
                  </p:oleObj>
                </mc:Choice>
                <mc:Fallback>
                  <p:oleObj name="Точечный рисунок" r:id="rId7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21521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2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23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21524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520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857250" y="1785938"/>
          <a:ext cx="7572428" cy="282699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31040"/>
                <a:gridCol w="2497542"/>
                <a:gridCol w="2343846"/>
              </a:tblGrid>
              <a:tr h="36139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Производство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Общество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Человек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32437"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latin typeface="Georgia" pitchFamily="18" charset="0"/>
                        </a:rPr>
                        <a:t>Неоиндустриализм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latin typeface="Georgia" pitchFamily="18" charset="0"/>
                        </a:rPr>
                        <a:t>Энергосциентизм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err="1" smtClean="0">
                          <a:latin typeface="Georgia" pitchFamily="18" charset="0"/>
                        </a:rPr>
                        <a:t>Энергогуманизм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5154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Технологическая глобализация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latin typeface="Georgia" pitchFamily="18" charset="0"/>
                        </a:rPr>
                        <a:t>Энерго-информационные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 системы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>
                          <a:latin typeface="Georgia" pitchFamily="18" charset="0"/>
                        </a:rPr>
                        <a:t>Нац</a:t>
                      </a:r>
                      <a:r>
                        <a:rPr lang="ru-RU" b="1" dirty="0" smtClean="0">
                          <a:latin typeface="Georgia" pitchFamily="18" charset="0"/>
                        </a:rPr>
                        <a:t>. богатство как</a:t>
                      </a:r>
                      <a:r>
                        <a:rPr lang="ru-RU" b="1" baseline="0" dirty="0" smtClean="0">
                          <a:latin typeface="Georgia" pitchFamily="18" charset="0"/>
                        </a:rPr>
                        <a:t> потенциал развития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90348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Georgia" pitchFamily="18" charset="0"/>
                        </a:rPr>
                        <a:t>Инфраструктура</a:t>
                      </a:r>
                      <a:r>
                        <a:rPr lang="ru-RU" b="1" baseline="0" dirty="0" smtClean="0">
                          <a:latin typeface="Georgia" pitchFamily="18" charset="0"/>
                        </a:rPr>
                        <a:t> как основа развития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Georgia" pitchFamily="18" charset="0"/>
                        </a:rPr>
                        <a:t>Электрический мир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Georgia" pitchFamily="18" charset="0"/>
                        </a:rPr>
                        <a:t>Сетевое государство и сообщество</a:t>
                      </a:r>
                      <a:endParaRPr lang="ru-RU" b="1" dirty="0">
                        <a:latin typeface="Georgia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244" name="Rectangle 2"/>
          <p:cNvSpPr>
            <a:spLocks noChangeArrowheads="1"/>
          </p:cNvSpPr>
          <p:nvPr/>
        </p:nvSpPr>
        <p:spPr bwMode="auto">
          <a:xfrm>
            <a:off x="0" y="285750"/>
            <a:ext cx="8572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Сущность новой энергетической цивилизации</a:t>
            </a:r>
          </a:p>
        </p:txBody>
      </p:sp>
      <p:sp>
        <p:nvSpPr>
          <p:cNvPr id="53270" name="Text Box 6"/>
          <p:cNvSpPr txBox="1">
            <a:spLocks noChangeArrowheads="1"/>
          </p:cNvSpPr>
          <p:nvPr/>
        </p:nvSpPr>
        <p:spPr bwMode="auto">
          <a:xfrm>
            <a:off x="3663950" y="1925638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42875" y="1143000"/>
            <a:ext cx="8858250" cy="4143375"/>
          </a:xfrm>
          <a:prstGeom prst="ellipse">
            <a:avLst/>
          </a:prstGeom>
          <a:solidFill>
            <a:schemeClr val="accent1">
              <a:alpha val="29000"/>
            </a:schemeClr>
          </a:solidFill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11" name="Схема 10"/>
          <p:cNvGraphicFramePr/>
          <p:nvPr/>
        </p:nvGraphicFramePr>
        <p:xfrm>
          <a:off x="142844" y="5500702"/>
          <a:ext cx="307183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5786446" y="5500702"/>
          <a:ext cx="2857520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Штриховая стрелка вправо 12"/>
          <p:cNvSpPr/>
          <p:nvPr/>
        </p:nvSpPr>
        <p:spPr>
          <a:xfrm rot="3000000">
            <a:off x="5011738" y="4818063"/>
            <a:ext cx="1428750" cy="88265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>
          <a:xfrm rot="7800000">
            <a:off x="2659856" y="4858544"/>
            <a:ext cx="1336675" cy="852488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501063" y="74613"/>
            <a:ext cx="581025" cy="1249362"/>
            <a:chOff x="441" y="954"/>
            <a:chExt cx="1252" cy="3240"/>
          </a:xfrm>
        </p:grpSpPr>
        <p:graphicFrame>
          <p:nvGraphicFramePr>
            <p:cNvPr id="53250" name="Object 2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20" name="Точечный рисунок" r:id="rId14" imgW="1066667" imgH="1123810" progId="PBrush">
                    <p:embed/>
                  </p:oleObj>
                </mc:Choice>
                <mc:Fallback>
                  <p:oleObj name="Точечный рисунок" r:id="rId14" imgW="1066667" imgH="1123810" progId="PBrush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53280" name="Line 5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281" name="Line 6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282" name="AutoShape 7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3283" name="Line 8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3279" name="WordArt 9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6513" y="257175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Эволюция </a:t>
            </a:r>
            <a:r>
              <a:rPr lang="ru-RU" sz="2800" b="1" dirty="0" err="1">
                <a:solidFill>
                  <a:schemeClr val="accent5">
                    <a:lumMod val="25000"/>
                  </a:schemeClr>
                </a:solidFill>
              </a:rPr>
              <a:t>миро-системы</a:t>
            </a: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 и энергетика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425450" y="2749550"/>
            <a:ext cx="7861300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425450" y="4849813"/>
            <a:ext cx="7861300" cy="865187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425450" y="3778250"/>
            <a:ext cx="7861300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25450" y="2894013"/>
            <a:ext cx="4679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2.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Страновая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 структура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25450" y="3917950"/>
            <a:ext cx="467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3. Рыночная структура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25450" y="4929188"/>
            <a:ext cx="4751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4.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Финансовая структура</a:t>
            </a: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428625" y="1706563"/>
            <a:ext cx="7858125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28625" y="1851025"/>
            <a:ext cx="467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1.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Фрактальная структура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2253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22544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5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46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22547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2543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357188"/>
            <a:ext cx="8712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Arial" charset="0"/>
                <a:cs typeface="Arial" charset="0"/>
              </a:rPr>
              <a:t>Финансовая структура: переход от мировой валюты к мировой единице развития (МЕР)</a:t>
            </a:r>
          </a:p>
        </p:txBody>
      </p:sp>
      <p:sp>
        <p:nvSpPr>
          <p:cNvPr id="26628" name="AutoShape 103"/>
          <p:cNvSpPr>
            <a:spLocks noChangeArrowheads="1"/>
          </p:cNvSpPr>
          <p:nvPr/>
        </p:nvSpPr>
        <p:spPr bwMode="auto">
          <a:xfrm>
            <a:off x="395288" y="1773238"/>
            <a:ext cx="6840537" cy="13684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6629" name="AutoShape 103"/>
          <p:cNvSpPr>
            <a:spLocks noChangeArrowheads="1"/>
          </p:cNvSpPr>
          <p:nvPr/>
        </p:nvSpPr>
        <p:spPr bwMode="auto">
          <a:xfrm>
            <a:off x="395288" y="3500438"/>
            <a:ext cx="6840537" cy="13684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6630" name="AutoShape 103"/>
          <p:cNvSpPr>
            <a:spLocks noChangeArrowheads="1"/>
          </p:cNvSpPr>
          <p:nvPr/>
        </p:nvSpPr>
        <p:spPr bwMode="auto">
          <a:xfrm>
            <a:off x="395288" y="5229225"/>
            <a:ext cx="6840537" cy="12239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43016" name="Text Box 104"/>
          <p:cNvSpPr txBox="1">
            <a:spLocks noChangeArrowheads="1"/>
          </p:cNvSpPr>
          <p:nvPr/>
        </p:nvSpPr>
        <p:spPr bwMode="auto">
          <a:xfrm>
            <a:off x="252413" y="1879600"/>
            <a:ext cx="7127875" cy="1077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1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sz="2000" b="1" dirty="0">
                <a:latin typeface="Georgia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От господства одной мировой валюты к нескольким региональным, а затем к единой мировой единице развития (МЕР)</a:t>
            </a:r>
            <a:endParaRPr lang="ru-RU" sz="20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</p:txBody>
      </p:sp>
      <p:sp>
        <p:nvSpPr>
          <p:cNvPr id="43017" name="Text Box 104"/>
          <p:cNvSpPr txBox="1">
            <a:spLocks noChangeArrowheads="1"/>
          </p:cNvSpPr>
          <p:nvPr/>
        </p:nvSpPr>
        <p:spPr bwMode="auto">
          <a:xfrm>
            <a:off x="323850" y="3644900"/>
            <a:ext cx="6840538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2.</a:t>
            </a:r>
            <a:r>
              <a:rPr lang="ru-RU" sz="2000" b="1" dirty="0">
                <a:latin typeface="Georgia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От валюты как меры стоимости к валюте как аналогу произведенной работы ( в том числе и интеллектуальной)</a:t>
            </a:r>
          </a:p>
        </p:txBody>
      </p:sp>
      <p:sp>
        <p:nvSpPr>
          <p:cNvPr id="43019" name="Text Box 104"/>
          <p:cNvSpPr txBox="1">
            <a:spLocks noChangeArrowheads="1"/>
          </p:cNvSpPr>
          <p:nvPr/>
        </p:nvSpPr>
        <p:spPr bwMode="auto">
          <a:xfrm>
            <a:off x="395288" y="5300663"/>
            <a:ext cx="6840537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3.</a:t>
            </a:r>
            <a:r>
              <a:rPr lang="ru-RU" sz="2000" b="1" dirty="0">
                <a:latin typeface="Georgia" pitchFamily="18" charset="0"/>
                <a:cs typeface="Arial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Переход от количественного измерения валют к качественному анализу и применению энергетических единиц (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1 м.е.р. = 1 </a:t>
            </a:r>
            <a:r>
              <a:rPr lang="ru-R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эксЭрг</a:t>
            </a:r>
            <a:r>
              <a:rPr lang="ru-RU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)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</p:txBody>
      </p:sp>
      <p:pic>
        <p:nvPicPr>
          <p:cNvPr id="4302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3138" y="1765300"/>
            <a:ext cx="993775" cy="7270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4650" y="2409825"/>
            <a:ext cx="898525" cy="8747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3023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7263" y="4722813"/>
            <a:ext cx="936625" cy="793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3021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5262563"/>
            <a:ext cx="863600" cy="8302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3024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72450" y="5821363"/>
            <a:ext cx="863600" cy="7032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3025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08850" y="3357563"/>
            <a:ext cx="863600" cy="6477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3026" name="Picture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67688" y="3716338"/>
            <a:ext cx="796925" cy="11112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2662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2" name="Точечный рисунок" r:id="rId11" imgW="1066667" imgH="1123810" progId="PBrush">
                    <p:embed/>
                  </p:oleObj>
                </mc:Choice>
                <mc:Fallback>
                  <p:oleObj name="Точечный рисунок" r:id="rId11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26645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6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7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26648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644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428184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819150"/>
            <a:ext cx="72009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36513" y="20637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Эволюция энергетики</a:t>
            </a:r>
          </a:p>
        </p:txBody>
      </p:sp>
      <p:sp>
        <p:nvSpPr>
          <p:cNvPr id="37893" name="Line 43"/>
          <p:cNvSpPr>
            <a:spLocks noChangeShapeType="1"/>
          </p:cNvSpPr>
          <p:nvPr/>
        </p:nvSpPr>
        <p:spPr bwMode="auto">
          <a:xfrm flipV="1">
            <a:off x="3995738" y="3213100"/>
            <a:ext cx="3168650" cy="2808288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894" name="Text Box 44"/>
          <p:cNvSpPr txBox="1">
            <a:spLocks noChangeArrowheads="1"/>
          </p:cNvSpPr>
          <p:nvPr/>
        </p:nvSpPr>
        <p:spPr bwMode="auto">
          <a:xfrm rot="-2531548">
            <a:off x="4643438" y="4292600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bg2"/>
                </a:solidFill>
              </a:rPr>
              <a:t>Источники</a:t>
            </a:r>
          </a:p>
        </p:txBody>
      </p:sp>
      <p:sp>
        <p:nvSpPr>
          <p:cNvPr id="37895" name="Line 45"/>
          <p:cNvSpPr>
            <a:spLocks noChangeShapeType="1"/>
          </p:cNvSpPr>
          <p:nvPr/>
        </p:nvSpPr>
        <p:spPr bwMode="auto">
          <a:xfrm flipV="1">
            <a:off x="2555875" y="1196975"/>
            <a:ext cx="2087563" cy="1655763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896" name="Text Box 46"/>
          <p:cNvSpPr txBox="1">
            <a:spLocks noChangeArrowheads="1"/>
          </p:cNvSpPr>
          <p:nvPr/>
        </p:nvSpPr>
        <p:spPr bwMode="auto">
          <a:xfrm rot="-2340758">
            <a:off x="2266950" y="1557338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bg2"/>
                </a:solidFill>
              </a:rPr>
              <a:t>Организация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3789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2" name="Точечный рисунок" r:id="rId5" imgW="1066667" imgH="1123810" progId="PBrush">
                    <p:embed/>
                  </p:oleObj>
                </mc:Choice>
                <mc:Fallback>
                  <p:oleObj name="Точечный рисунок" r:id="rId5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7901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02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03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37904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900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6513" y="257175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Arial" charset="0"/>
                <a:cs typeface="Arial" charset="0"/>
              </a:rPr>
              <a:t>Энергетика как ядро социума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296863" y="2143125"/>
            <a:ext cx="8418512" cy="925513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296863" y="4868863"/>
            <a:ext cx="8418512" cy="865187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296863" y="3502025"/>
            <a:ext cx="8418512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20675" y="2349500"/>
            <a:ext cx="846613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1. </a:t>
            </a:r>
            <a:r>
              <a:rPr lang="ru-RU" sz="2400" b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Доминирующая тенденция первого этапа (</a:t>
            </a:r>
            <a:r>
              <a:rPr lang="ru-RU" sz="2400" b="1" i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производство</a:t>
            </a:r>
            <a:r>
              <a:rPr lang="ru-RU" sz="2400" b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) – </a:t>
            </a:r>
            <a:r>
              <a:rPr lang="ru-RU" sz="2400" b="1" dirty="0" err="1">
                <a:solidFill>
                  <a:srgbClr val="000099"/>
                </a:solidFill>
                <a:latin typeface="Georgia" pitchFamily="18" charset="0"/>
                <a:cs typeface="Arial" charset="0"/>
              </a:rPr>
              <a:t>неоиндустриальная</a:t>
            </a:r>
            <a:r>
              <a:rPr lang="ru-RU" sz="2400" b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 энергетика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58763" y="3571875"/>
            <a:ext cx="8170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2. </a:t>
            </a:r>
            <a:r>
              <a:rPr lang="ru-RU" sz="2400" b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Доминирующая тенденция второго этапа </a:t>
            </a:r>
            <a:r>
              <a:rPr lang="ru-RU" sz="2400" b="1" i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(общество) </a:t>
            </a:r>
            <a:r>
              <a:rPr lang="ru-RU" sz="2400" b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– </a:t>
            </a:r>
            <a:r>
              <a:rPr lang="ru-RU" sz="2400" b="1" dirty="0" err="1">
                <a:solidFill>
                  <a:srgbClr val="000099"/>
                </a:solidFill>
                <a:latin typeface="Georgia" pitchFamily="18" charset="0"/>
                <a:cs typeface="Arial" charset="0"/>
              </a:rPr>
              <a:t>энергосциентизм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258763" y="4960938"/>
            <a:ext cx="77771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3. </a:t>
            </a:r>
            <a:r>
              <a:rPr lang="ru-RU" sz="2400" b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Доминирующая тенденция третьего этапа (</a:t>
            </a:r>
            <a:r>
              <a:rPr lang="ru-RU" sz="2400" b="1" i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человек</a:t>
            </a:r>
            <a:r>
              <a:rPr lang="ru-RU" sz="2400" b="1" dirty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) – </a:t>
            </a:r>
            <a:r>
              <a:rPr lang="ru-RU" sz="2400" b="1" dirty="0" err="1">
                <a:solidFill>
                  <a:srgbClr val="000099"/>
                </a:solidFill>
                <a:latin typeface="Georgia" pitchFamily="18" charset="0"/>
                <a:cs typeface="Arial" charset="0"/>
              </a:rPr>
              <a:t>энергогуманизм</a:t>
            </a:r>
            <a:endParaRPr lang="ru-RU" sz="2400" b="1" dirty="0">
              <a:solidFill>
                <a:srgbClr val="000099"/>
              </a:solidFill>
              <a:latin typeface="Georgia" pitchFamily="18" charset="0"/>
              <a:cs typeface="Arial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2765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8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27662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3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4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27665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661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7463" y="1644650"/>
            <a:ext cx="1274762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6913" y="2570163"/>
            <a:ext cx="877887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8538" y="4976813"/>
            <a:ext cx="20161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5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5438" y="4964113"/>
            <a:ext cx="2016125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19313" y="3228975"/>
            <a:ext cx="2027237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46538" y="3013075"/>
            <a:ext cx="152876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3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8788" y="3949700"/>
            <a:ext cx="18034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/>
        </p:nvCxnSpPr>
        <p:spPr>
          <a:xfrm rot="5400000" flipH="1" flipV="1">
            <a:off x="-1633537" y="3806825"/>
            <a:ext cx="4037012" cy="1588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2275" y="5802313"/>
            <a:ext cx="8267700" cy="4762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 14"/>
          <p:cNvSpPr/>
          <p:nvPr/>
        </p:nvSpPr>
        <p:spPr>
          <a:xfrm>
            <a:off x="431800" y="2730500"/>
            <a:ext cx="7920038" cy="2981325"/>
          </a:xfrm>
          <a:custGeom>
            <a:avLst/>
            <a:gdLst>
              <a:gd name="connsiteX0" fmla="*/ 0 w 7877175"/>
              <a:gd name="connsiteY0" fmla="*/ 3819525 h 3819525"/>
              <a:gd name="connsiteX1" fmla="*/ 3257550 w 7877175"/>
              <a:gd name="connsiteY1" fmla="*/ 923925 h 3819525"/>
              <a:gd name="connsiteX2" fmla="*/ 7877175 w 7877175"/>
              <a:gd name="connsiteY2" fmla="*/ 0 h 38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7175" h="3819525">
                <a:moveTo>
                  <a:pt x="0" y="3819525"/>
                </a:moveTo>
                <a:cubicBezTo>
                  <a:pt x="972344" y="2690018"/>
                  <a:pt x="1944688" y="1560512"/>
                  <a:pt x="3257550" y="923925"/>
                </a:cubicBezTo>
                <a:cubicBezTo>
                  <a:pt x="4570412" y="287338"/>
                  <a:pt x="6223793" y="143669"/>
                  <a:pt x="7877175" y="0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1493838" y="5016500"/>
            <a:ext cx="17145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6" name="TextBox 16"/>
          <p:cNvSpPr txBox="1">
            <a:spLocks noChangeArrowheads="1"/>
          </p:cNvSpPr>
          <p:nvPr/>
        </p:nvSpPr>
        <p:spPr bwMode="auto">
          <a:xfrm>
            <a:off x="1993900" y="5945188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1930</a:t>
            </a:r>
          </a:p>
        </p:txBody>
      </p:sp>
      <p:sp>
        <p:nvSpPr>
          <p:cNvPr id="28687" name="TextBox 17"/>
          <p:cNvSpPr txBox="1">
            <a:spLocks noChangeArrowheads="1"/>
          </p:cNvSpPr>
          <p:nvPr/>
        </p:nvSpPr>
        <p:spPr bwMode="auto">
          <a:xfrm>
            <a:off x="136525" y="5932488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1890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2815432" y="4623594"/>
            <a:ext cx="2500312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9" name="TextBox 19"/>
          <p:cNvSpPr txBox="1">
            <a:spLocks noChangeArrowheads="1"/>
          </p:cNvSpPr>
          <p:nvPr/>
        </p:nvSpPr>
        <p:spPr bwMode="auto">
          <a:xfrm>
            <a:off x="3708400" y="5932488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1970</a:t>
            </a:r>
          </a:p>
        </p:txBody>
      </p:sp>
      <p:sp>
        <p:nvSpPr>
          <p:cNvPr id="28690" name="TextBox 20"/>
          <p:cNvSpPr txBox="1">
            <a:spLocks noChangeArrowheads="1"/>
          </p:cNvSpPr>
          <p:nvPr/>
        </p:nvSpPr>
        <p:spPr bwMode="auto">
          <a:xfrm>
            <a:off x="5351463" y="5945188"/>
            <a:ext cx="652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2010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5400000">
            <a:off x="4217988" y="4445000"/>
            <a:ext cx="28575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6091237" y="4373563"/>
            <a:ext cx="3000375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3" name="TextBox 23"/>
          <p:cNvSpPr txBox="1">
            <a:spLocks noChangeArrowheads="1"/>
          </p:cNvSpPr>
          <p:nvPr/>
        </p:nvSpPr>
        <p:spPr bwMode="auto">
          <a:xfrm>
            <a:off x="7259638" y="59324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2050</a:t>
            </a:r>
          </a:p>
        </p:txBody>
      </p:sp>
      <p:sp>
        <p:nvSpPr>
          <p:cNvPr id="28694" name="TextBox 25"/>
          <p:cNvSpPr txBox="1">
            <a:spLocks noChangeArrowheads="1"/>
          </p:cNvSpPr>
          <p:nvPr/>
        </p:nvSpPr>
        <p:spPr bwMode="auto">
          <a:xfrm>
            <a:off x="2136775" y="2301875"/>
            <a:ext cx="2039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Индустриализация</a:t>
            </a:r>
          </a:p>
        </p:txBody>
      </p:sp>
      <p:sp>
        <p:nvSpPr>
          <p:cNvPr id="25" name="Полилиния 24"/>
          <p:cNvSpPr>
            <a:spLocks noChangeArrowheads="1"/>
          </p:cNvSpPr>
          <p:nvPr/>
        </p:nvSpPr>
        <p:spPr bwMode="auto">
          <a:xfrm>
            <a:off x="441325" y="2330450"/>
            <a:ext cx="8064500" cy="3490913"/>
          </a:xfrm>
          <a:custGeom>
            <a:avLst/>
            <a:gdLst>
              <a:gd name="T0" fmla="*/ 0 w 8064500"/>
              <a:gd name="T1" fmla="*/ 3490912 h 3490912"/>
              <a:gd name="T2" fmla="*/ 1257300 w 8064500"/>
              <a:gd name="T3" fmla="*/ 2862262 h 3490912"/>
              <a:gd name="T4" fmla="*/ 1885950 w 8064500"/>
              <a:gd name="T5" fmla="*/ 1947862 h 3490912"/>
              <a:gd name="T6" fmla="*/ 2562224 w 8064500"/>
              <a:gd name="T7" fmla="*/ 985837 h 3490912"/>
              <a:gd name="T8" fmla="*/ 3600450 w 8064500"/>
              <a:gd name="T9" fmla="*/ 1081087 h 3490912"/>
              <a:gd name="T10" fmla="*/ 4591049 w 8064500"/>
              <a:gd name="T11" fmla="*/ 1357312 h 3490912"/>
              <a:gd name="T12" fmla="*/ 5124449 w 8064500"/>
              <a:gd name="T13" fmla="*/ 776287 h 3490912"/>
              <a:gd name="T14" fmla="*/ 5981701 w 8064500"/>
              <a:gd name="T15" fmla="*/ 33337 h 3490912"/>
              <a:gd name="T16" fmla="*/ 6858000 w 8064500"/>
              <a:gd name="T17" fmla="*/ 576262 h 3490912"/>
              <a:gd name="T18" fmla="*/ 7648572 w 8064500"/>
              <a:gd name="T19" fmla="*/ 995362 h 3490912"/>
              <a:gd name="T20" fmla="*/ 8001000 w 8064500"/>
              <a:gd name="T21" fmla="*/ 957262 h 3490912"/>
              <a:gd name="T22" fmla="*/ 8029572 w 8064500"/>
              <a:gd name="T23" fmla="*/ 938212 h 34909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064500"/>
              <a:gd name="T37" fmla="*/ 0 h 3490912"/>
              <a:gd name="T38" fmla="*/ 8064500 w 8064500"/>
              <a:gd name="T39" fmla="*/ 3490912 h 34909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064500" h="3490912">
                <a:moveTo>
                  <a:pt x="0" y="3490912"/>
                </a:moveTo>
                <a:cubicBezTo>
                  <a:pt x="471487" y="3305174"/>
                  <a:pt x="942975" y="3119437"/>
                  <a:pt x="1257300" y="2862262"/>
                </a:cubicBezTo>
                <a:cubicBezTo>
                  <a:pt x="1571625" y="2605087"/>
                  <a:pt x="1668463" y="2260600"/>
                  <a:pt x="1885950" y="1947862"/>
                </a:cubicBezTo>
                <a:cubicBezTo>
                  <a:pt x="2103438" y="1635125"/>
                  <a:pt x="2276475" y="1130299"/>
                  <a:pt x="2562225" y="985837"/>
                </a:cubicBezTo>
                <a:cubicBezTo>
                  <a:pt x="2847975" y="841375"/>
                  <a:pt x="3262313" y="1019175"/>
                  <a:pt x="3600450" y="1081087"/>
                </a:cubicBezTo>
                <a:cubicBezTo>
                  <a:pt x="3938587" y="1142999"/>
                  <a:pt x="4337050" y="1408112"/>
                  <a:pt x="4591050" y="1357312"/>
                </a:cubicBezTo>
                <a:cubicBezTo>
                  <a:pt x="4845050" y="1306512"/>
                  <a:pt x="4892675" y="996950"/>
                  <a:pt x="5124450" y="776287"/>
                </a:cubicBezTo>
                <a:cubicBezTo>
                  <a:pt x="5356225" y="555624"/>
                  <a:pt x="5692775" y="66674"/>
                  <a:pt x="5981700" y="33337"/>
                </a:cubicBezTo>
                <a:cubicBezTo>
                  <a:pt x="6270625" y="0"/>
                  <a:pt x="6580188" y="415925"/>
                  <a:pt x="6858000" y="576262"/>
                </a:cubicBezTo>
                <a:cubicBezTo>
                  <a:pt x="7135812" y="736599"/>
                  <a:pt x="7458075" y="931862"/>
                  <a:pt x="7648575" y="995362"/>
                </a:cubicBezTo>
                <a:cubicBezTo>
                  <a:pt x="7839075" y="1058862"/>
                  <a:pt x="7937500" y="966787"/>
                  <a:pt x="8001000" y="957262"/>
                </a:cubicBezTo>
                <a:cubicBezTo>
                  <a:pt x="8064500" y="947737"/>
                  <a:pt x="8024813" y="930275"/>
                  <a:pt x="8029575" y="938212"/>
                </a:cubicBezTo>
              </a:path>
            </a:pathLst>
          </a:custGeom>
          <a:noFill/>
          <a:ln w="101600" algn="ctr">
            <a:solidFill>
              <a:schemeClr val="accent2">
                <a:lumMod val="75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8696" name="TextBox 28"/>
          <p:cNvSpPr txBox="1">
            <a:spLocks noChangeArrowheads="1"/>
          </p:cNvSpPr>
          <p:nvPr/>
        </p:nvSpPr>
        <p:spPr bwMode="auto">
          <a:xfrm>
            <a:off x="8286750" y="2516188"/>
            <a:ext cx="785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Тренд</a:t>
            </a:r>
          </a:p>
        </p:txBody>
      </p:sp>
      <p:sp>
        <p:nvSpPr>
          <p:cNvPr id="33818" name="Text Box 36"/>
          <p:cNvSpPr txBox="1">
            <a:spLocks noChangeArrowheads="1"/>
          </p:cNvSpPr>
          <p:nvPr/>
        </p:nvSpPr>
        <p:spPr bwMode="auto">
          <a:xfrm>
            <a:off x="5286375" y="1428750"/>
            <a:ext cx="3643313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Неоиндустриализация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8697" name="Rectangle 2"/>
          <p:cNvSpPr>
            <a:spLocks noChangeArrowheads="1"/>
          </p:cNvSpPr>
          <p:nvPr/>
        </p:nvSpPr>
        <p:spPr bwMode="auto">
          <a:xfrm>
            <a:off x="0" y="428625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 err="1">
                <a:solidFill>
                  <a:schemeClr val="accent5">
                    <a:lumMod val="25000"/>
                  </a:schemeClr>
                </a:solidFill>
              </a:rPr>
              <a:t>Неоиндустриальная</a:t>
            </a: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 энергетика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доминирующая тенденция первого этапа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(</a:t>
            </a:r>
            <a:r>
              <a:rPr lang="ru-RU" sz="2400" b="1" i="1" dirty="0">
                <a:solidFill>
                  <a:schemeClr val="accent5">
                    <a:lumMod val="25000"/>
                  </a:schemeClr>
                </a:solidFill>
              </a:rPr>
              <a:t>производство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33827" name="Text Box 35"/>
          <p:cNvSpPr txBox="1">
            <a:spLocks noChangeArrowheads="1"/>
          </p:cNvSpPr>
          <p:nvPr/>
        </p:nvSpPr>
        <p:spPr bwMode="auto">
          <a:xfrm>
            <a:off x="677863" y="5100638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Уголь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2565400" y="5302250"/>
            <a:ext cx="1439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Нефть</a:t>
            </a:r>
          </a:p>
        </p:txBody>
      </p:sp>
      <p:sp>
        <p:nvSpPr>
          <p:cNvPr id="33833" name="Text Box 41"/>
          <p:cNvSpPr txBox="1">
            <a:spLocks noChangeArrowheads="1"/>
          </p:cNvSpPr>
          <p:nvPr/>
        </p:nvSpPr>
        <p:spPr bwMode="auto">
          <a:xfrm>
            <a:off x="4135438" y="4740275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Атом</a:t>
            </a:r>
          </a:p>
        </p:txBody>
      </p:sp>
      <p:sp>
        <p:nvSpPr>
          <p:cNvPr id="33838" name="Text Box 46"/>
          <p:cNvSpPr txBox="1">
            <a:spLocks noChangeArrowheads="1"/>
          </p:cNvSpPr>
          <p:nvPr/>
        </p:nvSpPr>
        <p:spPr bwMode="auto">
          <a:xfrm>
            <a:off x="6583363" y="4165600"/>
            <a:ext cx="1223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ВИЭ</a:t>
            </a:r>
          </a:p>
        </p:txBody>
      </p:sp>
      <p:sp>
        <p:nvSpPr>
          <p:cNvPr id="33845" name="Text Box 53"/>
          <p:cNvSpPr txBox="1">
            <a:spLocks noChangeArrowheads="1"/>
          </p:cNvSpPr>
          <p:nvPr/>
        </p:nvSpPr>
        <p:spPr bwMode="auto">
          <a:xfrm>
            <a:off x="4422775" y="5364163"/>
            <a:ext cx="302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Электроэнергия</a:t>
            </a:r>
          </a:p>
        </p:txBody>
      </p:sp>
      <p:sp>
        <p:nvSpPr>
          <p:cNvPr id="33846" name="Text Box 54"/>
          <p:cNvSpPr txBox="1">
            <a:spLocks noChangeArrowheads="1"/>
          </p:cNvSpPr>
          <p:nvPr/>
        </p:nvSpPr>
        <p:spPr bwMode="auto">
          <a:xfrm>
            <a:off x="7662863" y="3375025"/>
            <a:ext cx="12239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6000" b="1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3850" name="Text Box 58"/>
          <p:cNvSpPr txBox="1">
            <a:spLocks noChangeArrowheads="1"/>
          </p:cNvSpPr>
          <p:nvPr/>
        </p:nvSpPr>
        <p:spPr bwMode="auto">
          <a:xfrm>
            <a:off x="5575300" y="4524375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Газ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28674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6" name="Точечный рисунок" r:id="rId10" imgW="1066667" imgH="1123810" progId="PBrush">
                    <p:embed/>
                  </p:oleObj>
                </mc:Choice>
                <mc:Fallback>
                  <p:oleObj name="Точечный рисунок" r:id="rId10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28710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11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12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28713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8709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"/>
          <p:cNvSpPr txBox="1">
            <a:spLocks/>
          </p:cNvSpPr>
          <p:nvPr/>
        </p:nvSpPr>
        <p:spPr bwMode="auto">
          <a:xfrm>
            <a:off x="0" y="571500"/>
            <a:ext cx="84296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Georgia" pitchFamily="18" charset="0"/>
              <a:buNone/>
              <a:defRPr/>
            </a:pPr>
            <a:r>
              <a:rPr lang="ru-RU" sz="2400" b="1" kern="0" dirty="0">
                <a:solidFill>
                  <a:srgbClr val="000099"/>
                </a:solidFill>
                <a:latin typeface="+mn-lt"/>
              </a:rPr>
              <a:t>Новая энергетическая цивилизация – </a:t>
            </a:r>
          </a:p>
          <a:p>
            <a:pPr marL="44450" algn="ctr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Georgia" pitchFamily="18" charset="0"/>
              <a:buNone/>
              <a:defRPr/>
            </a:pPr>
            <a:r>
              <a:rPr lang="ru-RU" sz="2400" b="1" kern="0" dirty="0">
                <a:solidFill>
                  <a:srgbClr val="000099"/>
                </a:solidFill>
                <a:latin typeface="+mn-lt"/>
              </a:rPr>
              <a:t>основные черты</a:t>
            </a:r>
          </a:p>
        </p:txBody>
      </p:sp>
      <p:pic>
        <p:nvPicPr>
          <p:cNvPr id="32771" name="Picture 2" descr="http://hh.ua/file/7524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5313" y="142875"/>
            <a:ext cx="5905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285750" y="1285875"/>
            <a:ext cx="62150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 b="1" u="sng">
                <a:latin typeface="Times New Roman" pitchFamily="18" charset="0"/>
              </a:rPr>
              <a:t> Энергоэффективность</a:t>
            </a:r>
            <a:endParaRPr lang="ru-RU">
              <a:latin typeface="Times New Roman" pitchFamily="18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</a:rPr>
              <a:t> </a:t>
            </a:r>
            <a:r>
              <a:rPr lang="ru-RU" b="1" u="sng">
                <a:latin typeface="Times New Roman" pitchFamily="18" charset="0"/>
              </a:rPr>
              <a:t>Интеллектуальные энергетические системы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</a:rPr>
              <a:t> </a:t>
            </a:r>
            <a:r>
              <a:rPr lang="ru-RU" b="1" u="sng">
                <a:latin typeface="Times New Roman" pitchFamily="18" charset="0"/>
              </a:rPr>
              <a:t>Децентрализация энергетики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 b="1" u="sng">
                <a:latin typeface="Times New Roman" pitchFamily="18" charset="0"/>
              </a:rPr>
              <a:t> Новые источники энергии</a:t>
            </a:r>
          </a:p>
        </p:txBody>
      </p:sp>
      <p:graphicFrame>
        <p:nvGraphicFramePr>
          <p:cNvPr id="15" name="Group 91"/>
          <p:cNvGraphicFramePr>
            <a:graphicFrameLocks noGrp="1"/>
          </p:cNvGraphicFramePr>
          <p:nvPr/>
        </p:nvGraphicFramePr>
        <p:xfrm>
          <a:off x="6215063" y="4857750"/>
          <a:ext cx="1571625" cy="1355092"/>
        </p:xfrm>
        <a:graphic>
          <a:graphicData uri="http://schemas.openxmlformats.org/drawingml/2006/table">
            <a:tbl>
              <a:tblPr/>
              <a:tblGrid>
                <a:gridCol w="314325"/>
                <a:gridCol w="314325"/>
                <a:gridCol w="314325"/>
                <a:gridCol w="314325"/>
                <a:gridCol w="314325"/>
              </a:tblGrid>
              <a:tr h="277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56"/>
          <p:cNvGraphicFramePr>
            <a:graphicFrameLocks noGrp="1"/>
          </p:cNvGraphicFramePr>
          <p:nvPr/>
        </p:nvGraphicFramePr>
        <p:xfrm>
          <a:off x="714375" y="4929188"/>
          <a:ext cx="1571625" cy="1355092"/>
        </p:xfrm>
        <a:graphic>
          <a:graphicData uri="http://schemas.openxmlformats.org/drawingml/2006/table">
            <a:tbl>
              <a:tblPr/>
              <a:tblGrid>
                <a:gridCol w="314325"/>
                <a:gridCol w="314325"/>
                <a:gridCol w="314325"/>
                <a:gridCol w="314325"/>
                <a:gridCol w="314325"/>
              </a:tblGrid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17" name="Прямая со стрелкой 16"/>
          <p:cNvCxnSpPr/>
          <p:nvPr/>
        </p:nvCxnSpPr>
        <p:spPr>
          <a:xfrm>
            <a:off x="2428875" y="5286375"/>
            <a:ext cx="3643313" cy="1588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28875" y="5429250"/>
            <a:ext cx="35766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+mn-lt"/>
              </a:rPr>
              <a:t>Повышение структурности </a:t>
            </a:r>
          </a:p>
          <a:p>
            <a:pPr algn="ctr">
              <a:defRPr/>
            </a:pPr>
            <a:r>
              <a:rPr lang="ru-RU" b="1" dirty="0">
                <a:latin typeface="+mn-lt"/>
              </a:rPr>
              <a:t>(снижение энтропии) </a:t>
            </a:r>
          </a:p>
          <a:p>
            <a:pPr algn="ctr">
              <a:defRPr/>
            </a:pPr>
            <a:r>
              <a:rPr lang="ru-RU" b="1" dirty="0">
                <a:latin typeface="+mn-lt"/>
              </a:rPr>
              <a:t>потока энергии</a:t>
            </a:r>
          </a:p>
        </p:txBody>
      </p:sp>
      <p:sp>
        <p:nvSpPr>
          <p:cNvPr id="32843" name="Rectangle 20"/>
          <p:cNvSpPr>
            <a:spLocks noChangeArrowheads="1"/>
          </p:cNvSpPr>
          <p:nvPr/>
        </p:nvSpPr>
        <p:spPr bwMode="auto">
          <a:xfrm>
            <a:off x="5143500" y="6149975"/>
            <a:ext cx="3714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300"/>
              </a:spcBef>
              <a:buClr>
                <a:srgbClr val="969696"/>
              </a:buClr>
              <a:buFont typeface="Georgia" pitchFamily="18" charset="0"/>
              <a:buNone/>
            </a:pPr>
            <a:r>
              <a:rPr lang="ru-RU" sz="2000" b="1"/>
              <a:t>Интеллектуальная энергетика</a:t>
            </a:r>
          </a:p>
        </p:txBody>
      </p:sp>
      <p:sp>
        <p:nvSpPr>
          <p:cNvPr id="32844" name="Rectangle 21"/>
          <p:cNvSpPr>
            <a:spLocks noChangeArrowheads="1"/>
          </p:cNvSpPr>
          <p:nvPr/>
        </p:nvSpPr>
        <p:spPr bwMode="auto">
          <a:xfrm>
            <a:off x="176213" y="6353175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300"/>
              </a:spcBef>
              <a:buClr>
                <a:srgbClr val="969696"/>
              </a:buClr>
              <a:buFont typeface="Georgia" pitchFamily="18" charset="0"/>
              <a:buNone/>
            </a:pPr>
            <a:r>
              <a:rPr lang="ru-RU" sz="2000" b="1"/>
              <a:t>Силовая энергетика</a:t>
            </a:r>
          </a:p>
        </p:txBody>
      </p:sp>
      <p:sp>
        <p:nvSpPr>
          <p:cNvPr id="32845" name="Rectangle 44"/>
          <p:cNvSpPr>
            <a:spLocks noChangeArrowheads="1"/>
          </p:cNvSpPr>
          <p:nvPr/>
        </p:nvSpPr>
        <p:spPr bwMode="auto">
          <a:xfrm>
            <a:off x="2824163" y="2714625"/>
            <a:ext cx="2743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300"/>
              </a:spcBef>
              <a:buClr>
                <a:srgbClr val="969696"/>
              </a:buClr>
              <a:buFont typeface="Georgia" pitchFamily="18" charset="0"/>
              <a:buNone/>
            </a:pPr>
            <a:r>
              <a:rPr lang="ru-RU" sz="2000" b="1"/>
              <a:t> К Единой энергосистеме нового поколения (ЕЭС 2.0)</a:t>
            </a:r>
          </a:p>
        </p:txBody>
      </p:sp>
      <p:pic>
        <p:nvPicPr>
          <p:cNvPr id="32846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786063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47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2500313"/>
            <a:ext cx="304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48" name="Rectangle 47"/>
          <p:cNvSpPr>
            <a:spLocks noChangeArrowheads="1"/>
          </p:cNvSpPr>
          <p:nvPr/>
        </p:nvSpPr>
        <p:spPr bwMode="auto">
          <a:xfrm>
            <a:off x="5857875" y="4357688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300"/>
              </a:spcBef>
              <a:buClr>
                <a:srgbClr val="969696"/>
              </a:buClr>
              <a:buFont typeface="Georgia" pitchFamily="18" charset="0"/>
              <a:buNone/>
            </a:pPr>
            <a:r>
              <a:rPr lang="ru-RU" sz="2000" b="1"/>
              <a:t>ЕЭС 2.0</a:t>
            </a:r>
          </a:p>
        </p:txBody>
      </p:sp>
      <p:sp>
        <p:nvSpPr>
          <p:cNvPr id="32849" name="Rectangle 48"/>
          <p:cNvSpPr>
            <a:spLocks noChangeArrowheads="1"/>
          </p:cNvSpPr>
          <p:nvPr/>
        </p:nvSpPr>
        <p:spPr bwMode="auto">
          <a:xfrm>
            <a:off x="142875" y="4500563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300"/>
              </a:spcBef>
              <a:buClr>
                <a:srgbClr val="969696"/>
              </a:buClr>
              <a:buFont typeface="Georgia" pitchFamily="18" charset="0"/>
              <a:buNone/>
            </a:pPr>
            <a:r>
              <a:rPr lang="ru-RU" sz="2000" b="1"/>
              <a:t>ЕЭС 1.0</a:t>
            </a:r>
          </a:p>
        </p:txBody>
      </p:sp>
      <p:sp>
        <p:nvSpPr>
          <p:cNvPr id="32850" name="Line 49"/>
          <p:cNvSpPr>
            <a:spLocks noChangeShapeType="1"/>
          </p:cNvSpPr>
          <p:nvPr/>
        </p:nvSpPr>
        <p:spPr bwMode="auto">
          <a:xfrm>
            <a:off x="2747963" y="4086225"/>
            <a:ext cx="2895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5072063" y="1651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312323" name="Rectangle 3"/>
          <p:cNvSpPr>
            <a:spLocks noChangeArrowheads="1"/>
          </p:cNvSpPr>
          <p:nvPr/>
        </p:nvSpPr>
        <p:spPr bwMode="auto">
          <a:xfrm>
            <a:off x="-304800" y="395288"/>
            <a:ext cx="1841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endParaRPr lang="ru-RU" b="1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81000"/>
            <a:ext cx="914400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 прогноз – по принципу : Три </a:t>
            </a:r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charset="0"/>
              </a:rPr>
              <a:t>“K”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458200" y="609600"/>
            <a:ext cx="581025" cy="1249363"/>
            <a:chOff x="441" y="954"/>
            <a:chExt cx="1252" cy="3240"/>
          </a:xfrm>
        </p:grpSpPr>
        <p:graphicFrame>
          <p:nvGraphicFramePr>
            <p:cNvPr id="312327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76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12329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330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331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cs typeface="Arial" pitchFamily="34" charset="0"/>
                </a:endParaRPr>
              </a:p>
            </p:txBody>
          </p:sp>
          <p:sp>
            <p:nvSpPr>
              <p:cNvPr id="312332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12333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graphicFrame>
        <p:nvGraphicFramePr>
          <p:cNvPr id="16" name="Схема 15"/>
          <p:cNvGraphicFramePr/>
          <p:nvPr/>
        </p:nvGraphicFramePr>
        <p:xfrm>
          <a:off x="360363" y="1792287"/>
          <a:ext cx="8762999" cy="457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6513" y="257175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Энергетика как система систем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250825" y="2205038"/>
            <a:ext cx="8464550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250825" y="4929188"/>
            <a:ext cx="8464550" cy="785812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285750" y="3571875"/>
            <a:ext cx="8393113" cy="85725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57188" y="2357438"/>
            <a:ext cx="850106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1. Энергетика как инфраструктура и организация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49238" y="3571875"/>
            <a:ext cx="8537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2.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Мультиагентное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сетецентрическое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 управление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249238" y="4948238"/>
            <a:ext cx="7777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3. Энергетика и сетевые субъекты развития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4301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4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43022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23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024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43025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3021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Текст 2"/>
          <p:cNvSpPr>
            <a:spLocks noGrp="1"/>
          </p:cNvSpPr>
          <p:nvPr>
            <p:ph type="body" idx="4294967295"/>
          </p:nvPr>
        </p:nvSpPr>
        <p:spPr>
          <a:xfrm>
            <a:off x="0" y="549275"/>
            <a:ext cx="9144000" cy="714375"/>
          </a:xfrm>
        </p:spPr>
        <p:txBody>
          <a:bodyPr/>
          <a:lstStyle/>
          <a:p>
            <a:pPr marL="4445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itchFamily="18" charset="0"/>
              </a:rPr>
              <a:t>Ключевые характеристики сценариев</a:t>
            </a:r>
          </a:p>
        </p:txBody>
      </p:sp>
      <p:graphicFrame>
        <p:nvGraphicFramePr>
          <p:cNvPr id="347333" name="Group 197"/>
          <p:cNvGraphicFramePr>
            <a:graphicFrameLocks noGrp="1"/>
          </p:cNvGraphicFramePr>
          <p:nvPr/>
        </p:nvGraphicFramePr>
        <p:xfrm>
          <a:off x="179388" y="1557338"/>
          <a:ext cx="8786688" cy="4622165"/>
        </p:xfrm>
        <a:graphic>
          <a:graphicData uri="http://schemas.openxmlformats.org/drawingml/2006/table">
            <a:tbl>
              <a:tblPr/>
              <a:tblGrid>
                <a:gridCol w="3074696"/>
                <a:gridCol w="2635683"/>
                <a:gridCol w="3076309"/>
              </a:tblGrid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Инерционный сценарий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Стагнационный сценарий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Инновационный сценарий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Энергорасточительный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Энергосбережение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Энергоэффективный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Углеводородный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Возобновляемо-газовый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Возобновляемо-атомный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Геополитика и макроэкономика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Климатическая политика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Технологический прогресс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688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Регионализация экономики и энергетики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Медленная глобализация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Регионализация на новой основе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Растущий энергетический спрос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Замедленный рост спроса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От рынка сырья к рынку услуг и технологий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Высокие цены на нефть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Стагнация нефтяного бизнеса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Закат нефтяного бизнеса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316913" y="188913"/>
            <a:ext cx="581025" cy="1249362"/>
            <a:chOff x="441" y="954"/>
            <a:chExt cx="1252" cy="3240"/>
          </a:xfrm>
        </p:grpSpPr>
        <p:graphicFrame>
          <p:nvGraphicFramePr>
            <p:cNvPr id="1638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0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16426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27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28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>
                  <a:cs typeface="Arial" pitchFamily="34" charset="0"/>
                </a:endParaRPr>
              </a:p>
            </p:txBody>
          </p:sp>
          <p:sp>
            <p:nvSpPr>
              <p:cNvPr id="16429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6425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39750" y="1268413"/>
          <a:ext cx="5308600" cy="544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Диаграмма" r:id="rId4" imgW="5276890" imgH="5410322" progId="Excel.Sheet.8">
                  <p:embed/>
                </p:oleObj>
              </mc:Choice>
              <mc:Fallback>
                <p:oleObj name="Диаграмма" r:id="rId4" imgW="5276890" imgH="5410322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68413"/>
                        <a:ext cx="5308600" cy="544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2" name="Диаграмма 5"/>
          <p:cNvSpPr>
            <a:spLocks noChangeArrowheads="1"/>
          </p:cNvSpPr>
          <p:nvPr/>
        </p:nvSpPr>
        <p:spPr bwMode="auto">
          <a:xfrm>
            <a:off x="131763" y="1230313"/>
            <a:ext cx="56578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832475" y="1412875"/>
            <a:ext cx="331152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ru-RU">
                <a:latin typeface="Times New Roman" pitchFamily="18" charset="0"/>
              </a:rPr>
              <a:t>Опережающий рост ВИЭ в стагнационном сценарии</a:t>
            </a:r>
          </a:p>
          <a:p>
            <a:pPr>
              <a:spcBef>
                <a:spcPts val="12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>
                <a:latin typeface="Times New Roman" pitchFamily="18" charset="0"/>
              </a:rPr>
              <a:t>Опережающий рост электроэнергетики в инновационном сценарии</a:t>
            </a:r>
          </a:p>
          <a:p>
            <a:pPr>
              <a:spcBef>
                <a:spcPts val="12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>
                <a:latin typeface="Times New Roman" pitchFamily="18" charset="0"/>
              </a:rPr>
              <a:t>Опережающий рост угля в инерционном сценарии</a:t>
            </a:r>
          </a:p>
          <a:p>
            <a:pPr>
              <a:spcBef>
                <a:spcPts val="1200"/>
              </a:spcBef>
            </a:pPr>
            <a:endParaRPr lang="ru-RU">
              <a:latin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>
                <a:latin typeface="Times New Roman" pitchFamily="18" charset="0"/>
              </a:rPr>
              <a:t>Замедленный рост потребления нефти и природного газа</a:t>
            </a:r>
          </a:p>
        </p:txBody>
      </p:sp>
      <p:sp>
        <p:nvSpPr>
          <p:cNvPr id="17414" name="TextBox 9"/>
          <p:cNvSpPr txBox="1">
            <a:spLocks noChangeArrowheads="1"/>
          </p:cNvSpPr>
          <p:nvPr/>
        </p:nvSpPr>
        <p:spPr bwMode="auto">
          <a:xfrm>
            <a:off x="898525" y="1581150"/>
            <a:ext cx="151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Потребление, млрд т н.э.</a:t>
            </a:r>
          </a:p>
        </p:txBody>
      </p:sp>
      <p:pic>
        <p:nvPicPr>
          <p:cNvPr id="17416" name="Picture 2" descr="http://hh.ua/file/75244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15313" y="142875"/>
            <a:ext cx="5905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Текст 2"/>
          <p:cNvSpPr>
            <a:spLocks/>
          </p:cNvSpPr>
          <p:nvPr/>
        </p:nvSpPr>
        <p:spPr bwMode="auto">
          <a:xfrm>
            <a:off x="500063" y="357188"/>
            <a:ext cx="810101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" algn="ctr" eaLnBrk="0" hangingPunct="0">
              <a:spcBef>
                <a:spcPts val="300"/>
              </a:spcBef>
              <a:buClr>
                <a:srgbClr val="A04DA3"/>
              </a:buClr>
              <a:buFont typeface="Georgia" pitchFamily="18" charset="0"/>
              <a:buNone/>
            </a:pPr>
            <a:r>
              <a:rPr lang="ru-RU" sz="2800" b="1">
                <a:solidFill>
                  <a:srgbClr val="000099"/>
                </a:solidFill>
                <a:latin typeface="Times New Roman" pitchFamily="18" charset="0"/>
              </a:rPr>
              <a:t>Сдвиг ТЭБ в пользу ресурсов, равномерно распределенных по странам и регионам мира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9"/>
          <p:cNvGraphicFramePr>
            <a:graphicFrameLocks noChangeAspect="1"/>
          </p:cNvGraphicFramePr>
          <p:nvPr/>
        </p:nvGraphicFramePr>
        <p:xfrm>
          <a:off x="323850" y="1196975"/>
          <a:ext cx="5132388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Диаграмма" r:id="rId3" imgW="5629175" imgH="5924662" progId="Excel.Sheet.8">
                  <p:embed/>
                </p:oleObj>
              </mc:Choice>
              <mc:Fallback>
                <p:oleObj name="Диаграмма" r:id="rId3" imgW="5629175" imgH="5924662" progId="Excel.Shee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5132388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>
          <a:xfrm>
            <a:off x="142875" y="500063"/>
            <a:ext cx="8101013" cy="642937"/>
          </a:xfrm>
        </p:spPr>
        <p:txBody>
          <a:bodyPr/>
          <a:lstStyle/>
          <a:p>
            <a:pPr marL="44450" algn="ctr"/>
            <a:r>
              <a:rPr lang="ru-RU" sz="2800" b="1" smtClean="0">
                <a:solidFill>
                  <a:srgbClr val="000099"/>
                </a:solidFill>
              </a:rPr>
              <a:t>Ключевые тренды в нефтяной отрасли</a:t>
            </a: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37" name="Диаграмма 5"/>
          <p:cNvSpPr>
            <a:spLocks noChangeArrowheads="1"/>
          </p:cNvSpPr>
          <p:nvPr/>
        </p:nvSpPr>
        <p:spPr bwMode="auto">
          <a:xfrm>
            <a:off x="133350" y="1133475"/>
            <a:ext cx="5657850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5508625" y="1143000"/>
            <a:ext cx="352742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endParaRPr lang="ru-RU" b="1" u="sng"/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ru-RU" b="1" u="sng"/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r>
              <a:rPr lang="ru-RU"/>
              <a:t> Возможны </a:t>
            </a:r>
            <a:r>
              <a:rPr lang="ru-RU" b="1" u="sng"/>
              <a:t>революционные изменения автопарка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ru-RU" b="1" u="sng"/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r>
              <a:rPr lang="ru-RU"/>
              <a:t> </a:t>
            </a:r>
            <a:r>
              <a:rPr lang="ru-RU" b="1" u="sng"/>
              <a:t>Электромобили и гибриды</a:t>
            </a:r>
            <a:r>
              <a:rPr lang="ru-RU"/>
              <a:t> – до 80% автопарка к 2050 г. в инновационном сценарии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endParaRPr lang="ru-RU"/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r>
              <a:rPr lang="ru-RU"/>
              <a:t> </a:t>
            </a:r>
            <a:r>
              <a:rPr lang="ru-RU" b="1" u="sng"/>
              <a:t>Возможен закат нефтяного бизнеса </a:t>
            </a:r>
            <a:r>
              <a:rPr lang="ru-RU"/>
              <a:t>в его классическом понимании</a:t>
            </a:r>
          </a:p>
        </p:txBody>
      </p: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827088" y="1341438"/>
            <a:ext cx="3786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Потребление нефти, млн т</a:t>
            </a:r>
          </a:p>
        </p:txBody>
      </p:sp>
      <p:pic>
        <p:nvPicPr>
          <p:cNvPr id="18441" name="Picture 2" descr="http://hh.ua/file/7524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5313" y="142875"/>
            <a:ext cx="5905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C3CC0AB1-AE80-4213-BCD8-01AFD6185AA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4" descr="ANd9GcS1a09P7lBl71p2hm5bXwxuozUfEMTMPYb3m0qs-BYtzZ3rudHOfswVv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86350"/>
            <a:ext cx="29876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32" name="Picture 12" descr="ANd9GcRJZGc0uuCM24u3DBr6t2TjxH5VCJHmnb_KNkDkeCjUF4SFCwoU1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268413"/>
            <a:ext cx="2143125" cy="2143125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576262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+mn-lt"/>
              </a:rPr>
              <a:t>Закат нефтяной эпохи?</a:t>
            </a:r>
          </a:p>
        </p:txBody>
      </p:sp>
      <p:sp>
        <p:nvSpPr>
          <p:cNvPr id="31750" name="AutoShape 5"/>
          <p:cNvSpPr>
            <a:spLocks noChangeArrowheads="1"/>
          </p:cNvSpPr>
          <p:nvPr/>
        </p:nvSpPr>
        <p:spPr bwMode="auto">
          <a:xfrm>
            <a:off x="2484438" y="1412875"/>
            <a:ext cx="6481762" cy="108108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1" name="AutoShape 6"/>
          <p:cNvSpPr>
            <a:spLocks noChangeArrowheads="1"/>
          </p:cNvSpPr>
          <p:nvPr/>
        </p:nvSpPr>
        <p:spPr bwMode="auto">
          <a:xfrm>
            <a:off x="2428875" y="4005263"/>
            <a:ext cx="6535738" cy="15843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752" name="AutoShape 7"/>
          <p:cNvSpPr>
            <a:spLocks noChangeArrowheads="1"/>
          </p:cNvSpPr>
          <p:nvPr/>
        </p:nvSpPr>
        <p:spPr bwMode="auto">
          <a:xfrm>
            <a:off x="2484438" y="2708275"/>
            <a:ext cx="6480175" cy="11525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2484438" y="1412875"/>
            <a:ext cx="6408737" cy="976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>
                <a:solidFill>
                  <a:srgbClr val="000099"/>
                </a:solidFill>
                <a:latin typeface="Georgia" pitchFamily="18" charset="0"/>
                <a:cs typeface="Arial" charset="0"/>
              </a:rPr>
              <a:t>Пик мирового потребления нефти так и не будет пройден до </a:t>
            </a: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2050</a:t>
            </a:r>
            <a:r>
              <a:rPr lang="ru-RU">
                <a:solidFill>
                  <a:srgbClr val="000099"/>
                </a:solidFill>
                <a:latin typeface="Georgia" pitchFamily="18" charset="0"/>
                <a:cs typeface="Arial" charset="0"/>
              </a:rPr>
              <a:t> года </a:t>
            </a:r>
            <a:r>
              <a:rPr lang="ru-RU" sz="2000" i="1">
                <a:solidFill>
                  <a:srgbClr val="FF3300"/>
                </a:solidFill>
                <a:latin typeface="Georgia" pitchFamily="18" charset="0"/>
                <a:cs typeface="Arial" charset="0"/>
              </a:rPr>
              <a:t>только</a:t>
            </a:r>
            <a:r>
              <a:rPr lang="ru-RU">
                <a:solidFill>
                  <a:srgbClr val="000099"/>
                </a:solidFill>
                <a:latin typeface="Georgia" pitchFamily="18" charset="0"/>
                <a:cs typeface="Arial" charset="0"/>
              </a:rPr>
              <a:t> в </a:t>
            </a:r>
            <a:r>
              <a:rPr lang="ru-RU" sz="2000" i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инерционном сценарии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2447925" y="2781300"/>
            <a:ext cx="65532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solidFill>
                  <a:schemeClr val="bg2"/>
                </a:solidFill>
                <a:latin typeface="Georgia" pitchFamily="18" charset="0"/>
                <a:cs typeface="Arial" charset="0"/>
              </a:rPr>
              <a:t>В </a:t>
            </a:r>
            <a:r>
              <a:rPr lang="ru-RU" sz="2000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стагнационном сценарии</a:t>
            </a:r>
            <a:r>
              <a:rPr lang="ru-RU" dirty="0">
                <a:solidFill>
                  <a:schemeClr val="bg2"/>
                </a:solidFill>
                <a:latin typeface="Georgia" pitchFamily="18" charset="0"/>
                <a:cs typeface="Arial" charset="0"/>
              </a:rPr>
              <a:t> пик потребления будет пройден около</a:t>
            </a:r>
            <a:r>
              <a:rPr lang="ru-RU" dirty="0">
                <a:latin typeface="Georgia" pitchFamily="18" charset="0"/>
                <a:cs typeface="Arial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2040</a:t>
            </a:r>
            <a:r>
              <a:rPr lang="ru-RU" dirty="0">
                <a:latin typeface="Georgia" pitchFamily="18" charset="0"/>
                <a:cs typeface="Arial" charset="0"/>
              </a:rPr>
              <a:t> </a:t>
            </a:r>
            <a:r>
              <a:rPr lang="ru-RU" dirty="0">
                <a:solidFill>
                  <a:schemeClr val="bg2"/>
                </a:solidFill>
                <a:latin typeface="Georgia" pitchFamily="18" charset="0"/>
                <a:cs typeface="Arial" charset="0"/>
              </a:rPr>
              <a:t>года, а в</a:t>
            </a:r>
            <a:r>
              <a:rPr lang="ru-RU" dirty="0">
                <a:latin typeface="Georgia" pitchFamily="18" charset="0"/>
                <a:cs typeface="Arial" charset="0"/>
              </a:rPr>
              <a:t> </a:t>
            </a:r>
            <a:r>
              <a:rPr lang="ru-RU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инновационном</a:t>
            </a:r>
            <a:r>
              <a:rPr lang="ru-RU" dirty="0">
                <a:latin typeface="Georgia" pitchFamily="18" charset="0"/>
                <a:cs typeface="Arial" charset="0"/>
              </a:rPr>
              <a:t> </a:t>
            </a:r>
            <a:r>
              <a:rPr lang="ru-RU" dirty="0">
                <a:solidFill>
                  <a:schemeClr val="bg2"/>
                </a:solidFill>
                <a:latin typeface="Georgia" pitchFamily="18" charset="0"/>
                <a:cs typeface="Arial" charset="0"/>
              </a:rPr>
              <a:t>– около</a:t>
            </a:r>
            <a:r>
              <a:rPr lang="ru-RU" dirty="0">
                <a:latin typeface="Georgia" pitchFamily="18" charset="0"/>
                <a:cs typeface="Arial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2030</a:t>
            </a:r>
            <a:r>
              <a:rPr lang="ru-RU" dirty="0">
                <a:latin typeface="Georgia" pitchFamily="18" charset="0"/>
                <a:cs typeface="Arial" charset="0"/>
              </a:rPr>
              <a:t> </a:t>
            </a:r>
            <a:r>
              <a:rPr lang="ru-RU" dirty="0">
                <a:solidFill>
                  <a:schemeClr val="bg2"/>
                </a:solidFill>
                <a:latin typeface="Georgia" pitchFamily="18" charset="0"/>
                <a:cs typeface="Arial" charset="0"/>
              </a:rPr>
              <a:t>года</a:t>
            </a: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2500313" y="4005263"/>
            <a:ext cx="6643687" cy="1231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solidFill>
                  <a:srgbClr val="000099"/>
                </a:solidFill>
                <a:latin typeface="Georgia" pitchFamily="18" charset="0"/>
              </a:rPr>
              <a:t>Возможны </a:t>
            </a:r>
            <a:r>
              <a:rPr lang="ru-RU" sz="2000" i="1">
                <a:solidFill>
                  <a:srgbClr val="FF3300"/>
                </a:solidFill>
                <a:latin typeface="Georgia" pitchFamily="18" charset="0"/>
              </a:rPr>
              <a:t>революционные изменения</a:t>
            </a:r>
            <a:r>
              <a:rPr lang="ru-RU">
                <a:solidFill>
                  <a:srgbClr val="000099"/>
                </a:solidFill>
                <a:latin typeface="Georgia" pitchFamily="18" charset="0"/>
              </a:rPr>
              <a:t> в транспортном секторе – основном потребителе нефти и нефтепродуктов (электромобили, гибриды, автомобили на топливных элементах, газе и биогазе)</a:t>
            </a:r>
          </a:p>
        </p:txBody>
      </p:sp>
      <p:pic>
        <p:nvPicPr>
          <p:cNvPr id="209938" name="Picture 18" descr="ANd9GcQzuN_S1SCxmyM-XmEezohz98cOEy5AzAWWEe3xCl6dJtVIktAT1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3644900"/>
            <a:ext cx="1763712" cy="1320800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3174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4" name="Точечный рисунок" r:id="rId7" imgW="1066667" imgH="1123810" progId="PBrush">
                    <p:embed/>
                  </p:oleObj>
                </mc:Choice>
                <mc:Fallback>
                  <p:oleObj name="Точечный рисунок" r:id="rId7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1761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62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63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31764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1760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763713" y="404813"/>
            <a:ext cx="5111750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«Золотой век» газа</a:t>
            </a:r>
          </a:p>
        </p:txBody>
      </p:sp>
      <p:sp>
        <p:nvSpPr>
          <p:cNvPr id="32772" name="AutoShape 5"/>
          <p:cNvSpPr>
            <a:spLocks noChangeArrowheads="1"/>
          </p:cNvSpPr>
          <p:nvPr/>
        </p:nvSpPr>
        <p:spPr bwMode="auto">
          <a:xfrm>
            <a:off x="1763713" y="2565400"/>
            <a:ext cx="7199312" cy="5762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3" name="AutoShape 6"/>
          <p:cNvSpPr>
            <a:spLocks noChangeArrowheads="1"/>
          </p:cNvSpPr>
          <p:nvPr/>
        </p:nvSpPr>
        <p:spPr bwMode="auto">
          <a:xfrm>
            <a:off x="1763713" y="1557338"/>
            <a:ext cx="7199312" cy="5762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AutoShape 7"/>
          <p:cNvSpPr>
            <a:spLocks noChangeArrowheads="1"/>
          </p:cNvSpPr>
          <p:nvPr/>
        </p:nvSpPr>
        <p:spPr bwMode="auto">
          <a:xfrm>
            <a:off x="1763713" y="3789363"/>
            <a:ext cx="7199312" cy="5762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5" name="AutoShape 8"/>
          <p:cNvSpPr>
            <a:spLocks noChangeArrowheads="1"/>
          </p:cNvSpPr>
          <p:nvPr/>
        </p:nvSpPr>
        <p:spPr bwMode="auto">
          <a:xfrm>
            <a:off x="1763713" y="4941888"/>
            <a:ext cx="7199312" cy="5762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6" name="AutoShape 9"/>
          <p:cNvSpPr>
            <a:spLocks noChangeArrowheads="1"/>
          </p:cNvSpPr>
          <p:nvPr/>
        </p:nvSpPr>
        <p:spPr bwMode="auto">
          <a:xfrm>
            <a:off x="1763713" y="5876925"/>
            <a:ext cx="7199312" cy="57626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9692" name="Text Box 12"/>
          <p:cNvSpPr txBox="1">
            <a:spLocks noChangeArrowheads="1"/>
          </p:cNvSpPr>
          <p:nvPr/>
        </p:nvSpPr>
        <p:spPr bwMode="auto">
          <a:xfrm>
            <a:off x="1692275" y="1557338"/>
            <a:ext cx="7632700" cy="554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5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Опережающий рост потребления газа, особенно на ненасыщенных рынках Азии</a:t>
            </a:r>
          </a:p>
        </p:txBody>
      </p:sp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1835150" y="2708275"/>
            <a:ext cx="6913563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5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Рост доли нетрадиционного раза, включая </a:t>
            </a:r>
            <a:r>
              <a:rPr lang="ru-RU" sz="15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газогидраты</a:t>
            </a:r>
            <a:endParaRPr lang="ru-RU" sz="15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99694" name="Text Box 14"/>
          <p:cNvSpPr txBox="1">
            <a:spLocks noChangeArrowheads="1"/>
          </p:cNvSpPr>
          <p:nvPr/>
        </p:nvSpPr>
        <p:spPr bwMode="auto">
          <a:xfrm>
            <a:off x="1800225" y="3857625"/>
            <a:ext cx="7343775" cy="554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5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Интеграция региональных газовых рынков за счет развития поставок СПГ</a:t>
            </a:r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1763713" y="5084763"/>
            <a:ext cx="6624637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5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Эволюция ценообразования на газовом рынке</a:t>
            </a:r>
          </a:p>
        </p:txBody>
      </p:sp>
      <p:sp>
        <p:nvSpPr>
          <p:cNvPr id="199696" name="Text Box 16"/>
          <p:cNvSpPr txBox="1">
            <a:spLocks noChangeArrowheads="1"/>
          </p:cNvSpPr>
          <p:nvPr/>
        </p:nvSpPr>
        <p:spPr bwMode="auto">
          <a:xfrm>
            <a:off x="1785938" y="6000750"/>
            <a:ext cx="6553200" cy="320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5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Переход от «геополитики нефти» к «геополитике газа»</a:t>
            </a:r>
          </a:p>
        </p:txBody>
      </p:sp>
      <p:pic>
        <p:nvPicPr>
          <p:cNvPr id="199698" name="Picture 18" descr="ANd9GcSpC1ROeqeVb0uRtAa7_0DkDBUNNV0zeBAbSLq0gNleGlTOKs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428750"/>
            <a:ext cx="1366837" cy="819150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9700" name="Picture 20" descr="ANd9GcQa_XemFGHdVX3SHMDnUwRqD6WySppQyom4H_GqcUFliYIFTRy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492375"/>
            <a:ext cx="1357312" cy="882650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9702" name="Picture 22" descr="ANd9GcQLakd5btK7XkN-7gyD_9wnaJV23ZHiq6sWqS3Qe540_KBzkOt6Y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488" y="3571875"/>
            <a:ext cx="1350962" cy="928688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9704" name="Picture 24" descr="ANd9GcRUHmkss5JU43ZYtiGz7cv4_SU-cqunyp81Rsn_iFJDYHYvfS5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4808538"/>
            <a:ext cx="1333500" cy="738187"/>
          </a:xfrm>
          <a:prstGeom prst="rect">
            <a:avLst/>
          </a:prstGeom>
          <a:noFill/>
          <a:ln w="4762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9706" name="Picture 26" descr="ANd9GcR8FtcqTKVWVcFk3Y2P6H-CFU6AqWbuPU7hpbZjzsX0fK6KCC-gf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5734050"/>
            <a:ext cx="1357312" cy="806450"/>
          </a:xfrm>
          <a:prstGeom prst="rect">
            <a:avLst/>
          </a:prstGeom>
          <a:noFill/>
          <a:ln w="60325">
            <a:solidFill>
              <a:schemeClr val="folHlink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3277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0" name="Точечный рисунок" r:id="rId9" imgW="1066667" imgH="1123810" progId="PBrush">
                    <p:embed/>
                  </p:oleObj>
                </mc:Choice>
                <mc:Fallback>
                  <p:oleObj name="Точечный рисунок" r:id="rId9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2791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792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793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32794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2790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 rot="16200000">
            <a:off x="-1347788" y="2562226"/>
            <a:ext cx="3209925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8000" tIns="10800" rIns="18000" bIns="10800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+mn-lt"/>
                <a:cs typeface="Arial" charset="0"/>
              </a:rPr>
              <a:t>Цена на нефть, долл. 2011 г. </a:t>
            </a:r>
          </a:p>
          <a:p>
            <a:pPr algn="r">
              <a:defRPr/>
            </a:pPr>
            <a:r>
              <a:rPr lang="ru-RU" sz="1600" b="1" dirty="0">
                <a:latin typeface="+mn-lt"/>
                <a:cs typeface="Arial" charset="0"/>
              </a:rPr>
              <a:t> </a:t>
            </a:r>
          </a:p>
        </p:txBody>
      </p:sp>
      <p:graphicFrame>
        <p:nvGraphicFramePr>
          <p:cNvPr id="60" name="Диаграмма 59"/>
          <p:cNvGraphicFramePr/>
          <p:nvPr/>
        </p:nvGraphicFramePr>
        <p:xfrm>
          <a:off x="142844" y="714356"/>
          <a:ext cx="4857784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2" name="Полилиния 61"/>
          <p:cNvSpPr/>
          <p:nvPr/>
        </p:nvSpPr>
        <p:spPr>
          <a:xfrm>
            <a:off x="3500438" y="1803400"/>
            <a:ext cx="785812" cy="1435100"/>
          </a:xfrm>
          <a:custGeom>
            <a:avLst/>
            <a:gdLst>
              <a:gd name="connsiteX0" fmla="*/ 0 w 1318437"/>
              <a:gd name="connsiteY0" fmla="*/ 0 h 1435396"/>
              <a:gd name="connsiteX1" fmla="*/ 297711 w 1318437"/>
              <a:gd name="connsiteY1" fmla="*/ 999461 h 1435396"/>
              <a:gd name="connsiteX2" fmla="*/ 1318437 w 1318437"/>
              <a:gd name="connsiteY2" fmla="*/ 1435396 h 143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437" h="1435396">
                <a:moveTo>
                  <a:pt x="0" y="0"/>
                </a:moveTo>
                <a:cubicBezTo>
                  <a:pt x="38986" y="380114"/>
                  <a:pt x="77972" y="760228"/>
                  <a:pt x="297711" y="999461"/>
                </a:cubicBezTo>
                <a:cubicBezTo>
                  <a:pt x="517451" y="1238694"/>
                  <a:pt x="917944" y="1337045"/>
                  <a:pt x="1318437" y="1435396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3521075" y="857250"/>
            <a:ext cx="765175" cy="1436688"/>
          </a:xfrm>
          <a:custGeom>
            <a:avLst/>
            <a:gdLst>
              <a:gd name="connsiteX0" fmla="*/ 0 w 1010093"/>
              <a:gd name="connsiteY0" fmla="*/ 903767 h 1437167"/>
              <a:gd name="connsiteX1" fmla="*/ 404037 w 1010093"/>
              <a:gd name="connsiteY1" fmla="*/ 1286539 h 1437167"/>
              <a:gd name="connsiteX2" fmla="*/ 1010093 w 1010093"/>
              <a:gd name="connsiteY2" fmla="*/ 0 h 143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093" h="1437167">
                <a:moveTo>
                  <a:pt x="0" y="903767"/>
                </a:moveTo>
                <a:cubicBezTo>
                  <a:pt x="117844" y="1170467"/>
                  <a:pt x="235688" y="1437167"/>
                  <a:pt x="404037" y="1286539"/>
                </a:cubicBezTo>
                <a:cubicBezTo>
                  <a:pt x="572386" y="1135911"/>
                  <a:pt x="791239" y="567955"/>
                  <a:pt x="1010093" y="0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3552825" y="1309688"/>
            <a:ext cx="804863" cy="588962"/>
          </a:xfrm>
          <a:custGeom>
            <a:avLst/>
            <a:gdLst>
              <a:gd name="connsiteX0" fmla="*/ 0 w 1350335"/>
              <a:gd name="connsiteY0" fmla="*/ 409354 h 590107"/>
              <a:gd name="connsiteX1" fmla="*/ 382772 w 1350335"/>
              <a:gd name="connsiteY1" fmla="*/ 15949 h 590107"/>
              <a:gd name="connsiteX2" fmla="*/ 850605 w 1350335"/>
              <a:gd name="connsiteY2" fmla="*/ 313661 h 590107"/>
              <a:gd name="connsiteX3" fmla="*/ 1350335 w 1350335"/>
              <a:gd name="connsiteY3" fmla="*/ 590107 h 59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0335" h="590107">
                <a:moveTo>
                  <a:pt x="0" y="409354"/>
                </a:moveTo>
                <a:cubicBezTo>
                  <a:pt x="120502" y="220626"/>
                  <a:pt x="241004" y="31898"/>
                  <a:pt x="382772" y="15949"/>
                </a:cubicBezTo>
                <a:cubicBezTo>
                  <a:pt x="524540" y="0"/>
                  <a:pt x="689345" y="217968"/>
                  <a:pt x="850605" y="313661"/>
                </a:cubicBezTo>
                <a:cubicBezTo>
                  <a:pt x="1011865" y="409354"/>
                  <a:pt x="1181100" y="499730"/>
                  <a:pt x="1350335" y="590107"/>
                </a:cubicBez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3857620" y="2000240"/>
            <a:ext cx="60785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4825" name="AutoShape 103"/>
          <p:cNvSpPr>
            <a:spLocks noChangeArrowheads="1"/>
          </p:cNvSpPr>
          <p:nvPr/>
        </p:nvSpPr>
        <p:spPr bwMode="auto">
          <a:xfrm>
            <a:off x="4391025" y="4673600"/>
            <a:ext cx="4681538" cy="6127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4826" name="AutoShape 103"/>
          <p:cNvSpPr>
            <a:spLocks noChangeArrowheads="1"/>
          </p:cNvSpPr>
          <p:nvPr/>
        </p:nvSpPr>
        <p:spPr bwMode="auto">
          <a:xfrm>
            <a:off x="4391025" y="1928813"/>
            <a:ext cx="4681538" cy="65563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4827" name="AutoShape 103"/>
          <p:cNvSpPr>
            <a:spLocks noChangeArrowheads="1"/>
          </p:cNvSpPr>
          <p:nvPr/>
        </p:nvSpPr>
        <p:spPr bwMode="auto">
          <a:xfrm>
            <a:off x="4391025" y="2873375"/>
            <a:ext cx="4681538" cy="6477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4828" name="AutoShape 103"/>
          <p:cNvSpPr>
            <a:spLocks noChangeArrowheads="1"/>
          </p:cNvSpPr>
          <p:nvPr/>
        </p:nvSpPr>
        <p:spPr bwMode="auto">
          <a:xfrm>
            <a:off x="4391025" y="3786188"/>
            <a:ext cx="4681538" cy="6699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73" name="Text Box 104"/>
          <p:cNvSpPr txBox="1">
            <a:spLocks noChangeArrowheads="1"/>
          </p:cNvSpPr>
          <p:nvPr/>
        </p:nvSpPr>
        <p:spPr bwMode="auto">
          <a:xfrm>
            <a:off x="4357688" y="1917700"/>
            <a:ext cx="4926012" cy="677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1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Стремительная индустриализация развивающихся стран (шок спроса)</a:t>
            </a:r>
          </a:p>
        </p:txBody>
      </p:sp>
      <p:sp>
        <p:nvSpPr>
          <p:cNvPr id="74" name="Text Box 104"/>
          <p:cNvSpPr txBox="1">
            <a:spLocks noChangeArrowheads="1"/>
          </p:cNvSpPr>
          <p:nvPr/>
        </p:nvSpPr>
        <p:spPr bwMode="auto">
          <a:xfrm>
            <a:off x="4357688" y="2854325"/>
            <a:ext cx="4211637" cy="677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Монополизм на рынках нефти и природного газа</a:t>
            </a:r>
          </a:p>
        </p:txBody>
      </p:sp>
      <p:sp>
        <p:nvSpPr>
          <p:cNvPr id="75" name="Text Box 104"/>
          <p:cNvSpPr txBox="1">
            <a:spLocks noChangeArrowheads="1"/>
          </p:cNvSpPr>
          <p:nvPr/>
        </p:nvSpPr>
        <p:spPr bwMode="auto">
          <a:xfrm>
            <a:off x="4357688" y="3786188"/>
            <a:ext cx="4714875" cy="6778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Неэффективность альтернатив – новых видов углеводородов и ВИЭ</a:t>
            </a:r>
          </a:p>
        </p:txBody>
      </p:sp>
      <p:sp>
        <p:nvSpPr>
          <p:cNvPr id="76" name="Text Box 104"/>
          <p:cNvSpPr txBox="1">
            <a:spLocks noChangeArrowheads="1"/>
          </p:cNvSpPr>
          <p:nvPr/>
        </p:nvSpPr>
        <p:spPr bwMode="auto">
          <a:xfrm>
            <a:off x="4357688" y="4654550"/>
            <a:ext cx="4714875" cy="677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4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Воздействие финансовых факторов на фьючерсных рынках</a:t>
            </a:r>
          </a:p>
        </p:txBody>
      </p:sp>
      <p:graphicFrame>
        <p:nvGraphicFramePr>
          <p:cNvPr id="77" name="Схема 76"/>
          <p:cNvGraphicFramePr/>
          <p:nvPr/>
        </p:nvGraphicFramePr>
        <p:xfrm>
          <a:off x="4357686" y="1142984"/>
          <a:ext cx="4214842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8" name="Схема 77"/>
          <p:cNvGraphicFramePr/>
          <p:nvPr/>
        </p:nvGraphicFramePr>
        <p:xfrm>
          <a:off x="4643438" y="5214950"/>
          <a:ext cx="4214842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0978" name="Rectangle 2"/>
          <p:cNvSpPr>
            <a:spLocks noChangeArrowheads="1"/>
          </p:cNvSpPr>
          <p:nvPr/>
        </p:nvSpPr>
        <p:spPr bwMode="auto">
          <a:xfrm>
            <a:off x="-357188" y="428625"/>
            <a:ext cx="964406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Новый ценовой режим в мировой энергетике</a:t>
            </a:r>
          </a:p>
        </p:txBody>
      </p:sp>
      <p:graphicFrame>
        <p:nvGraphicFramePr>
          <p:cNvPr id="81" name="Схема 80"/>
          <p:cNvGraphicFramePr/>
          <p:nvPr/>
        </p:nvGraphicFramePr>
        <p:xfrm>
          <a:off x="214282" y="5214950"/>
          <a:ext cx="4214842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34818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8" name="Точечный рисунок" r:id="rId19" imgW="1066667" imgH="1123810" progId="PBrush">
                    <p:embed/>
                  </p:oleObj>
                </mc:Choice>
                <mc:Fallback>
                  <p:oleObj name="Точечный рисунок" r:id="rId19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4841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2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843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34844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4840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Текст 2"/>
          <p:cNvSpPr>
            <a:spLocks noGrp="1"/>
          </p:cNvSpPr>
          <p:nvPr>
            <p:ph type="body" idx="4294967295"/>
          </p:nvPr>
        </p:nvSpPr>
        <p:spPr>
          <a:xfrm>
            <a:off x="142875" y="428625"/>
            <a:ext cx="8429625" cy="928688"/>
          </a:xfrm>
        </p:spPr>
        <p:txBody>
          <a:bodyPr/>
          <a:lstStyle/>
          <a:p>
            <a:pPr marL="44450" indent="0" algn="ctr">
              <a:buFont typeface="Georgia" pitchFamily="18" charset="0"/>
              <a:buNone/>
            </a:pPr>
            <a:r>
              <a:rPr lang="ru-RU" sz="2400" b="1" smtClean="0">
                <a:solidFill>
                  <a:srgbClr val="000099"/>
                </a:solidFill>
              </a:rPr>
              <a:t>Цены на нефть: </a:t>
            </a:r>
          </a:p>
          <a:p>
            <a:pPr marL="44450" indent="0" algn="ctr">
              <a:buFont typeface="Georgia" pitchFamily="18" charset="0"/>
              <a:buNone/>
            </a:pPr>
            <a:r>
              <a:rPr lang="ru-RU" sz="2400" b="1" smtClean="0">
                <a:solidFill>
                  <a:srgbClr val="000099"/>
                </a:solidFill>
              </a:rPr>
              <a:t>волновая динамика по нейронной модели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5715000" y="1428750"/>
            <a:ext cx="324008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 b="1" u="sng">
                <a:latin typeface="Times New Roman" pitchFamily="18" charset="0"/>
              </a:rPr>
              <a:t>Понижательный тренд</a:t>
            </a:r>
            <a:r>
              <a:rPr lang="ru-RU">
                <a:latin typeface="Times New Roman" pitchFamily="18" charset="0"/>
              </a:rPr>
              <a:t> во всех сценариях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endParaRPr lang="ru-RU" b="1" u="sng">
              <a:latin typeface="Times New Roman" pitchFamily="18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</a:rPr>
              <a:t>От рынка сырья к </a:t>
            </a:r>
            <a:r>
              <a:rPr lang="ru-RU" b="1" u="sng">
                <a:latin typeface="Times New Roman" pitchFamily="18" charset="0"/>
              </a:rPr>
              <a:t>рынку услуг и технологий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endParaRPr lang="ru-RU" b="1" u="sng">
              <a:latin typeface="Times New Roman" pitchFamily="18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latin typeface="Times New Roman" pitchFamily="18" charset="0"/>
              </a:rPr>
              <a:t>Снижение волатильности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 b="1" u="sng">
                <a:latin typeface="Times New Roman" pitchFamily="18" charset="0"/>
              </a:rPr>
              <a:t>Закат нефтяного бизнеса</a:t>
            </a:r>
          </a:p>
        </p:txBody>
      </p:sp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328613" y="1482725"/>
            <a:ext cx="2700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Долл. 2009 г. за баррель</a:t>
            </a:r>
          </a:p>
        </p:txBody>
      </p:sp>
      <p:graphicFrame>
        <p:nvGraphicFramePr>
          <p:cNvPr id="19458" name="Object 8"/>
          <p:cNvGraphicFramePr>
            <a:graphicFrameLocks noChangeAspect="1"/>
          </p:cNvGraphicFramePr>
          <p:nvPr/>
        </p:nvGraphicFramePr>
        <p:xfrm>
          <a:off x="214313" y="1285875"/>
          <a:ext cx="53975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Диаграмма" r:id="rId3" imgW="4486335" imgH="4391071" progId="Excel.Sheet.8">
                  <p:embed/>
                </p:oleObj>
              </mc:Choice>
              <mc:Fallback>
                <p:oleObj name="Диаграмма" r:id="rId3" imgW="4486335" imgH="4391071" progId="Excel.Shee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285875"/>
                        <a:ext cx="5397500" cy="528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4" name="Picture 2" descr="http://hh.ua/file/7524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5313" y="142875"/>
            <a:ext cx="5905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9"/>
          <p:cNvGraphicFramePr>
            <a:graphicFrameLocks noChangeAspect="1"/>
          </p:cNvGraphicFramePr>
          <p:nvPr/>
        </p:nvGraphicFramePr>
        <p:xfrm>
          <a:off x="990600" y="1295400"/>
          <a:ext cx="4829175" cy="477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Диаграмма" r:id="rId3" imgW="5533885" imgH="5476972" progId="Excel.Sheet.8">
                  <p:embed/>
                </p:oleObj>
              </mc:Choice>
              <mc:Fallback>
                <p:oleObj name="Диаграмма" r:id="rId3" imgW="5533885" imgH="5476972" progId="Excel.Sheet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4829175" cy="477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1" name="Текст 2"/>
          <p:cNvSpPr>
            <a:spLocks noGrp="1"/>
          </p:cNvSpPr>
          <p:nvPr>
            <p:ph type="body" idx="4294967295"/>
          </p:nvPr>
        </p:nvSpPr>
        <p:spPr>
          <a:xfrm>
            <a:off x="539750" y="404813"/>
            <a:ext cx="9144000" cy="795337"/>
          </a:xfrm>
        </p:spPr>
        <p:txBody>
          <a:bodyPr/>
          <a:lstStyle/>
          <a:p>
            <a:pPr marL="44450" indent="0" algn="ctr">
              <a:buFont typeface="Wingdings" pitchFamily="2" charset="2"/>
              <a:buNone/>
            </a:pPr>
            <a:r>
              <a:rPr lang="ru-RU" sz="2800" smtClean="0">
                <a:solidFill>
                  <a:schemeClr val="tx2"/>
                </a:solidFill>
              </a:rPr>
              <a:t>Ключевые тренды в электроэнергетике</a:t>
            </a:r>
          </a:p>
        </p:txBody>
      </p:sp>
      <p:sp>
        <p:nvSpPr>
          <p:cNvPr id="7885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cs typeface="Arial" pitchFamily="34" charset="0"/>
            </a:endParaRPr>
          </a:p>
        </p:txBody>
      </p:sp>
      <p:sp>
        <p:nvSpPr>
          <p:cNvPr id="78853" name="TextBox 7"/>
          <p:cNvSpPr txBox="1">
            <a:spLocks noChangeArrowheads="1"/>
          </p:cNvSpPr>
          <p:nvPr/>
        </p:nvSpPr>
        <p:spPr bwMode="auto">
          <a:xfrm>
            <a:off x="5857875" y="1143000"/>
            <a:ext cx="3286125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cs typeface="Arial" pitchFamily="34" charset="0"/>
              </a:rPr>
              <a:t>Опережающий рост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endParaRPr lang="ru-RU"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cs typeface="Arial" pitchFamily="34" charset="0"/>
              </a:rPr>
              <a:t>ВИЭ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endParaRPr lang="ru-RU"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cs typeface="Arial" pitchFamily="34" charset="0"/>
              </a:rPr>
              <a:t>Крупный потенциальный рынок – электромобили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endParaRPr lang="ru-RU"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>
                <a:cs typeface="Arial" pitchFamily="34" charset="0"/>
              </a:rPr>
              <a:t>Инновационный сценарий – «электрический мир»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endParaRPr lang="ru-RU">
              <a:cs typeface="Arial" pitchFamily="34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ru-RU" b="1" u="sng">
                <a:cs typeface="Arial" pitchFamily="34" charset="0"/>
              </a:rPr>
              <a:t>Вызов для России:  </a:t>
            </a:r>
            <a:r>
              <a:rPr lang="ru-RU">
                <a:cs typeface="Arial" pitchFamily="34" charset="0"/>
              </a:rPr>
              <a:t>развитие «умных сетей» и создание ЕЭС нового поколения</a:t>
            </a:r>
          </a:p>
        </p:txBody>
      </p:sp>
      <p:sp>
        <p:nvSpPr>
          <p:cNvPr id="78854" name="Диаграмма 9"/>
          <p:cNvSpPr>
            <a:spLocks noChangeArrowheads="1"/>
          </p:cNvSpPr>
          <p:nvPr/>
        </p:nvSpPr>
        <p:spPr bwMode="auto">
          <a:xfrm>
            <a:off x="133350" y="993775"/>
            <a:ext cx="5730875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cs typeface="Arial" pitchFamily="34" charset="0"/>
            </a:endParaRPr>
          </a:p>
        </p:txBody>
      </p:sp>
      <p:sp>
        <p:nvSpPr>
          <p:cNvPr id="78855" name="TextBox 10"/>
          <p:cNvSpPr txBox="1">
            <a:spLocks noChangeArrowheads="1"/>
          </p:cNvSpPr>
          <p:nvPr/>
        </p:nvSpPr>
        <p:spPr bwMode="auto">
          <a:xfrm>
            <a:off x="1447800" y="1371600"/>
            <a:ext cx="3600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Потребление электроэнергии, трлн кВт-ч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458200" y="609600"/>
            <a:ext cx="581025" cy="1249363"/>
            <a:chOff x="441" y="954"/>
            <a:chExt cx="1252" cy="3240"/>
          </a:xfrm>
        </p:grpSpPr>
        <p:graphicFrame>
          <p:nvGraphicFramePr>
            <p:cNvPr id="78858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9" name="Точечный рисунок" r:id="rId5" imgW="1066667" imgH="1123810" progId="PBrush">
                    <p:embed/>
                  </p:oleObj>
                </mc:Choice>
                <mc:Fallback>
                  <p:oleObj name="Точечный рисунок" r:id="rId5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78860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861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862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cs typeface="Arial" pitchFamily="34" charset="0"/>
                </a:endParaRPr>
              </a:p>
            </p:txBody>
          </p:sp>
          <p:sp>
            <p:nvSpPr>
              <p:cNvPr id="78863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8864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42875" y="642938"/>
            <a:ext cx="900112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 err="1">
                <a:solidFill>
                  <a:schemeClr val="accent5">
                    <a:lumMod val="25000"/>
                  </a:schemeClr>
                </a:solidFill>
              </a:rPr>
              <a:t>Энергосциентизм</a:t>
            </a:r>
            <a:endParaRPr lang="ru-RU" sz="2800" b="1" dirty="0">
              <a:solidFill>
                <a:schemeClr val="accent5">
                  <a:lumMod val="25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доминирующая тенденция второго этапа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i="1" dirty="0">
                <a:solidFill>
                  <a:schemeClr val="accent5">
                    <a:lumMod val="25000"/>
                  </a:schemeClr>
                </a:solidFill>
              </a:rPr>
              <a:t>(общество)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36868" name="Picture 6" descr="AL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1888" y="1500188"/>
            <a:ext cx="5472112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4143375" y="5572125"/>
            <a:ext cx="4714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chemeClr val="bg2"/>
                </a:solidFill>
              </a:rPr>
              <a:t>Карта технологий </a:t>
            </a:r>
            <a:r>
              <a:rPr lang="en-GB" sz="1600" b="1">
                <a:solidFill>
                  <a:schemeClr val="bg2"/>
                </a:solidFill>
              </a:rPr>
              <a:t>NBIC (</a:t>
            </a:r>
            <a:r>
              <a:rPr lang="ru-RU" sz="1600" b="1">
                <a:solidFill>
                  <a:schemeClr val="bg2"/>
                </a:solidFill>
              </a:rPr>
              <a:t>когнитивные, биологические, нано- и информационные технологии) – основы биогенного нано-бума</a:t>
            </a:r>
          </a:p>
        </p:txBody>
      </p:sp>
      <p:sp>
        <p:nvSpPr>
          <p:cNvPr id="36870" name="AutoShape 103"/>
          <p:cNvSpPr>
            <a:spLocks noChangeArrowheads="1"/>
          </p:cNvSpPr>
          <p:nvPr/>
        </p:nvSpPr>
        <p:spPr bwMode="auto">
          <a:xfrm>
            <a:off x="74613" y="1828800"/>
            <a:ext cx="3671887" cy="115411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7657" name="Text Box 104"/>
          <p:cNvSpPr txBox="1">
            <a:spLocks noChangeArrowheads="1"/>
          </p:cNvSpPr>
          <p:nvPr/>
        </p:nvSpPr>
        <p:spPr bwMode="auto">
          <a:xfrm>
            <a:off x="74613" y="1785938"/>
            <a:ext cx="3751262" cy="1230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1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Научное знание – высшая культурная ценность и потенциал устойчивого развития</a:t>
            </a:r>
          </a:p>
        </p:txBody>
      </p:sp>
      <p:sp>
        <p:nvSpPr>
          <p:cNvPr id="36872" name="AutoShape 103"/>
          <p:cNvSpPr>
            <a:spLocks noChangeArrowheads="1"/>
          </p:cNvSpPr>
          <p:nvPr/>
        </p:nvSpPr>
        <p:spPr bwMode="auto">
          <a:xfrm>
            <a:off x="74613" y="3124200"/>
            <a:ext cx="3671887" cy="8763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6873" name="AutoShape 103"/>
          <p:cNvSpPr>
            <a:spLocks noChangeArrowheads="1"/>
          </p:cNvSpPr>
          <p:nvPr/>
        </p:nvSpPr>
        <p:spPr bwMode="auto">
          <a:xfrm>
            <a:off x="74613" y="4122738"/>
            <a:ext cx="3678237" cy="85248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6874" name="AutoShape 103"/>
          <p:cNvSpPr>
            <a:spLocks noChangeArrowheads="1"/>
          </p:cNvSpPr>
          <p:nvPr/>
        </p:nvSpPr>
        <p:spPr bwMode="auto">
          <a:xfrm>
            <a:off x="74613" y="5110163"/>
            <a:ext cx="3749675" cy="9620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7662" name="Text Box 104"/>
          <p:cNvSpPr txBox="1">
            <a:spLocks noChangeArrowheads="1"/>
          </p:cNvSpPr>
          <p:nvPr/>
        </p:nvSpPr>
        <p:spPr bwMode="auto">
          <a:xfrm>
            <a:off x="74613" y="3055938"/>
            <a:ext cx="3711575" cy="9540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Энергетизм как научное знание о социоприродной эволюции</a:t>
            </a:r>
          </a:p>
        </p:txBody>
      </p:sp>
      <p:sp>
        <p:nvSpPr>
          <p:cNvPr id="27663" name="Text Box 104"/>
          <p:cNvSpPr txBox="1">
            <a:spLocks noChangeArrowheads="1"/>
          </p:cNvSpPr>
          <p:nvPr/>
        </p:nvSpPr>
        <p:spPr bwMode="auto">
          <a:xfrm>
            <a:off x="74613" y="4046538"/>
            <a:ext cx="3711575" cy="9540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Наука как вектор энергетического развития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миро-системы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</p:txBody>
      </p:sp>
      <p:sp>
        <p:nvSpPr>
          <p:cNvPr id="27664" name="Text Box 104"/>
          <p:cNvSpPr txBox="1">
            <a:spLocks noChangeArrowheads="1"/>
          </p:cNvSpPr>
          <p:nvPr/>
        </p:nvSpPr>
        <p:spPr bwMode="auto">
          <a:xfrm>
            <a:off x="74613" y="5072063"/>
            <a:ext cx="3711575" cy="9540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4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Энергетическая форма взаимосвязи «человек – </a:t>
            </a:r>
            <a:r>
              <a:rPr lang="ru-RU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социоприродная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 среда»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3686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4" name="Точечный рисунок" r:id="rId5" imgW="1066667" imgH="1123810" progId="PBrush">
                    <p:embed/>
                  </p:oleObj>
                </mc:Choice>
                <mc:Fallback>
                  <p:oleObj name="Точечный рисунок" r:id="rId5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6882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883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884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36885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881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4691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79" name="Заголовок 1"/>
          <p:cNvSpPr>
            <a:spLocks/>
          </p:cNvSpPr>
          <p:nvPr/>
        </p:nvSpPr>
        <p:spPr bwMode="auto">
          <a:xfrm>
            <a:off x="428625" y="214313"/>
            <a:ext cx="8316913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rgbClr val="000099"/>
                </a:solidFill>
              </a:rPr>
              <a:t>Малый галактический цикл</a:t>
            </a:r>
          </a:p>
        </p:txBody>
      </p:sp>
      <p:pic>
        <p:nvPicPr>
          <p:cNvPr id="24580" name="Picture 2" descr="http://hh.ua/file/7524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115888"/>
            <a:ext cx="5905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82" name="Прямая со стрелкой 55"/>
          <p:cNvCxnSpPr>
            <a:cxnSpLocks noChangeShapeType="1"/>
          </p:cNvCxnSpPr>
          <p:nvPr/>
        </p:nvCxnSpPr>
        <p:spPr bwMode="auto">
          <a:xfrm rot="10800000" flipV="1">
            <a:off x="1000125" y="1428750"/>
            <a:ext cx="1071563" cy="857250"/>
          </a:xfrm>
          <a:prstGeom prst="straightConnector1">
            <a:avLst/>
          </a:prstGeom>
          <a:noFill/>
          <a:ln w="76200" cap="sq" algn="ctr">
            <a:solidFill>
              <a:srgbClr val="FFC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24583" name="Прямая со стрелкой 56"/>
          <p:cNvCxnSpPr>
            <a:cxnSpLocks noChangeShapeType="1"/>
          </p:cNvCxnSpPr>
          <p:nvPr/>
        </p:nvCxnSpPr>
        <p:spPr bwMode="auto">
          <a:xfrm rot="10800000" flipV="1">
            <a:off x="1643063" y="1428750"/>
            <a:ext cx="1071562" cy="857250"/>
          </a:xfrm>
          <a:prstGeom prst="straightConnector1">
            <a:avLst/>
          </a:prstGeom>
          <a:noFill/>
          <a:ln w="76200" cap="sq" algn="ctr">
            <a:solidFill>
              <a:srgbClr val="FFC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24584" name="Прямая со стрелкой 59"/>
          <p:cNvCxnSpPr>
            <a:cxnSpLocks noChangeShapeType="1"/>
          </p:cNvCxnSpPr>
          <p:nvPr/>
        </p:nvCxnSpPr>
        <p:spPr bwMode="auto">
          <a:xfrm rot="10800000" flipV="1">
            <a:off x="2357438" y="1428750"/>
            <a:ext cx="1071562" cy="857250"/>
          </a:xfrm>
          <a:prstGeom prst="straightConnector1">
            <a:avLst/>
          </a:prstGeom>
          <a:noFill/>
          <a:ln w="76200" cap="sq" algn="ctr">
            <a:solidFill>
              <a:srgbClr val="FFC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24585" name="Прямая со стрелкой 60"/>
          <p:cNvCxnSpPr>
            <a:cxnSpLocks noChangeShapeType="1"/>
          </p:cNvCxnSpPr>
          <p:nvPr/>
        </p:nvCxnSpPr>
        <p:spPr bwMode="auto">
          <a:xfrm rot="10800000" flipV="1">
            <a:off x="3143250" y="1428750"/>
            <a:ext cx="1071563" cy="857250"/>
          </a:xfrm>
          <a:prstGeom prst="straightConnector1">
            <a:avLst/>
          </a:prstGeom>
          <a:noFill/>
          <a:ln w="76200" cap="sq" algn="ctr">
            <a:solidFill>
              <a:srgbClr val="FFC000"/>
            </a:solidFill>
            <a:round/>
            <a:headEnd type="none" w="sm" len="sm"/>
            <a:tailEnd type="arrow" w="med" len="med"/>
          </a:ln>
        </p:spPr>
      </p:cxnSp>
      <p:sp>
        <p:nvSpPr>
          <p:cNvPr id="24586" name="TextBox 63"/>
          <p:cNvSpPr txBox="1">
            <a:spLocks noChangeArrowheads="1"/>
          </p:cNvSpPr>
          <p:nvPr/>
        </p:nvSpPr>
        <p:spPr bwMode="auto">
          <a:xfrm>
            <a:off x="1357313" y="785813"/>
            <a:ext cx="3786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C000"/>
                </a:solidFill>
              </a:rPr>
              <a:t>Энергия Космоса</a:t>
            </a:r>
          </a:p>
        </p:txBody>
      </p:sp>
      <p:sp>
        <p:nvSpPr>
          <p:cNvPr id="24587" name="TextBox 100"/>
          <p:cNvSpPr txBox="1">
            <a:spLocks noChangeArrowheads="1"/>
          </p:cNvSpPr>
          <p:nvPr/>
        </p:nvSpPr>
        <p:spPr bwMode="auto">
          <a:xfrm>
            <a:off x="1785938" y="592931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cs typeface="Arial" pitchFamily="34" charset="0"/>
              </a:rPr>
              <a:t>1</a:t>
            </a:r>
          </a:p>
        </p:txBody>
      </p:sp>
      <p:sp>
        <p:nvSpPr>
          <p:cNvPr id="24588" name="TextBox 101"/>
          <p:cNvSpPr txBox="1">
            <a:spLocks noChangeArrowheads="1"/>
          </p:cNvSpPr>
          <p:nvPr/>
        </p:nvSpPr>
        <p:spPr bwMode="auto">
          <a:xfrm>
            <a:off x="857250" y="59293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cs typeface="Arial" pitchFamily="34" charset="0"/>
              </a:rPr>
              <a:t>2</a:t>
            </a:r>
          </a:p>
        </p:txBody>
      </p:sp>
      <p:sp>
        <p:nvSpPr>
          <p:cNvPr id="24589" name="TextBox 102"/>
          <p:cNvSpPr txBox="1">
            <a:spLocks noChangeArrowheads="1"/>
          </p:cNvSpPr>
          <p:nvPr/>
        </p:nvSpPr>
        <p:spPr bwMode="auto">
          <a:xfrm>
            <a:off x="928688" y="2357438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cs typeface="Arial" pitchFamily="34" charset="0"/>
              </a:rPr>
              <a:t>3</a:t>
            </a:r>
          </a:p>
        </p:txBody>
      </p:sp>
      <p:sp>
        <p:nvSpPr>
          <p:cNvPr id="24590" name="TextBox 103"/>
          <p:cNvSpPr txBox="1">
            <a:spLocks noChangeArrowheads="1"/>
          </p:cNvSpPr>
          <p:nvPr/>
        </p:nvSpPr>
        <p:spPr bwMode="auto">
          <a:xfrm>
            <a:off x="1571625" y="2357438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cs typeface="Arial" pitchFamily="34" charset="0"/>
              </a:rPr>
              <a:t>4</a:t>
            </a:r>
          </a:p>
        </p:txBody>
      </p:sp>
      <p:sp>
        <p:nvSpPr>
          <p:cNvPr id="24591" name="TextBox 104"/>
          <p:cNvSpPr txBox="1">
            <a:spLocks noChangeArrowheads="1"/>
          </p:cNvSpPr>
          <p:nvPr/>
        </p:nvSpPr>
        <p:spPr bwMode="auto">
          <a:xfrm>
            <a:off x="2714625" y="42862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cs typeface="Arial" pitchFamily="34" charset="0"/>
              </a:rPr>
              <a:t>5</a:t>
            </a:r>
          </a:p>
        </p:txBody>
      </p:sp>
      <p:sp>
        <p:nvSpPr>
          <p:cNvPr id="24592" name="TextBox 105"/>
          <p:cNvSpPr txBox="1">
            <a:spLocks noChangeArrowheads="1"/>
          </p:cNvSpPr>
          <p:nvPr/>
        </p:nvSpPr>
        <p:spPr bwMode="auto">
          <a:xfrm>
            <a:off x="928688" y="300037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cs typeface="Arial" pitchFamily="34" charset="0"/>
              </a:rPr>
              <a:t>0</a:t>
            </a:r>
          </a:p>
        </p:txBody>
      </p:sp>
      <p:sp>
        <p:nvSpPr>
          <p:cNvPr id="81" name="Дуга 80"/>
          <p:cNvSpPr/>
          <p:nvPr/>
        </p:nvSpPr>
        <p:spPr bwMode="auto">
          <a:xfrm>
            <a:off x="642938" y="2714625"/>
            <a:ext cx="1500187" cy="785813"/>
          </a:xfrm>
          <a:prstGeom prst="arc">
            <a:avLst>
              <a:gd name="adj1" fmla="val 12142987"/>
              <a:gd name="adj2" fmla="val 20649588"/>
            </a:avLst>
          </a:prstGeom>
          <a:noFill/>
          <a:ln w="762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2" name="Дуга 81"/>
          <p:cNvSpPr/>
          <p:nvPr/>
        </p:nvSpPr>
        <p:spPr bwMode="auto">
          <a:xfrm>
            <a:off x="500063" y="2857500"/>
            <a:ext cx="714375" cy="2928938"/>
          </a:xfrm>
          <a:prstGeom prst="arc">
            <a:avLst>
              <a:gd name="adj1" fmla="val 5454937"/>
              <a:gd name="adj2" fmla="val 16138622"/>
            </a:avLst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3" name="Дуга 82"/>
          <p:cNvSpPr/>
          <p:nvPr/>
        </p:nvSpPr>
        <p:spPr bwMode="auto">
          <a:xfrm>
            <a:off x="1357313" y="3214688"/>
            <a:ext cx="714375" cy="2571750"/>
          </a:xfrm>
          <a:prstGeom prst="arc">
            <a:avLst>
              <a:gd name="adj1" fmla="val 16345905"/>
              <a:gd name="adj2" fmla="val 5227642"/>
            </a:avLst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4" name="Дуга 83"/>
          <p:cNvSpPr/>
          <p:nvPr/>
        </p:nvSpPr>
        <p:spPr bwMode="auto">
          <a:xfrm>
            <a:off x="714375" y="5143500"/>
            <a:ext cx="1143000" cy="785813"/>
          </a:xfrm>
          <a:prstGeom prst="arc">
            <a:avLst>
              <a:gd name="adj1" fmla="val 1083274"/>
              <a:gd name="adj2" fmla="val 10024433"/>
            </a:avLst>
          </a:prstGeom>
          <a:noFill/>
          <a:ln w="762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5" name="Дуга 84"/>
          <p:cNvSpPr/>
          <p:nvPr/>
        </p:nvSpPr>
        <p:spPr bwMode="auto">
          <a:xfrm>
            <a:off x="714375" y="3071813"/>
            <a:ext cx="1143000" cy="785812"/>
          </a:xfrm>
          <a:prstGeom prst="arc">
            <a:avLst>
              <a:gd name="adj1" fmla="val 14030421"/>
              <a:gd name="adj2" fmla="val 20649588"/>
            </a:avLst>
          </a:prstGeom>
          <a:noFill/>
          <a:ln w="762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6" name="Дуга 85"/>
          <p:cNvSpPr/>
          <p:nvPr/>
        </p:nvSpPr>
        <p:spPr bwMode="auto">
          <a:xfrm rot="-600000">
            <a:off x="1355725" y="2806700"/>
            <a:ext cx="1285875" cy="2571750"/>
          </a:xfrm>
          <a:prstGeom prst="arc">
            <a:avLst>
              <a:gd name="adj1" fmla="val 16652491"/>
              <a:gd name="adj2" fmla="val 2000229"/>
            </a:avLst>
          </a:prstGeom>
          <a:noFill/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 bwMode="auto">
          <a:xfrm>
            <a:off x="2286000" y="4572000"/>
            <a:ext cx="68580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Wingdings" pitchFamily="2" charset="2"/>
              <a:buChar char="ü"/>
            </a:pPr>
            <a:r>
              <a:rPr lang="ru-RU" sz="2400" i="1"/>
              <a:t>1-2 – Время великих потопов (11 тыс. л. до н.э)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400" i="1"/>
              <a:t> 3-4 – современность (3-е тыс. н.э.)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36513" y="420688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ru-RU" sz="2800" b="1">
                <a:solidFill>
                  <a:srgbClr val="000099"/>
                </a:solidFill>
              </a:rPr>
              <a:t>Энергоинформационные системы </a:t>
            </a:r>
          </a:p>
          <a:p>
            <a:pPr algn="ctr">
              <a:lnSpc>
                <a:spcPct val="80000"/>
              </a:lnSpc>
            </a:pPr>
            <a:r>
              <a:rPr lang="ru-RU" sz="2800" b="1">
                <a:solidFill>
                  <a:srgbClr val="000099"/>
                </a:solidFill>
              </a:rPr>
              <a:t>как отражение энергосциентизма</a:t>
            </a:r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141663"/>
            <a:ext cx="8135938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1628775"/>
            <a:ext cx="2124075" cy="12890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628775"/>
            <a:ext cx="2160588" cy="1298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988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975" y="1614488"/>
            <a:ext cx="2087563" cy="13096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9883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7050" y="1628775"/>
            <a:ext cx="2087563" cy="13001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38914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6" name="Точечный рисунок" r:id="rId9" imgW="1066667" imgH="1123810" progId="PBrush">
                    <p:embed/>
                  </p:oleObj>
                </mc:Choice>
                <mc:Fallback>
                  <p:oleObj name="Точечный рисунок" r:id="rId9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8925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26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927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38928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924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2027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6513" y="404813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Электрический мир как основа энергетики будущего</a:t>
            </a:r>
          </a:p>
        </p:txBody>
      </p:sp>
      <p:sp>
        <p:nvSpPr>
          <p:cNvPr id="39940" name="AutoShape 103"/>
          <p:cNvSpPr>
            <a:spLocks noChangeArrowheads="1"/>
          </p:cNvSpPr>
          <p:nvPr/>
        </p:nvSpPr>
        <p:spPr bwMode="auto">
          <a:xfrm>
            <a:off x="428625" y="1778000"/>
            <a:ext cx="7032625" cy="6429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9941" name="AutoShape 103"/>
          <p:cNvSpPr>
            <a:spLocks noChangeArrowheads="1"/>
          </p:cNvSpPr>
          <p:nvPr/>
        </p:nvSpPr>
        <p:spPr bwMode="auto">
          <a:xfrm>
            <a:off x="428625" y="2786063"/>
            <a:ext cx="7032625" cy="64293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9942" name="AutoShape 103"/>
          <p:cNvSpPr>
            <a:spLocks noChangeArrowheads="1"/>
          </p:cNvSpPr>
          <p:nvPr/>
        </p:nvSpPr>
        <p:spPr bwMode="auto">
          <a:xfrm>
            <a:off x="428625" y="3865563"/>
            <a:ext cx="7032625" cy="64293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9943" name="AutoShape 103"/>
          <p:cNvSpPr>
            <a:spLocks noChangeArrowheads="1"/>
          </p:cNvSpPr>
          <p:nvPr/>
        </p:nvSpPr>
        <p:spPr bwMode="auto">
          <a:xfrm>
            <a:off x="428625" y="4873625"/>
            <a:ext cx="7032625" cy="6429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39944" name="AutoShape 103"/>
          <p:cNvSpPr>
            <a:spLocks noChangeArrowheads="1"/>
          </p:cNvSpPr>
          <p:nvPr/>
        </p:nvSpPr>
        <p:spPr bwMode="auto">
          <a:xfrm>
            <a:off x="428625" y="5881688"/>
            <a:ext cx="7032625" cy="64293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67595" name="Text Box 104"/>
          <p:cNvSpPr txBox="1">
            <a:spLocks noChangeArrowheads="1"/>
          </p:cNvSpPr>
          <p:nvPr/>
        </p:nvSpPr>
        <p:spPr bwMode="auto">
          <a:xfrm>
            <a:off x="357188" y="1879600"/>
            <a:ext cx="7675562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1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Самый квалифицированный вид энергопотребления</a:t>
            </a:r>
          </a:p>
        </p:txBody>
      </p:sp>
      <p:sp>
        <p:nvSpPr>
          <p:cNvPr id="67596" name="Text Box 104"/>
          <p:cNvSpPr txBox="1">
            <a:spLocks noChangeArrowheads="1"/>
          </p:cNvSpPr>
          <p:nvPr/>
        </p:nvSpPr>
        <p:spPr bwMode="auto">
          <a:xfrm>
            <a:off x="357188" y="2852738"/>
            <a:ext cx="71278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2</a:t>
            </a:r>
            <a:r>
              <a:rPr lang="ru-RU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>
                <a:latin typeface="Georgia" pitchFamily="18" charset="0"/>
                <a:cs typeface="Arial" charset="0"/>
              </a:rPr>
              <a:t> </a:t>
            </a: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Электротранспорт – инфраструктура будущего</a:t>
            </a:r>
          </a:p>
        </p:txBody>
      </p:sp>
      <p:sp>
        <p:nvSpPr>
          <p:cNvPr id="67597" name="Text Box 104"/>
          <p:cNvSpPr txBox="1">
            <a:spLocks noChangeArrowheads="1"/>
          </p:cNvSpPr>
          <p:nvPr/>
        </p:nvSpPr>
        <p:spPr bwMode="auto">
          <a:xfrm>
            <a:off x="357188" y="4005263"/>
            <a:ext cx="71278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3</a:t>
            </a:r>
            <a:r>
              <a:rPr lang="ru-RU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>
                <a:latin typeface="Georgia" pitchFamily="18" charset="0"/>
                <a:cs typeface="Arial" charset="0"/>
              </a:rPr>
              <a:t> </a:t>
            </a:r>
            <a:r>
              <a:rPr lang="ru-RU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Arial" charset="0"/>
              </a:rPr>
              <a:t>Производство электроэнергии на месте потребления</a:t>
            </a:r>
          </a:p>
        </p:txBody>
      </p:sp>
      <p:sp>
        <p:nvSpPr>
          <p:cNvPr id="67598" name="Text Box 104"/>
          <p:cNvSpPr txBox="1">
            <a:spLocks noChangeArrowheads="1"/>
          </p:cNvSpPr>
          <p:nvPr/>
        </p:nvSpPr>
        <p:spPr bwMode="auto">
          <a:xfrm>
            <a:off x="357188" y="5013325"/>
            <a:ext cx="71278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4</a:t>
            </a:r>
            <a:r>
              <a:rPr lang="ru-RU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>
                <a:latin typeface="Georgia" pitchFamily="18" charset="0"/>
                <a:cs typeface="Arial" charset="0"/>
              </a:rPr>
              <a:t> </a:t>
            </a:r>
            <a:r>
              <a:rPr lang="ru-RU" b="1">
                <a:solidFill>
                  <a:schemeClr val="bg2"/>
                </a:solidFill>
                <a:latin typeface="Georgia" pitchFamily="18" charset="0"/>
                <a:cs typeface="Arial" charset="0"/>
              </a:rPr>
              <a:t>Технологии беспроводной передачи электроэнергии</a:t>
            </a:r>
            <a:endParaRPr lang="ru-RU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</p:txBody>
      </p:sp>
      <p:sp>
        <p:nvSpPr>
          <p:cNvPr id="67599" name="Text Box 104"/>
          <p:cNvSpPr txBox="1">
            <a:spLocks noChangeArrowheads="1"/>
          </p:cNvSpPr>
          <p:nvPr/>
        </p:nvSpPr>
        <p:spPr bwMode="auto">
          <a:xfrm>
            <a:off x="357188" y="5949950"/>
            <a:ext cx="712787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5</a:t>
            </a:r>
            <a:r>
              <a:rPr lang="ru-RU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.</a:t>
            </a:r>
            <a:r>
              <a:rPr lang="ru-RU" b="1">
                <a:latin typeface="Georgia" pitchFamily="18" charset="0"/>
                <a:cs typeface="Arial" charset="0"/>
              </a:rPr>
              <a:t> </a:t>
            </a:r>
            <a:r>
              <a:rPr lang="ru-RU" b="1">
                <a:solidFill>
                  <a:schemeClr val="bg2"/>
                </a:solidFill>
                <a:latin typeface="Georgia" pitchFamily="18" charset="0"/>
                <a:cs typeface="Arial" charset="0"/>
              </a:rPr>
              <a:t>Технологии хранения электроэнергии</a:t>
            </a:r>
            <a:endParaRPr lang="ru-RU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endParaRPr>
          </a:p>
        </p:txBody>
      </p:sp>
      <p:pic>
        <p:nvPicPr>
          <p:cNvPr id="39950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0" y="1196975"/>
            <a:ext cx="12319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2" name="Picture 18" descr="ANd9GcQQZrYDnIVMpvfvyxGA_Q_ghkGoziZ9duCSD67AkVomgtmlSIY9cs-AC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0" y="2552700"/>
            <a:ext cx="1247775" cy="876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7603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0" y="3644900"/>
            <a:ext cx="1295400" cy="865188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7604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9525" y="4652963"/>
            <a:ext cx="1079500" cy="107156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7606" name="Picture 3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9525" y="5854700"/>
            <a:ext cx="1008063" cy="8874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39938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0" name="Точечный рисунок" r:id="rId9" imgW="1066667" imgH="1123810" progId="PBrush">
                    <p:embed/>
                  </p:oleObj>
                </mc:Choice>
                <mc:Fallback>
                  <p:oleObj name="Точечный рисунок" r:id="rId9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9959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960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961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39962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9958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46912" y="6428184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938"/>
            <a:ext cx="9144000" cy="6445250"/>
          </a:xfr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14375" y="357188"/>
            <a:ext cx="7643813" cy="593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chemeClr val="accent5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Спирали евразийской миграции народов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29625" y="71438"/>
            <a:ext cx="571500" cy="1643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4710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8" name="Точечный рисунок" r:id="rId4" imgW="1066667" imgH="1123810" progId="PBrush">
                    <p:embed/>
                  </p:oleObj>
                </mc:Choice>
                <mc:Fallback>
                  <p:oleObj name="Точечный рисунок" r:id="rId4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47114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15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116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47117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7113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56176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877888"/>
            <a:ext cx="8001000" cy="5980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8132" name="Полилиния 21"/>
          <p:cNvSpPr>
            <a:spLocks/>
          </p:cNvSpPr>
          <p:nvPr/>
        </p:nvSpPr>
        <p:spPr bwMode="auto">
          <a:xfrm>
            <a:off x="3225800" y="1106488"/>
            <a:ext cx="3689350" cy="1001712"/>
          </a:xfrm>
          <a:custGeom>
            <a:avLst/>
            <a:gdLst>
              <a:gd name="T0" fmla="*/ 0 w 3689350"/>
              <a:gd name="T1" fmla="*/ 569985 h 1001183"/>
              <a:gd name="T2" fmla="*/ 266700 w 3689350"/>
              <a:gd name="T3" fmla="*/ 633552 h 1001183"/>
              <a:gd name="T4" fmla="*/ 571500 w 3689350"/>
              <a:gd name="T5" fmla="*/ 722546 h 1001183"/>
              <a:gd name="T6" fmla="*/ 939800 w 3689350"/>
              <a:gd name="T7" fmla="*/ 519131 h 1001183"/>
              <a:gd name="T8" fmla="*/ 1320800 w 3689350"/>
              <a:gd name="T9" fmla="*/ 379283 h 1001183"/>
              <a:gd name="T10" fmla="*/ 1447800 w 3689350"/>
              <a:gd name="T11" fmla="*/ 353857 h 1001183"/>
              <a:gd name="T12" fmla="*/ 2082800 w 3689350"/>
              <a:gd name="T13" fmla="*/ 442851 h 1001183"/>
              <a:gd name="T14" fmla="*/ 2260600 w 3689350"/>
              <a:gd name="T15" fmla="*/ 341143 h 1001183"/>
              <a:gd name="T16" fmla="*/ 2781300 w 3689350"/>
              <a:gd name="T17" fmla="*/ 341143 h 1001183"/>
              <a:gd name="T18" fmla="*/ 2997200 w 3689350"/>
              <a:gd name="T19" fmla="*/ 188583 h 1001183"/>
              <a:gd name="T20" fmla="*/ 3314700 w 3689350"/>
              <a:gd name="T21" fmla="*/ 125015 h 1001183"/>
              <a:gd name="T22" fmla="*/ 3530600 w 3689350"/>
              <a:gd name="T23" fmla="*/ 23307 h 1001183"/>
              <a:gd name="T24" fmla="*/ 3670300 w 3689350"/>
              <a:gd name="T25" fmla="*/ 163155 h 1001183"/>
              <a:gd name="T26" fmla="*/ 3644900 w 3689350"/>
              <a:gd name="T27" fmla="*/ 1002241 h 100118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689350"/>
              <a:gd name="T43" fmla="*/ 0 h 1001183"/>
              <a:gd name="T44" fmla="*/ 3689350 w 3689350"/>
              <a:gd name="T45" fmla="*/ 1001183 h 100118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689350" h="1001183">
                <a:moveTo>
                  <a:pt x="0" y="569383"/>
                </a:moveTo>
                <a:cubicBezTo>
                  <a:pt x="85725" y="588433"/>
                  <a:pt x="171450" y="607483"/>
                  <a:pt x="266700" y="632883"/>
                </a:cubicBezTo>
                <a:cubicBezTo>
                  <a:pt x="361950" y="658283"/>
                  <a:pt x="459317" y="740833"/>
                  <a:pt x="571500" y="721783"/>
                </a:cubicBezTo>
                <a:cubicBezTo>
                  <a:pt x="683683" y="702733"/>
                  <a:pt x="814917" y="575733"/>
                  <a:pt x="939800" y="518583"/>
                </a:cubicBezTo>
                <a:cubicBezTo>
                  <a:pt x="1064683" y="461433"/>
                  <a:pt x="1236133" y="406400"/>
                  <a:pt x="1320800" y="378883"/>
                </a:cubicBezTo>
                <a:cubicBezTo>
                  <a:pt x="1405467" y="351366"/>
                  <a:pt x="1320800" y="342900"/>
                  <a:pt x="1447800" y="353483"/>
                </a:cubicBezTo>
                <a:cubicBezTo>
                  <a:pt x="1574800" y="364066"/>
                  <a:pt x="1947333" y="444500"/>
                  <a:pt x="2082800" y="442383"/>
                </a:cubicBezTo>
                <a:cubicBezTo>
                  <a:pt x="2218267" y="440266"/>
                  <a:pt x="2144183" y="357716"/>
                  <a:pt x="2260600" y="340783"/>
                </a:cubicBezTo>
                <a:cubicBezTo>
                  <a:pt x="2377017" y="323850"/>
                  <a:pt x="2658533" y="366183"/>
                  <a:pt x="2781300" y="340783"/>
                </a:cubicBezTo>
                <a:cubicBezTo>
                  <a:pt x="2904067" y="315383"/>
                  <a:pt x="2908300" y="224366"/>
                  <a:pt x="2997200" y="188383"/>
                </a:cubicBezTo>
                <a:cubicBezTo>
                  <a:pt x="3086100" y="152400"/>
                  <a:pt x="3225800" y="152400"/>
                  <a:pt x="3314700" y="124883"/>
                </a:cubicBezTo>
                <a:cubicBezTo>
                  <a:pt x="3403600" y="97366"/>
                  <a:pt x="3471333" y="16933"/>
                  <a:pt x="3530600" y="23283"/>
                </a:cubicBezTo>
                <a:cubicBezTo>
                  <a:pt x="3589867" y="29633"/>
                  <a:pt x="3651250" y="0"/>
                  <a:pt x="3670300" y="162983"/>
                </a:cubicBezTo>
                <a:cubicBezTo>
                  <a:pt x="3689350" y="325966"/>
                  <a:pt x="3667125" y="663574"/>
                  <a:pt x="3644900" y="1001183"/>
                </a:cubicBezTo>
              </a:path>
            </a:pathLst>
          </a:custGeom>
          <a:noFill/>
          <a:ln w="76200" cap="sq" algn="ctr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714875" y="1071563"/>
            <a:ext cx="1285875" cy="2825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lIns="36000" tIns="18000" rIns="36000" bIns="18000">
            <a:spAutoFit/>
          </a:bodyPr>
          <a:lstStyle/>
          <a:p>
            <a:pPr>
              <a:defRPr/>
            </a:pP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Севморпуть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4" name="Полилиния 29"/>
          <p:cNvSpPr>
            <a:spLocks/>
          </p:cNvSpPr>
          <p:nvPr/>
        </p:nvSpPr>
        <p:spPr bwMode="auto">
          <a:xfrm>
            <a:off x="2946400" y="2489200"/>
            <a:ext cx="3416300" cy="711200"/>
          </a:xfrm>
          <a:custGeom>
            <a:avLst/>
            <a:gdLst>
              <a:gd name="T0" fmla="*/ 0 w 3416300"/>
              <a:gd name="T1" fmla="*/ 0 h 711200"/>
              <a:gd name="T2" fmla="*/ 101600 w 3416300"/>
              <a:gd name="T3" fmla="*/ 228600 h 711200"/>
              <a:gd name="T4" fmla="*/ 304800 w 3416300"/>
              <a:gd name="T5" fmla="*/ 317500 h 711200"/>
              <a:gd name="T6" fmla="*/ 558800 w 3416300"/>
              <a:gd name="T7" fmla="*/ 317500 h 711200"/>
              <a:gd name="T8" fmla="*/ 1104900 w 3416300"/>
              <a:gd name="T9" fmla="*/ 342900 h 711200"/>
              <a:gd name="T10" fmla="*/ 1701800 w 3416300"/>
              <a:gd name="T11" fmla="*/ 330200 h 711200"/>
              <a:gd name="T12" fmla="*/ 2044700 w 3416300"/>
              <a:gd name="T13" fmla="*/ 266700 h 711200"/>
              <a:gd name="T14" fmla="*/ 2159000 w 3416300"/>
              <a:gd name="T15" fmla="*/ 469900 h 711200"/>
              <a:gd name="T16" fmla="*/ 2108200 w 3416300"/>
              <a:gd name="T17" fmla="*/ 520700 h 711200"/>
              <a:gd name="T18" fmla="*/ 2298700 w 3416300"/>
              <a:gd name="T19" fmla="*/ 495300 h 711200"/>
              <a:gd name="T20" fmla="*/ 2527300 w 3416300"/>
              <a:gd name="T21" fmla="*/ 419100 h 711200"/>
              <a:gd name="T22" fmla="*/ 2692400 w 3416300"/>
              <a:gd name="T23" fmla="*/ 203200 h 711200"/>
              <a:gd name="T24" fmla="*/ 2971800 w 3416300"/>
              <a:gd name="T25" fmla="*/ 254000 h 711200"/>
              <a:gd name="T26" fmla="*/ 3060700 w 3416300"/>
              <a:gd name="T27" fmla="*/ 355600 h 711200"/>
              <a:gd name="T28" fmla="*/ 3352800 w 3416300"/>
              <a:gd name="T29" fmla="*/ 355600 h 711200"/>
              <a:gd name="T30" fmla="*/ 3416300 w 3416300"/>
              <a:gd name="T31" fmla="*/ 711200 h 7112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416300"/>
              <a:gd name="T49" fmla="*/ 0 h 711200"/>
              <a:gd name="T50" fmla="*/ 3416300 w 3416300"/>
              <a:gd name="T51" fmla="*/ 711200 h 7112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416300" h="711200">
                <a:moveTo>
                  <a:pt x="0" y="0"/>
                </a:moveTo>
                <a:cubicBezTo>
                  <a:pt x="25400" y="87841"/>
                  <a:pt x="50800" y="175683"/>
                  <a:pt x="101600" y="228600"/>
                </a:cubicBezTo>
                <a:cubicBezTo>
                  <a:pt x="152400" y="281517"/>
                  <a:pt x="228600" y="302683"/>
                  <a:pt x="304800" y="317500"/>
                </a:cubicBezTo>
                <a:cubicBezTo>
                  <a:pt x="381000" y="332317"/>
                  <a:pt x="425450" y="313267"/>
                  <a:pt x="558800" y="317500"/>
                </a:cubicBezTo>
                <a:cubicBezTo>
                  <a:pt x="692150" y="321733"/>
                  <a:pt x="914400" y="340783"/>
                  <a:pt x="1104900" y="342900"/>
                </a:cubicBezTo>
                <a:cubicBezTo>
                  <a:pt x="1295400" y="345017"/>
                  <a:pt x="1545167" y="342900"/>
                  <a:pt x="1701800" y="330200"/>
                </a:cubicBezTo>
                <a:cubicBezTo>
                  <a:pt x="1858433" y="317500"/>
                  <a:pt x="1968500" y="243417"/>
                  <a:pt x="2044700" y="266700"/>
                </a:cubicBezTo>
                <a:cubicBezTo>
                  <a:pt x="2120900" y="289983"/>
                  <a:pt x="2148417" y="427567"/>
                  <a:pt x="2159000" y="469900"/>
                </a:cubicBezTo>
                <a:cubicBezTo>
                  <a:pt x="2169583" y="512233"/>
                  <a:pt x="2084917" y="516467"/>
                  <a:pt x="2108200" y="520700"/>
                </a:cubicBezTo>
                <a:cubicBezTo>
                  <a:pt x="2131483" y="524933"/>
                  <a:pt x="2228850" y="512233"/>
                  <a:pt x="2298700" y="495300"/>
                </a:cubicBezTo>
                <a:cubicBezTo>
                  <a:pt x="2368550" y="478367"/>
                  <a:pt x="2461683" y="467783"/>
                  <a:pt x="2527300" y="419100"/>
                </a:cubicBezTo>
                <a:cubicBezTo>
                  <a:pt x="2592917" y="370417"/>
                  <a:pt x="2618317" y="230717"/>
                  <a:pt x="2692400" y="203200"/>
                </a:cubicBezTo>
                <a:cubicBezTo>
                  <a:pt x="2766483" y="175683"/>
                  <a:pt x="2910417" y="228600"/>
                  <a:pt x="2971800" y="254000"/>
                </a:cubicBezTo>
                <a:cubicBezTo>
                  <a:pt x="3033183" y="279400"/>
                  <a:pt x="2997200" y="338667"/>
                  <a:pt x="3060700" y="355600"/>
                </a:cubicBezTo>
                <a:cubicBezTo>
                  <a:pt x="3124200" y="372533"/>
                  <a:pt x="3293533" y="296333"/>
                  <a:pt x="3352800" y="355600"/>
                </a:cubicBezTo>
                <a:cubicBezTo>
                  <a:pt x="3412067" y="414867"/>
                  <a:pt x="3414183" y="563033"/>
                  <a:pt x="3416300" y="711200"/>
                </a:cubicBezTo>
              </a:path>
            </a:pathLst>
          </a:custGeom>
          <a:noFill/>
          <a:ln w="76200" cap="sq" algn="ctr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8135" name="Полилиния 32"/>
          <p:cNvSpPr>
            <a:spLocks/>
          </p:cNvSpPr>
          <p:nvPr/>
        </p:nvSpPr>
        <p:spPr bwMode="auto">
          <a:xfrm>
            <a:off x="2946400" y="2413000"/>
            <a:ext cx="1066800" cy="420688"/>
          </a:xfrm>
          <a:custGeom>
            <a:avLst/>
            <a:gdLst>
              <a:gd name="T0" fmla="*/ 0 w 1066800"/>
              <a:gd name="T1" fmla="*/ 63340 h 421217"/>
              <a:gd name="T2" fmla="*/ 279400 w 1066800"/>
              <a:gd name="T3" fmla="*/ 12668 h 421217"/>
              <a:gd name="T4" fmla="*/ 635000 w 1066800"/>
              <a:gd name="T5" fmla="*/ 139350 h 421217"/>
              <a:gd name="T6" fmla="*/ 1003300 w 1066800"/>
              <a:gd name="T7" fmla="*/ 380044 h 421217"/>
              <a:gd name="T8" fmla="*/ 1016000 w 1066800"/>
              <a:gd name="T9" fmla="*/ 380044 h 4212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6800"/>
              <a:gd name="T16" fmla="*/ 0 h 421217"/>
              <a:gd name="T17" fmla="*/ 1066800 w 1066800"/>
              <a:gd name="T18" fmla="*/ 421217 h 4212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6800" h="421217">
                <a:moveTo>
                  <a:pt x="0" y="63500"/>
                </a:moveTo>
                <a:cubicBezTo>
                  <a:pt x="86783" y="31750"/>
                  <a:pt x="173567" y="0"/>
                  <a:pt x="279400" y="12700"/>
                </a:cubicBezTo>
                <a:cubicBezTo>
                  <a:pt x="385233" y="25400"/>
                  <a:pt x="514350" y="78317"/>
                  <a:pt x="635000" y="139700"/>
                </a:cubicBezTo>
                <a:cubicBezTo>
                  <a:pt x="755650" y="201083"/>
                  <a:pt x="939800" y="340783"/>
                  <a:pt x="1003300" y="381000"/>
                </a:cubicBezTo>
                <a:cubicBezTo>
                  <a:pt x="1066800" y="421217"/>
                  <a:pt x="1016000" y="381000"/>
                  <a:pt x="1016000" y="381000"/>
                </a:cubicBezTo>
              </a:path>
            </a:pathLst>
          </a:custGeom>
          <a:noFill/>
          <a:ln w="76200" cap="sq" algn="ctr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8136" name="Полилиния 35"/>
          <p:cNvSpPr>
            <a:spLocks/>
          </p:cNvSpPr>
          <p:nvPr/>
        </p:nvSpPr>
        <p:spPr bwMode="auto">
          <a:xfrm>
            <a:off x="4953000" y="2559050"/>
            <a:ext cx="1511300" cy="222250"/>
          </a:xfrm>
          <a:custGeom>
            <a:avLst/>
            <a:gdLst>
              <a:gd name="T0" fmla="*/ 12700 w 1511300"/>
              <a:gd name="T1" fmla="*/ 184150 h 222250"/>
              <a:gd name="T2" fmla="*/ 50800 w 1511300"/>
              <a:gd name="T3" fmla="*/ 146050 h 222250"/>
              <a:gd name="T4" fmla="*/ 317500 w 1511300"/>
              <a:gd name="T5" fmla="*/ 107950 h 222250"/>
              <a:gd name="T6" fmla="*/ 711200 w 1511300"/>
              <a:gd name="T7" fmla="*/ 6350 h 222250"/>
              <a:gd name="T8" fmla="*/ 1003300 w 1511300"/>
              <a:gd name="T9" fmla="*/ 69850 h 222250"/>
              <a:gd name="T10" fmla="*/ 1320800 w 1511300"/>
              <a:gd name="T11" fmla="*/ 146050 h 222250"/>
              <a:gd name="T12" fmla="*/ 1511300 w 1511300"/>
              <a:gd name="T13" fmla="*/ 222250 h 2222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11300"/>
              <a:gd name="T22" fmla="*/ 0 h 222250"/>
              <a:gd name="T23" fmla="*/ 1511300 w 1511300"/>
              <a:gd name="T24" fmla="*/ 222250 h 2222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11300" h="222250">
                <a:moveTo>
                  <a:pt x="12700" y="184150"/>
                </a:moveTo>
                <a:cubicBezTo>
                  <a:pt x="6350" y="171450"/>
                  <a:pt x="0" y="158750"/>
                  <a:pt x="50800" y="146050"/>
                </a:cubicBezTo>
                <a:cubicBezTo>
                  <a:pt x="101600" y="133350"/>
                  <a:pt x="207433" y="131233"/>
                  <a:pt x="317500" y="107950"/>
                </a:cubicBezTo>
                <a:cubicBezTo>
                  <a:pt x="427567" y="84667"/>
                  <a:pt x="596900" y="12700"/>
                  <a:pt x="711200" y="6350"/>
                </a:cubicBezTo>
                <a:cubicBezTo>
                  <a:pt x="825500" y="0"/>
                  <a:pt x="901700" y="46567"/>
                  <a:pt x="1003300" y="69850"/>
                </a:cubicBezTo>
                <a:cubicBezTo>
                  <a:pt x="1104900" y="93133"/>
                  <a:pt x="1236133" y="120650"/>
                  <a:pt x="1320800" y="146050"/>
                </a:cubicBezTo>
                <a:cubicBezTo>
                  <a:pt x="1405467" y="171450"/>
                  <a:pt x="1511300" y="222250"/>
                  <a:pt x="1511300" y="222250"/>
                </a:cubicBezTo>
              </a:path>
            </a:pathLst>
          </a:custGeom>
          <a:noFill/>
          <a:ln w="76200" cap="sq" algn="ctr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7" name="Полилиния 36"/>
          <p:cNvSpPr/>
          <p:nvPr/>
        </p:nvSpPr>
        <p:spPr bwMode="auto">
          <a:xfrm>
            <a:off x="1816100" y="3151188"/>
            <a:ext cx="3873500" cy="950912"/>
          </a:xfrm>
          <a:custGeom>
            <a:avLst/>
            <a:gdLst>
              <a:gd name="connsiteX0" fmla="*/ 3873500 w 3873500"/>
              <a:gd name="connsiteY0" fmla="*/ 836083 h 950383"/>
              <a:gd name="connsiteX1" fmla="*/ 3543300 w 3873500"/>
              <a:gd name="connsiteY1" fmla="*/ 709083 h 950383"/>
              <a:gd name="connsiteX2" fmla="*/ 2984500 w 3873500"/>
              <a:gd name="connsiteY2" fmla="*/ 594783 h 950383"/>
              <a:gd name="connsiteX3" fmla="*/ 2590800 w 3873500"/>
              <a:gd name="connsiteY3" fmla="*/ 797983 h 950383"/>
              <a:gd name="connsiteX4" fmla="*/ 2413000 w 3873500"/>
              <a:gd name="connsiteY4" fmla="*/ 848783 h 950383"/>
              <a:gd name="connsiteX5" fmla="*/ 2235200 w 3873500"/>
              <a:gd name="connsiteY5" fmla="*/ 696383 h 950383"/>
              <a:gd name="connsiteX6" fmla="*/ 2120900 w 3873500"/>
              <a:gd name="connsiteY6" fmla="*/ 531283 h 950383"/>
              <a:gd name="connsiteX7" fmla="*/ 1752600 w 3873500"/>
              <a:gd name="connsiteY7" fmla="*/ 582083 h 950383"/>
              <a:gd name="connsiteX8" fmla="*/ 1549400 w 3873500"/>
              <a:gd name="connsiteY8" fmla="*/ 874183 h 950383"/>
              <a:gd name="connsiteX9" fmla="*/ 1435100 w 3873500"/>
              <a:gd name="connsiteY9" fmla="*/ 937683 h 950383"/>
              <a:gd name="connsiteX10" fmla="*/ 1054100 w 3873500"/>
              <a:gd name="connsiteY10" fmla="*/ 797983 h 950383"/>
              <a:gd name="connsiteX11" fmla="*/ 635000 w 3873500"/>
              <a:gd name="connsiteY11" fmla="*/ 404283 h 950383"/>
              <a:gd name="connsiteX12" fmla="*/ 76200 w 3873500"/>
              <a:gd name="connsiteY12" fmla="*/ 61383 h 950383"/>
              <a:gd name="connsiteX13" fmla="*/ 177800 w 3873500"/>
              <a:gd name="connsiteY13" fmla="*/ 35983 h 95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73500" h="950383">
                <a:moveTo>
                  <a:pt x="3873500" y="836083"/>
                </a:moveTo>
                <a:cubicBezTo>
                  <a:pt x="3782483" y="792691"/>
                  <a:pt x="3691467" y="749300"/>
                  <a:pt x="3543300" y="709083"/>
                </a:cubicBezTo>
                <a:cubicBezTo>
                  <a:pt x="3395133" y="668866"/>
                  <a:pt x="3143250" y="579966"/>
                  <a:pt x="2984500" y="594783"/>
                </a:cubicBezTo>
                <a:cubicBezTo>
                  <a:pt x="2825750" y="609600"/>
                  <a:pt x="2686050" y="755650"/>
                  <a:pt x="2590800" y="797983"/>
                </a:cubicBezTo>
                <a:cubicBezTo>
                  <a:pt x="2495550" y="840316"/>
                  <a:pt x="2472267" y="865716"/>
                  <a:pt x="2413000" y="848783"/>
                </a:cubicBezTo>
                <a:cubicBezTo>
                  <a:pt x="2353733" y="831850"/>
                  <a:pt x="2283883" y="749300"/>
                  <a:pt x="2235200" y="696383"/>
                </a:cubicBezTo>
                <a:cubicBezTo>
                  <a:pt x="2186517" y="643466"/>
                  <a:pt x="2201333" y="550333"/>
                  <a:pt x="2120900" y="531283"/>
                </a:cubicBezTo>
                <a:cubicBezTo>
                  <a:pt x="2040467" y="512233"/>
                  <a:pt x="1847850" y="524933"/>
                  <a:pt x="1752600" y="582083"/>
                </a:cubicBezTo>
                <a:cubicBezTo>
                  <a:pt x="1657350" y="639233"/>
                  <a:pt x="1602317" y="814916"/>
                  <a:pt x="1549400" y="874183"/>
                </a:cubicBezTo>
                <a:cubicBezTo>
                  <a:pt x="1496483" y="933450"/>
                  <a:pt x="1517650" y="950383"/>
                  <a:pt x="1435100" y="937683"/>
                </a:cubicBezTo>
                <a:cubicBezTo>
                  <a:pt x="1352550" y="924983"/>
                  <a:pt x="1187450" y="886883"/>
                  <a:pt x="1054100" y="797983"/>
                </a:cubicBezTo>
                <a:cubicBezTo>
                  <a:pt x="920750" y="709083"/>
                  <a:pt x="797983" y="527050"/>
                  <a:pt x="635000" y="404283"/>
                </a:cubicBezTo>
                <a:cubicBezTo>
                  <a:pt x="472017" y="281516"/>
                  <a:pt x="152400" y="122766"/>
                  <a:pt x="76200" y="61383"/>
                </a:cubicBezTo>
                <a:cubicBezTo>
                  <a:pt x="0" y="0"/>
                  <a:pt x="88900" y="17991"/>
                  <a:pt x="177800" y="35983"/>
                </a:cubicBezTo>
              </a:path>
            </a:pathLst>
          </a:custGeom>
          <a:noFill/>
          <a:ln w="76200" cap="sq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/>
          </a:p>
        </p:txBody>
      </p:sp>
      <p:sp>
        <p:nvSpPr>
          <p:cNvPr id="38" name="Полилиния 37"/>
          <p:cNvSpPr/>
          <p:nvPr/>
        </p:nvSpPr>
        <p:spPr bwMode="auto">
          <a:xfrm>
            <a:off x="2355850" y="2922588"/>
            <a:ext cx="2584450" cy="785812"/>
          </a:xfrm>
          <a:custGeom>
            <a:avLst/>
            <a:gdLst>
              <a:gd name="connsiteX0" fmla="*/ 2584450 w 2584450"/>
              <a:gd name="connsiteY0" fmla="*/ 785283 h 785283"/>
              <a:gd name="connsiteX1" fmla="*/ 2101850 w 2584450"/>
              <a:gd name="connsiteY1" fmla="*/ 569383 h 785283"/>
              <a:gd name="connsiteX2" fmla="*/ 1708150 w 2584450"/>
              <a:gd name="connsiteY2" fmla="*/ 645583 h 785283"/>
              <a:gd name="connsiteX3" fmla="*/ 1289050 w 2584450"/>
              <a:gd name="connsiteY3" fmla="*/ 455083 h 785283"/>
              <a:gd name="connsiteX4" fmla="*/ 755650 w 2584450"/>
              <a:gd name="connsiteY4" fmla="*/ 175683 h 785283"/>
              <a:gd name="connsiteX5" fmla="*/ 273050 w 2584450"/>
              <a:gd name="connsiteY5" fmla="*/ 61383 h 785283"/>
              <a:gd name="connsiteX6" fmla="*/ 44450 w 2584450"/>
              <a:gd name="connsiteY6" fmla="*/ 10583 h 785283"/>
              <a:gd name="connsiteX7" fmla="*/ 6350 w 2584450"/>
              <a:gd name="connsiteY7" fmla="*/ 124883 h 78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4450" h="785283">
                <a:moveTo>
                  <a:pt x="2584450" y="785283"/>
                </a:moveTo>
                <a:cubicBezTo>
                  <a:pt x="2416175" y="688974"/>
                  <a:pt x="2247900" y="592666"/>
                  <a:pt x="2101850" y="569383"/>
                </a:cubicBezTo>
                <a:cubicBezTo>
                  <a:pt x="1955800" y="546100"/>
                  <a:pt x="1843617" y="664633"/>
                  <a:pt x="1708150" y="645583"/>
                </a:cubicBezTo>
                <a:cubicBezTo>
                  <a:pt x="1572683" y="626533"/>
                  <a:pt x="1447800" y="533400"/>
                  <a:pt x="1289050" y="455083"/>
                </a:cubicBezTo>
                <a:cubicBezTo>
                  <a:pt x="1130300" y="376766"/>
                  <a:pt x="924983" y="241300"/>
                  <a:pt x="755650" y="175683"/>
                </a:cubicBezTo>
                <a:cubicBezTo>
                  <a:pt x="586317" y="110066"/>
                  <a:pt x="273050" y="61383"/>
                  <a:pt x="273050" y="61383"/>
                </a:cubicBezTo>
                <a:cubicBezTo>
                  <a:pt x="154517" y="33866"/>
                  <a:pt x="88900" y="0"/>
                  <a:pt x="44450" y="10583"/>
                </a:cubicBezTo>
                <a:cubicBezTo>
                  <a:pt x="0" y="21166"/>
                  <a:pt x="3175" y="73024"/>
                  <a:pt x="6350" y="124883"/>
                </a:cubicBezTo>
              </a:path>
            </a:pathLst>
          </a:custGeom>
          <a:noFill/>
          <a:ln w="76200" cap="sq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/>
          </a:p>
        </p:txBody>
      </p:sp>
      <p:sp>
        <p:nvSpPr>
          <p:cNvPr id="48139" name="Полилиния 38"/>
          <p:cNvSpPr>
            <a:spLocks/>
          </p:cNvSpPr>
          <p:nvPr/>
        </p:nvSpPr>
        <p:spPr bwMode="auto">
          <a:xfrm>
            <a:off x="3479800" y="1968500"/>
            <a:ext cx="2235200" cy="654050"/>
          </a:xfrm>
          <a:custGeom>
            <a:avLst/>
            <a:gdLst>
              <a:gd name="T0" fmla="*/ 38100 w 2235200"/>
              <a:gd name="T1" fmla="*/ 0 h 654050"/>
              <a:gd name="T2" fmla="*/ 127000 w 2235200"/>
              <a:gd name="T3" fmla="*/ 355600 h 654050"/>
              <a:gd name="T4" fmla="*/ 800100 w 2235200"/>
              <a:gd name="T5" fmla="*/ 495300 h 654050"/>
              <a:gd name="T6" fmla="*/ 1155700 w 2235200"/>
              <a:gd name="T7" fmla="*/ 635000 h 654050"/>
              <a:gd name="T8" fmla="*/ 1803400 w 2235200"/>
              <a:gd name="T9" fmla="*/ 381000 h 654050"/>
              <a:gd name="T10" fmla="*/ 2235200 w 2235200"/>
              <a:gd name="T11" fmla="*/ 304800 h 654050"/>
              <a:gd name="T12" fmla="*/ 2235200 w 2235200"/>
              <a:gd name="T13" fmla="*/ 304800 h 6540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35200"/>
              <a:gd name="T22" fmla="*/ 0 h 654050"/>
              <a:gd name="T23" fmla="*/ 2235200 w 2235200"/>
              <a:gd name="T24" fmla="*/ 654050 h 6540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35200" h="654050">
                <a:moveTo>
                  <a:pt x="38100" y="0"/>
                </a:moveTo>
                <a:cubicBezTo>
                  <a:pt x="19050" y="136525"/>
                  <a:pt x="0" y="273050"/>
                  <a:pt x="127000" y="355600"/>
                </a:cubicBezTo>
                <a:cubicBezTo>
                  <a:pt x="254000" y="438150"/>
                  <a:pt x="628650" y="448733"/>
                  <a:pt x="800100" y="495300"/>
                </a:cubicBezTo>
                <a:cubicBezTo>
                  <a:pt x="971550" y="541867"/>
                  <a:pt x="988483" y="654050"/>
                  <a:pt x="1155700" y="635000"/>
                </a:cubicBezTo>
                <a:cubicBezTo>
                  <a:pt x="1322917" y="615950"/>
                  <a:pt x="1623483" y="436033"/>
                  <a:pt x="1803400" y="381000"/>
                </a:cubicBezTo>
                <a:cubicBezTo>
                  <a:pt x="1983317" y="325967"/>
                  <a:pt x="2235200" y="304800"/>
                  <a:pt x="2235200" y="304800"/>
                </a:cubicBezTo>
              </a:path>
            </a:pathLst>
          </a:custGeom>
          <a:noFill/>
          <a:ln w="76200" cap="sq" algn="ctr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8140" name="Полилиния 39"/>
          <p:cNvSpPr>
            <a:spLocks/>
          </p:cNvSpPr>
          <p:nvPr/>
        </p:nvSpPr>
        <p:spPr bwMode="auto">
          <a:xfrm>
            <a:off x="2863850" y="2146300"/>
            <a:ext cx="920750" cy="2933700"/>
          </a:xfrm>
          <a:custGeom>
            <a:avLst/>
            <a:gdLst>
              <a:gd name="T0" fmla="*/ 920750 w 920750"/>
              <a:gd name="T1" fmla="*/ 2933700 h 2933700"/>
              <a:gd name="T2" fmla="*/ 209550 w 920750"/>
              <a:gd name="T3" fmla="*/ 2514600 h 2933700"/>
              <a:gd name="T4" fmla="*/ 120650 w 920750"/>
              <a:gd name="T5" fmla="*/ 2413000 h 2933700"/>
              <a:gd name="T6" fmla="*/ 120650 w 920750"/>
              <a:gd name="T7" fmla="*/ 2336800 h 2933700"/>
              <a:gd name="T8" fmla="*/ 171450 w 920750"/>
              <a:gd name="T9" fmla="*/ 1981200 h 2933700"/>
              <a:gd name="T10" fmla="*/ 31750 w 920750"/>
              <a:gd name="T11" fmla="*/ 1803400 h 2933700"/>
              <a:gd name="T12" fmla="*/ 44450 w 920750"/>
              <a:gd name="T13" fmla="*/ 1651000 h 2933700"/>
              <a:gd name="T14" fmla="*/ 120650 w 920750"/>
              <a:gd name="T15" fmla="*/ 1473200 h 2933700"/>
              <a:gd name="T16" fmla="*/ 82550 w 920750"/>
              <a:gd name="T17" fmla="*/ 1193800 h 2933700"/>
              <a:gd name="T18" fmla="*/ 82550 w 920750"/>
              <a:gd name="T19" fmla="*/ 1066800 h 2933700"/>
              <a:gd name="T20" fmla="*/ 19050 w 920750"/>
              <a:gd name="T21" fmla="*/ 876300 h 2933700"/>
              <a:gd name="T22" fmla="*/ 6350 w 920750"/>
              <a:gd name="T23" fmla="*/ 406400 h 2933700"/>
              <a:gd name="T24" fmla="*/ 57150 w 920750"/>
              <a:gd name="T25" fmla="*/ 0 h 29337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20750"/>
              <a:gd name="T40" fmla="*/ 0 h 2933700"/>
              <a:gd name="T41" fmla="*/ 920750 w 920750"/>
              <a:gd name="T42" fmla="*/ 2933700 h 293370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20750" h="2933700">
                <a:moveTo>
                  <a:pt x="920750" y="2933700"/>
                </a:moveTo>
                <a:cubicBezTo>
                  <a:pt x="631825" y="2767541"/>
                  <a:pt x="342900" y="2601383"/>
                  <a:pt x="209550" y="2514600"/>
                </a:cubicBezTo>
                <a:cubicBezTo>
                  <a:pt x="76200" y="2427817"/>
                  <a:pt x="135467" y="2442633"/>
                  <a:pt x="120650" y="2413000"/>
                </a:cubicBezTo>
                <a:cubicBezTo>
                  <a:pt x="105833" y="2383367"/>
                  <a:pt x="112183" y="2408767"/>
                  <a:pt x="120650" y="2336800"/>
                </a:cubicBezTo>
                <a:cubicBezTo>
                  <a:pt x="129117" y="2264833"/>
                  <a:pt x="186267" y="2070100"/>
                  <a:pt x="171450" y="1981200"/>
                </a:cubicBezTo>
                <a:cubicBezTo>
                  <a:pt x="156633" y="1892300"/>
                  <a:pt x="52917" y="1858433"/>
                  <a:pt x="31750" y="1803400"/>
                </a:cubicBezTo>
                <a:cubicBezTo>
                  <a:pt x="10583" y="1748367"/>
                  <a:pt x="29633" y="1706033"/>
                  <a:pt x="44450" y="1651000"/>
                </a:cubicBezTo>
                <a:cubicBezTo>
                  <a:pt x="59267" y="1595967"/>
                  <a:pt x="114300" y="1549400"/>
                  <a:pt x="120650" y="1473200"/>
                </a:cubicBezTo>
                <a:cubicBezTo>
                  <a:pt x="127000" y="1397000"/>
                  <a:pt x="88900" y="1261533"/>
                  <a:pt x="82550" y="1193800"/>
                </a:cubicBezTo>
                <a:cubicBezTo>
                  <a:pt x="76200" y="1126067"/>
                  <a:pt x="93133" y="1119717"/>
                  <a:pt x="82550" y="1066800"/>
                </a:cubicBezTo>
                <a:cubicBezTo>
                  <a:pt x="71967" y="1013883"/>
                  <a:pt x="31750" y="986367"/>
                  <a:pt x="19050" y="876300"/>
                </a:cubicBezTo>
                <a:cubicBezTo>
                  <a:pt x="6350" y="766233"/>
                  <a:pt x="0" y="552450"/>
                  <a:pt x="6350" y="406400"/>
                </a:cubicBezTo>
                <a:cubicBezTo>
                  <a:pt x="12700" y="260350"/>
                  <a:pt x="34925" y="130175"/>
                  <a:pt x="57150" y="0"/>
                </a:cubicBezTo>
              </a:path>
            </a:pathLst>
          </a:custGeom>
          <a:noFill/>
          <a:ln w="76200" cap="sq" algn="ctr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8141" name="Полилиния 40"/>
          <p:cNvSpPr>
            <a:spLocks/>
          </p:cNvSpPr>
          <p:nvPr/>
        </p:nvSpPr>
        <p:spPr bwMode="auto">
          <a:xfrm>
            <a:off x="3581400" y="2870200"/>
            <a:ext cx="858838" cy="857250"/>
          </a:xfrm>
          <a:custGeom>
            <a:avLst/>
            <a:gdLst>
              <a:gd name="T0" fmla="*/ 811800 w 859367"/>
              <a:gd name="T1" fmla="*/ 0 h 857250"/>
              <a:gd name="T2" fmla="*/ 799116 w 859367"/>
              <a:gd name="T3" fmla="*/ 406400 h 857250"/>
              <a:gd name="T4" fmla="*/ 456638 w 859367"/>
              <a:gd name="T5" fmla="*/ 533400 h 857250"/>
              <a:gd name="T6" fmla="*/ 215634 w 859367"/>
              <a:gd name="T7" fmla="*/ 647700 h 857250"/>
              <a:gd name="T8" fmla="*/ 76106 w 859367"/>
              <a:gd name="T9" fmla="*/ 825500 h 857250"/>
              <a:gd name="T10" fmla="*/ 0 w 859367"/>
              <a:gd name="T11" fmla="*/ 838200 h 8572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59367"/>
              <a:gd name="T19" fmla="*/ 0 h 857250"/>
              <a:gd name="T20" fmla="*/ 859367 w 859367"/>
              <a:gd name="T21" fmla="*/ 857250 h 8572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59367" h="857250">
                <a:moveTo>
                  <a:pt x="812800" y="0"/>
                </a:moveTo>
                <a:cubicBezTo>
                  <a:pt x="836083" y="158750"/>
                  <a:pt x="859367" y="317500"/>
                  <a:pt x="800100" y="406400"/>
                </a:cubicBezTo>
                <a:cubicBezTo>
                  <a:pt x="740833" y="495300"/>
                  <a:pt x="554567" y="493183"/>
                  <a:pt x="457200" y="533400"/>
                </a:cubicBezTo>
                <a:cubicBezTo>
                  <a:pt x="359833" y="573617"/>
                  <a:pt x="279400" y="599017"/>
                  <a:pt x="215900" y="647700"/>
                </a:cubicBezTo>
                <a:cubicBezTo>
                  <a:pt x="152400" y="696383"/>
                  <a:pt x="112183" y="793750"/>
                  <a:pt x="76200" y="825500"/>
                </a:cubicBezTo>
                <a:cubicBezTo>
                  <a:pt x="40217" y="857250"/>
                  <a:pt x="20108" y="847725"/>
                  <a:pt x="0" y="838200"/>
                </a:cubicBezTo>
              </a:path>
            </a:pathLst>
          </a:custGeom>
          <a:noFill/>
          <a:ln w="76200" cap="sq" algn="ctr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8142" name="Полилиния 41"/>
          <p:cNvSpPr>
            <a:spLocks/>
          </p:cNvSpPr>
          <p:nvPr/>
        </p:nvSpPr>
        <p:spPr bwMode="auto">
          <a:xfrm>
            <a:off x="3500438" y="3714750"/>
            <a:ext cx="579437" cy="1409700"/>
          </a:xfrm>
          <a:custGeom>
            <a:avLst/>
            <a:gdLst>
              <a:gd name="T0" fmla="*/ 92963 w 579966"/>
              <a:gd name="T1" fmla="*/ 0 h 1409700"/>
              <a:gd name="T2" fmla="*/ 4225 w 579966"/>
              <a:gd name="T3" fmla="*/ 63500 h 1409700"/>
              <a:gd name="T4" fmla="*/ 118317 w 579966"/>
              <a:gd name="T5" fmla="*/ 241300 h 1409700"/>
              <a:gd name="T6" fmla="*/ 308469 w 579966"/>
              <a:gd name="T7" fmla="*/ 469900 h 1409700"/>
              <a:gd name="T8" fmla="*/ 333823 w 579966"/>
              <a:gd name="T9" fmla="*/ 736600 h 1409700"/>
              <a:gd name="T10" fmla="*/ 562006 w 579966"/>
              <a:gd name="T11" fmla="*/ 812800 h 1409700"/>
              <a:gd name="T12" fmla="*/ 435238 w 579966"/>
              <a:gd name="T13" fmla="*/ 1155700 h 1409700"/>
              <a:gd name="T14" fmla="*/ 409884 w 579966"/>
              <a:gd name="T15" fmla="*/ 1409700 h 14097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9966"/>
              <a:gd name="T25" fmla="*/ 0 h 1409700"/>
              <a:gd name="T26" fmla="*/ 579966 w 579966"/>
              <a:gd name="T27" fmla="*/ 1409700 h 14097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9966" h="1409700">
                <a:moveTo>
                  <a:pt x="93133" y="0"/>
                </a:moveTo>
                <a:cubicBezTo>
                  <a:pt x="46566" y="11641"/>
                  <a:pt x="0" y="23283"/>
                  <a:pt x="4233" y="63500"/>
                </a:cubicBezTo>
                <a:cubicBezTo>
                  <a:pt x="8466" y="103717"/>
                  <a:pt x="67733" y="173567"/>
                  <a:pt x="118533" y="241300"/>
                </a:cubicBezTo>
                <a:cubicBezTo>
                  <a:pt x="169333" y="309033"/>
                  <a:pt x="273050" y="387350"/>
                  <a:pt x="309033" y="469900"/>
                </a:cubicBezTo>
                <a:cubicBezTo>
                  <a:pt x="345016" y="552450"/>
                  <a:pt x="292100" y="679450"/>
                  <a:pt x="334433" y="736600"/>
                </a:cubicBezTo>
                <a:cubicBezTo>
                  <a:pt x="376766" y="793750"/>
                  <a:pt x="546100" y="742950"/>
                  <a:pt x="563033" y="812800"/>
                </a:cubicBezTo>
                <a:cubicBezTo>
                  <a:pt x="579966" y="882650"/>
                  <a:pt x="461433" y="1056217"/>
                  <a:pt x="436033" y="1155700"/>
                </a:cubicBezTo>
                <a:cubicBezTo>
                  <a:pt x="410633" y="1255183"/>
                  <a:pt x="410633" y="1332441"/>
                  <a:pt x="410633" y="1409700"/>
                </a:cubicBezTo>
              </a:path>
            </a:pathLst>
          </a:custGeom>
          <a:noFill/>
          <a:ln w="76200" cap="sq" algn="ctr">
            <a:solidFill>
              <a:srgbClr val="C00000"/>
            </a:solidFill>
            <a:prstDash val="sys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8143" name="TextBox 42"/>
          <p:cNvSpPr txBox="1">
            <a:spLocks noChangeArrowheads="1"/>
          </p:cNvSpPr>
          <p:nvPr/>
        </p:nvSpPr>
        <p:spPr bwMode="auto">
          <a:xfrm>
            <a:off x="2000250" y="4214813"/>
            <a:ext cx="1214438" cy="282575"/>
          </a:xfrm>
          <a:prstGeom prst="rect">
            <a:avLst/>
          </a:prstGeom>
          <a:solidFill>
            <a:srgbClr val="F2C4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Север - Юг</a:t>
            </a:r>
          </a:p>
        </p:txBody>
      </p:sp>
      <p:sp>
        <p:nvSpPr>
          <p:cNvPr id="48144" name="TextBox 43"/>
          <p:cNvSpPr txBox="1">
            <a:spLocks noChangeArrowheads="1"/>
          </p:cNvSpPr>
          <p:nvPr/>
        </p:nvSpPr>
        <p:spPr bwMode="auto">
          <a:xfrm>
            <a:off x="4214813" y="2143125"/>
            <a:ext cx="776287" cy="292100"/>
          </a:xfrm>
          <a:prstGeom prst="rect">
            <a:avLst/>
          </a:prstGeom>
          <a:solidFill>
            <a:srgbClr val="F2C4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СШХ</a:t>
            </a:r>
          </a:p>
        </p:txBody>
      </p:sp>
      <p:sp>
        <p:nvSpPr>
          <p:cNvPr id="48145" name="TextBox 44"/>
          <p:cNvSpPr txBox="1">
            <a:spLocks noChangeArrowheads="1"/>
          </p:cNvSpPr>
          <p:nvPr/>
        </p:nvSpPr>
        <p:spPr bwMode="auto">
          <a:xfrm>
            <a:off x="6000750" y="2428875"/>
            <a:ext cx="766763" cy="282575"/>
          </a:xfrm>
          <a:prstGeom prst="rect">
            <a:avLst/>
          </a:prstGeom>
          <a:solidFill>
            <a:srgbClr val="F2C4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БАМ</a:t>
            </a:r>
          </a:p>
        </p:txBody>
      </p:sp>
      <p:sp>
        <p:nvSpPr>
          <p:cNvPr id="48146" name="TextBox 45"/>
          <p:cNvSpPr txBox="1">
            <a:spLocks noChangeArrowheads="1"/>
          </p:cNvSpPr>
          <p:nvPr/>
        </p:nvSpPr>
        <p:spPr bwMode="auto">
          <a:xfrm>
            <a:off x="5500688" y="2857500"/>
            <a:ext cx="1214437" cy="282575"/>
          </a:xfrm>
          <a:prstGeom prst="rect">
            <a:avLst/>
          </a:prstGeom>
          <a:solidFill>
            <a:srgbClr val="F2C4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Транссиб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29063" y="4000500"/>
            <a:ext cx="1643062" cy="2825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lIns="36000" tIns="18000" rIns="36000" bIns="18000"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Шелковый путь</a:t>
            </a:r>
          </a:p>
        </p:txBody>
      </p:sp>
      <p:sp>
        <p:nvSpPr>
          <p:cNvPr id="48148" name="TextBox 47"/>
          <p:cNvSpPr txBox="1">
            <a:spLocks noChangeArrowheads="1"/>
          </p:cNvSpPr>
          <p:nvPr/>
        </p:nvSpPr>
        <p:spPr bwMode="auto">
          <a:xfrm>
            <a:off x="3429000" y="3000375"/>
            <a:ext cx="928688" cy="282575"/>
          </a:xfrm>
          <a:prstGeom prst="rect">
            <a:avLst/>
          </a:prstGeom>
          <a:solidFill>
            <a:srgbClr val="F2C4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Турксиб</a:t>
            </a:r>
          </a:p>
        </p:txBody>
      </p:sp>
      <p:sp>
        <p:nvSpPr>
          <p:cNvPr id="48149" name="TextBox 48"/>
          <p:cNvSpPr txBox="1">
            <a:spLocks noChangeArrowheads="1"/>
          </p:cNvSpPr>
          <p:nvPr/>
        </p:nvSpPr>
        <p:spPr bwMode="auto">
          <a:xfrm>
            <a:off x="3357563" y="4429125"/>
            <a:ext cx="785812" cy="282575"/>
          </a:xfrm>
          <a:prstGeom prst="rect">
            <a:avLst/>
          </a:prstGeom>
          <a:solidFill>
            <a:srgbClr val="F2C4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36000" tIns="18000" rIns="36000" bIns="18000"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АфПак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-142875" y="357188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kern="0" dirty="0">
                <a:solidFill>
                  <a:schemeClr val="accent5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Транспортно-энергетическая система Евразии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48130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2" name="Точечный рисунок" r:id="rId5" imgW="1066667" imgH="1123810" progId="PBrush">
                    <p:embed/>
                  </p:oleObj>
                </mc:Choice>
                <mc:Fallback>
                  <p:oleObj name="Точечный рисунок" r:id="rId5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48155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6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157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48158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8154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46912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42875" y="357188"/>
            <a:ext cx="87122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Энергетизм сетевого государства развития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</a:rPr>
              <a:t> и сетевого сообщества</a:t>
            </a:r>
          </a:p>
        </p:txBody>
      </p:sp>
      <p:sp>
        <p:nvSpPr>
          <p:cNvPr id="52228" name="AutoShape 103"/>
          <p:cNvSpPr>
            <a:spLocks noChangeArrowheads="1"/>
          </p:cNvSpPr>
          <p:nvPr/>
        </p:nvSpPr>
        <p:spPr bwMode="auto">
          <a:xfrm>
            <a:off x="214313" y="2303463"/>
            <a:ext cx="8501062" cy="877887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17" name="Text Box 104"/>
          <p:cNvSpPr txBox="1">
            <a:spLocks noChangeArrowheads="1"/>
          </p:cNvSpPr>
          <p:nvPr/>
        </p:nvSpPr>
        <p:spPr bwMode="auto">
          <a:xfrm>
            <a:off x="214313" y="2260600"/>
            <a:ext cx="8786812" cy="9540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2.</a:t>
            </a:r>
            <a:r>
              <a:rPr lang="ru-RU" b="1" dirty="0">
                <a:latin typeface="Georgia" pitchFamily="18" charset="0"/>
                <a:cs typeface="Arial" charset="0"/>
              </a:rPr>
              <a:t> Энергетика как организующее начало в рамках сдвига от традиционных иерархических форм организации к сетевым (сетевое государство и сообщество, сетевые корпорации)</a:t>
            </a:r>
            <a:endParaRPr lang="ru-RU" b="1" dirty="0">
              <a:solidFill>
                <a:schemeClr val="accent5">
                  <a:lumMod val="25000"/>
                </a:schemeClr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52230" name="AutoShape 103"/>
          <p:cNvSpPr>
            <a:spLocks noChangeArrowheads="1"/>
          </p:cNvSpPr>
          <p:nvPr/>
        </p:nvSpPr>
        <p:spPr bwMode="auto">
          <a:xfrm>
            <a:off x="214313" y="3273425"/>
            <a:ext cx="8501062" cy="6556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19" name="Text Box 104"/>
          <p:cNvSpPr txBox="1">
            <a:spLocks noChangeArrowheads="1"/>
          </p:cNvSpPr>
          <p:nvPr/>
        </p:nvSpPr>
        <p:spPr bwMode="auto">
          <a:xfrm>
            <a:off x="214313" y="3294063"/>
            <a:ext cx="8643937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3.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Энергетика как инициатор структурных сдвигов и использования потенциала устойчивого развития</a:t>
            </a:r>
          </a:p>
        </p:txBody>
      </p:sp>
      <p:sp>
        <p:nvSpPr>
          <p:cNvPr id="52232" name="AutoShape 103"/>
          <p:cNvSpPr>
            <a:spLocks noChangeArrowheads="1"/>
          </p:cNvSpPr>
          <p:nvPr/>
        </p:nvSpPr>
        <p:spPr bwMode="auto">
          <a:xfrm>
            <a:off x="214313" y="4071938"/>
            <a:ext cx="5786437" cy="17145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1" name="Text Box 104"/>
          <p:cNvSpPr txBox="1">
            <a:spLocks noChangeArrowheads="1"/>
          </p:cNvSpPr>
          <p:nvPr/>
        </p:nvSpPr>
        <p:spPr bwMode="auto">
          <a:xfrm>
            <a:off x="214313" y="4143375"/>
            <a:ext cx="5929312" cy="1477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4.</a:t>
            </a:r>
            <a:r>
              <a:rPr lang="ru-RU" b="1" dirty="0"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Ведущие страны мира (США, Китай, ЕС, Япония) реализуют амбициозные программы технологического  и инновационного развития с упором на развитие энергетики</a:t>
            </a:r>
          </a:p>
        </p:txBody>
      </p:sp>
      <p:sp>
        <p:nvSpPr>
          <p:cNvPr id="52234" name="AutoShape 103"/>
          <p:cNvSpPr>
            <a:spLocks noChangeArrowheads="1"/>
          </p:cNvSpPr>
          <p:nvPr/>
        </p:nvSpPr>
        <p:spPr bwMode="auto">
          <a:xfrm>
            <a:off x="214313" y="1400175"/>
            <a:ext cx="8501062" cy="81438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2700000">
              <a:srgbClr val="5C7A99"/>
            </a:prstShdw>
          </a:effectLst>
        </p:spPr>
        <p:txBody>
          <a:bodyPr wrap="none" anchor="ctr"/>
          <a:lstStyle/>
          <a:p>
            <a:endParaRPr lang="ru-RU" b="1"/>
          </a:p>
        </p:txBody>
      </p:sp>
      <p:sp>
        <p:nvSpPr>
          <p:cNvPr id="23" name="Text Box 104"/>
          <p:cNvSpPr txBox="1">
            <a:spLocks noChangeArrowheads="1"/>
          </p:cNvSpPr>
          <p:nvPr/>
        </p:nvSpPr>
        <p:spPr bwMode="auto">
          <a:xfrm>
            <a:off x="214313" y="1357313"/>
            <a:ext cx="8286750" cy="923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1.</a:t>
            </a:r>
            <a:r>
              <a:rPr lang="ru-RU" b="1" dirty="0">
                <a:latin typeface="Georgia" pitchFamily="18" charset="0"/>
                <a:cs typeface="Arial" charset="0"/>
              </a:rPr>
              <a:t> Сетевое государство развития обеспечивает инновационное энергетическое развитие как предпосылку становления новых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Georgia" pitchFamily="18" charset="0"/>
                <a:cs typeface="Arial" charset="0"/>
              </a:rPr>
              <a:t>форм социальной организации</a:t>
            </a:r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4143375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501063" y="74613"/>
            <a:ext cx="581025" cy="1249362"/>
            <a:chOff x="441" y="954"/>
            <a:chExt cx="1252" cy="3240"/>
          </a:xfrm>
        </p:grpSpPr>
        <p:graphicFrame>
          <p:nvGraphicFramePr>
            <p:cNvPr id="52226" name="Object 2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6" name="Точечный рисунок" r:id="rId5" imgW="1066667" imgH="1123810" progId="PBrush">
                    <p:embed/>
                  </p:oleObj>
                </mc:Choice>
                <mc:Fallback>
                  <p:oleObj name="Точечный рисунок" r:id="rId5" imgW="1066667" imgH="1123810" progId="PBrush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52241" name="Line 5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242" name="Line 6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243" name="AutoShape 7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52244" name="Line 8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240" name="WordArt 9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4691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131888"/>
            <a:ext cx="5929313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214313" y="285750"/>
            <a:ext cx="87122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Энергогуманизм</a:t>
            </a:r>
            <a:r>
              <a:rPr lang="ru-RU" sz="28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: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от потребительства к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социогуманитарному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 сообществу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 rot="18350832">
            <a:off x="1054100" y="2735263"/>
            <a:ext cx="2654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Частно</a:t>
            </a:r>
            <a:r>
              <a:rPr lang="ru-R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государственное</a:t>
            </a:r>
            <a:r>
              <a:rPr lang="ru-R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партнерство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 rot="17898417">
            <a:off x="-191293" y="3861594"/>
            <a:ext cx="21907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Сетевое государство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развития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 rot="17898417">
            <a:off x="2521744" y="2261394"/>
            <a:ext cx="2535237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Сетевое </a:t>
            </a:r>
            <a:r>
              <a:rPr lang="ru-RU" sz="1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общество</a:t>
            </a:r>
          </a:p>
        </p:txBody>
      </p:sp>
      <p:sp>
        <p:nvSpPr>
          <p:cNvPr id="41992" name="AutoShape 5"/>
          <p:cNvSpPr>
            <a:spLocks noChangeArrowheads="1"/>
          </p:cNvSpPr>
          <p:nvPr/>
        </p:nvSpPr>
        <p:spPr bwMode="auto">
          <a:xfrm>
            <a:off x="5000625" y="6165106"/>
            <a:ext cx="3786188" cy="57626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13500000">
              <a:srgbClr val="00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1993" name="AutoShape 6"/>
          <p:cNvSpPr>
            <a:spLocks noChangeArrowheads="1"/>
          </p:cNvSpPr>
          <p:nvPr/>
        </p:nvSpPr>
        <p:spPr bwMode="auto">
          <a:xfrm>
            <a:off x="142875" y="6138863"/>
            <a:ext cx="3714750" cy="57626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sq">
            <a:noFill/>
            <a:round/>
            <a:headEnd type="none" w="sm" len="sm"/>
            <a:tailEnd type="none" w="sm" len="sm"/>
          </a:ln>
          <a:effectLst>
            <a:prstShdw prst="shdw17" dist="17961" dir="13500000">
              <a:srgbClr val="007A99"/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000625" y="6143625"/>
            <a:ext cx="37433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Э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кономика для человека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42875" y="6143625"/>
            <a:ext cx="36718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Человек для </a:t>
            </a:r>
            <a:r>
              <a:rPr lang="ru-RU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э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кономики</a:t>
            </a:r>
          </a:p>
        </p:txBody>
      </p:sp>
      <p:sp>
        <p:nvSpPr>
          <p:cNvPr id="41996" name="WordArt 9"/>
          <p:cNvSpPr>
            <a:spLocks noChangeArrowheads="1" noChangeShapeType="1" noTextEdit="1"/>
          </p:cNvSpPr>
          <p:nvPr/>
        </p:nvSpPr>
        <p:spPr bwMode="auto">
          <a:xfrm>
            <a:off x="3929063" y="6143625"/>
            <a:ext cx="8572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VS</a:t>
            </a:r>
            <a:endParaRPr lang="ru-RU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199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3571875"/>
            <a:ext cx="24288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38" y="1357313"/>
            <a:ext cx="21907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562975" y="0"/>
            <a:ext cx="581025" cy="1249363"/>
            <a:chOff x="441" y="954"/>
            <a:chExt cx="1252" cy="3240"/>
          </a:xfrm>
        </p:grpSpPr>
        <p:graphicFrame>
          <p:nvGraphicFramePr>
            <p:cNvPr id="41986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4" name="Точечный рисунок" r:id="rId7" imgW="1066667" imgH="1123810" progId="PBrush">
                    <p:embed/>
                  </p:oleObj>
                </mc:Choice>
                <mc:Fallback>
                  <p:oleObj name="Точечный рисунок" r:id="rId7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42003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04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005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42006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2002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046912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Прямоугольник 11"/>
          <p:cNvSpPr>
            <a:spLocks noChangeArrowheads="1"/>
          </p:cNvSpPr>
          <p:nvPr/>
        </p:nvSpPr>
        <p:spPr bwMode="auto">
          <a:xfrm>
            <a:off x="0" y="3810000"/>
            <a:ext cx="9144000" cy="3048000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20000"/>
              </a:lnSpc>
            </a:pPr>
            <a:endParaRPr lang="ru-RU">
              <a:latin typeface="Calibri" pitchFamily="34" charset="0"/>
            </a:endParaRPr>
          </a:p>
        </p:txBody>
      </p:sp>
      <p:pic>
        <p:nvPicPr>
          <p:cNvPr id="8" name="Рисунок 7" descr="world-concept-images-6.jpg"/>
          <p:cNvPicPr>
            <a:picLocks noChangeAspect="1"/>
          </p:cNvPicPr>
          <p:nvPr/>
        </p:nvPicPr>
        <p:blipFill>
          <a:blip r:embed="rId3" cstate="print">
            <a:lum bright="21000"/>
          </a:blip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24580" name="Прямоугольник 7"/>
          <p:cNvSpPr>
            <a:spLocks noChangeArrowheads="1"/>
          </p:cNvSpPr>
          <p:nvPr/>
        </p:nvSpPr>
        <p:spPr bwMode="auto">
          <a:xfrm>
            <a:off x="3786182" y="5468451"/>
            <a:ext cx="464347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Институт энергетической стратегии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www.energystrategy.ru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6892" y="410934"/>
            <a:ext cx="4429124" cy="785818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5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460432" y="522920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119899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/>
          </p:cNvSpPr>
          <p:nvPr/>
        </p:nvSpPr>
        <p:spPr bwMode="auto">
          <a:xfrm>
            <a:off x="214313" y="500063"/>
            <a:ext cx="83169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rgbClr val="000099"/>
                </a:solidFill>
              </a:rPr>
              <a:t>Тысячелетние циклы цивилизаций</a:t>
            </a:r>
          </a:p>
        </p:txBody>
      </p:sp>
      <p:pic>
        <p:nvPicPr>
          <p:cNvPr id="70659" name="Picture 2" descr="http://hh.ua/file/7524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25" y="0"/>
            <a:ext cx="5905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rot="5400000" flipH="1" flipV="1">
            <a:off x="-1892300" y="3690938"/>
            <a:ext cx="4357687" cy="1588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9" idx="0"/>
          </p:cNvCxnSpPr>
          <p:nvPr/>
        </p:nvCxnSpPr>
        <p:spPr>
          <a:xfrm flipV="1">
            <a:off x="304800" y="5788025"/>
            <a:ext cx="8624888" cy="34925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/>
        </p:nvSpPr>
        <p:spPr>
          <a:xfrm>
            <a:off x="295275" y="3298825"/>
            <a:ext cx="7348538" cy="2514600"/>
          </a:xfrm>
          <a:custGeom>
            <a:avLst/>
            <a:gdLst>
              <a:gd name="connsiteX0" fmla="*/ 0 w 7877175"/>
              <a:gd name="connsiteY0" fmla="*/ 3819525 h 3819525"/>
              <a:gd name="connsiteX1" fmla="*/ 3257550 w 7877175"/>
              <a:gd name="connsiteY1" fmla="*/ 923925 h 3819525"/>
              <a:gd name="connsiteX2" fmla="*/ 7877175 w 7877175"/>
              <a:gd name="connsiteY2" fmla="*/ 0 h 38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7175" h="3819525">
                <a:moveTo>
                  <a:pt x="0" y="3819525"/>
                </a:moveTo>
                <a:cubicBezTo>
                  <a:pt x="972344" y="2690018"/>
                  <a:pt x="1944688" y="1560512"/>
                  <a:pt x="3257550" y="923925"/>
                </a:cubicBezTo>
                <a:cubicBezTo>
                  <a:pt x="4570412" y="287338"/>
                  <a:pt x="6223793" y="143669"/>
                  <a:pt x="7877175" y="0"/>
                </a:cubicBezTo>
              </a:path>
            </a:pathLst>
          </a:cu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5400000">
            <a:off x="2286000" y="4786313"/>
            <a:ext cx="2286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5" name="TextBox 16"/>
          <p:cNvSpPr txBox="1">
            <a:spLocks noChangeArrowheads="1"/>
          </p:cNvSpPr>
          <p:nvPr/>
        </p:nvSpPr>
        <p:spPr bwMode="auto">
          <a:xfrm>
            <a:off x="3143250" y="592931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cs typeface="Arial" pitchFamily="34" charset="0"/>
              </a:rPr>
              <a:t>-1000</a:t>
            </a:r>
          </a:p>
        </p:txBody>
      </p:sp>
      <p:sp>
        <p:nvSpPr>
          <p:cNvPr id="70666" name="TextBox 17"/>
          <p:cNvSpPr txBox="1">
            <a:spLocks noChangeArrowheads="1"/>
          </p:cNvSpPr>
          <p:nvPr/>
        </p:nvSpPr>
        <p:spPr bwMode="auto">
          <a:xfrm>
            <a:off x="1643063" y="5929313"/>
            <a:ext cx="69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cs typeface="Arial" pitchFamily="34" charset="0"/>
              </a:rPr>
              <a:t>2000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3321844" y="4750594"/>
            <a:ext cx="2500312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8" name="TextBox 19"/>
          <p:cNvSpPr txBox="1">
            <a:spLocks noChangeArrowheads="1"/>
          </p:cNvSpPr>
          <p:nvPr/>
        </p:nvSpPr>
        <p:spPr bwMode="auto">
          <a:xfrm>
            <a:off x="4429125" y="59293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cs typeface="Arial" pitchFamily="34" charset="0"/>
              </a:rPr>
              <a:t>0</a:t>
            </a:r>
          </a:p>
        </p:txBody>
      </p:sp>
      <p:sp>
        <p:nvSpPr>
          <p:cNvPr id="70669" name="TextBox 20"/>
          <p:cNvSpPr txBox="1">
            <a:spLocks noChangeArrowheads="1"/>
          </p:cNvSpPr>
          <p:nvPr/>
        </p:nvSpPr>
        <p:spPr bwMode="auto">
          <a:xfrm>
            <a:off x="5572125" y="5929313"/>
            <a:ext cx="69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cs typeface="Arial" pitchFamily="34" charset="0"/>
              </a:rPr>
              <a:t>1000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>
            <a:off x="4500563" y="4500563"/>
            <a:ext cx="28575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5819775" y="4462463"/>
            <a:ext cx="3000375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2" name="TextBox 23"/>
          <p:cNvSpPr txBox="1">
            <a:spLocks noChangeArrowheads="1"/>
          </p:cNvSpPr>
          <p:nvPr/>
        </p:nvSpPr>
        <p:spPr bwMode="auto">
          <a:xfrm>
            <a:off x="6858000" y="5929313"/>
            <a:ext cx="69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cs typeface="Arial" pitchFamily="34" charset="0"/>
              </a:rPr>
              <a:t>2000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304800" y="2974975"/>
            <a:ext cx="6410325" cy="2847975"/>
          </a:xfrm>
          <a:custGeom>
            <a:avLst/>
            <a:gdLst>
              <a:gd name="connsiteX0" fmla="*/ 0 w 8064500"/>
              <a:gd name="connsiteY0" fmla="*/ 3490912 h 3490912"/>
              <a:gd name="connsiteX1" fmla="*/ 1257300 w 8064500"/>
              <a:gd name="connsiteY1" fmla="*/ 2862262 h 3490912"/>
              <a:gd name="connsiteX2" fmla="*/ 1885950 w 8064500"/>
              <a:gd name="connsiteY2" fmla="*/ 1947862 h 3490912"/>
              <a:gd name="connsiteX3" fmla="*/ 2562225 w 8064500"/>
              <a:gd name="connsiteY3" fmla="*/ 985837 h 3490912"/>
              <a:gd name="connsiteX4" fmla="*/ 3600450 w 8064500"/>
              <a:gd name="connsiteY4" fmla="*/ 1081087 h 3490912"/>
              <a:gd name="connsiteX5" fmla="*/ 4591050 w 8064500"/>
              <a:gd name="connsiteY5" fmla="*/ 1357312 h 3490912"/>
              <a:gd name="connsiteX6" fmla="*/ 5124450 w 8064500"/>
              <a:gd name="connsiteY6" fmla="*/ 776287 h 3490912"/>
              <a:gd name="connsiteX7" fmla="*/ 5981700 w 8064500"/>
              <a:gd name="connsiteY7" fmla="*/ 33337 h 3490912"/>
              <a:gd name="connsiteX8" fmla="*/ 6858000 w 8064500"/>
              <a:gd name="connsiteY8" fmla="*/ 576262 h 3490912"/>
              <a:gd name="connsiteX9" fmla="*/ 7648575 w 8064500"/>
              <a:gd name="connsiteY9" fmla="*/ 995362 h 3490912"/>
              <a:gd name="connsiteX10" fmla="*/ 8001000 w 8064500"/>
              <a:gd name="connsiteY10" fmla="*/ 957262 h 3490912"/>
              <a:gd name="connsiteX11" fmla="*/ 8029575 w 8064500"/>
              <a:gd name="connsiteY11" fmla="*/ 938212 h 349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64500" h="3490912">
                <a:moveTo>
                  <a:pt x="0" y="3490912"/>
                </a:moveTo>
                <a:cubicBezTo>
                  <a:pt x="471487" y="3305174"/>
                  <a:pt x="942975" y="3119437"/>
                  <a:pt x="1257300" y="2862262"/>
                </a:cubicBezTo>
                <a:cubicBezTo>
                  <a:pt x="1571625" y="2605087"/>
                  <a:pt x="1668463" y="2260600"/>
                  <a:pt x="1885950" y="1947862"/>
                </a:cubicBezTo>
                <a:cubicBezTo>
                  <a:pt x="2103438" y="1635125"/>
                  <a:pt x="2276475" y="1130299"/>
                  <a:pt x="2562225" y="985837"/>
                </a:cubicBezTo>
                <a:cubicBezTo>
                  <a:pt x="2847975" y="841375"/>
                  <a:pt x="3262313" y="1019175"/>
                  <a:pt x="3600450" y="1081087"/>
                </a:cubicBezTo>
                <a:cubicBezTo>
                  <a:pt x="3938587" y="1142999"/>
                  <a:pt x="4337050" y="1408112"/>
                  <a:pt x="4591050" y="1357312"/>
                </a:cubicBezTo>
                <a:cubicBezTo>
                  <a:pt x="4845050" y="1306512"/>
                  <a:pt x="4892675" y="996950"/>
                  <a:pt x="5124450" y="776287"/>
                </a:cubicBezTo>
                <a:cubicBezTo>
                  <a:pt x="5356225" y="555624"/>
                  <a:pt x="5692775" y="66674"/>
                  <a:pt x="5981700" y="33337"/>
                </a:cubicBezTo>
                <a:cubicBezTo>
                  <a:pt x="6270625" y="0"/>
                  <a:pt x="6580188" y="415925"/>
                  <a:pt x="6858000" y="576262"/>
                </a:cubicBezTo>
                <a:cubicBezTo>
                  <a:pt x="7135812" y="736599"/>
                  <a:pt x="7458075" y="931862"/>
                  <a:pt x="7648575" y="995362"/>
                </a:cubicBezTo>
                <a:cubicBezTo>
                  <a:pt x="7839075" y="1058862"/>
                  <a:pt x="7937500" y="966787"/>
                  <a:pt x="8001000" y="957262"/>
                </a:cubicBezTo>
                <a:cubicBezTo>
                  <a:pt x="8064500" y="947737"/>
                  <a:pt x="8024813" y="930275"/>
                  <a:pt x="8029575" y="938212"/>
                </a:cubicBezTo>
              </a:path>
            </a:pathLst>
          </a:cu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74" name="TextBox 28"/>
          <p:cNvSpPr txBox="1">
            <a:spLocks noChangeArrowheads="1"/>
          </p:cNvSpPr>
          <p:nvPr/>
        </p:nvSpPr>
        <p:spPr bwMode="auto">
          <a:xfrm>
            <a:off x="7786688" y="3071813"/>
            <a:ext cx="785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cs typeface="Arial" pitchFamily="34" charset="0"/>
              </a:rPr>
              <a:t>Тренд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2000250" y="1500188"/>
            <a:ext cx="1357313" cy="785812"/>
          </a:xfrm>
          <a:prstGeom prst="round2Diag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Древность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3429000" y="5000625"/>
            <a:ext cx="1143000" cy="752475"/>
          </a:xfrm>
          <a:prstGeom prst="round2Diag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Рабство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4572000" y="1533525"/>
            <a:ext cx="1357313" cy="752475"/>
          </a:xfrm>
          <a:prstGeom prst="round2Diag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Темные века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5929313" y="5000625"/>
            <a:ext cx="1428750" cy="752475"/>
          </a:xfrm>
          <a:prstGeom prst="round2Diag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Средние века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7286625" y="1500188"/>
            <a:ext cx="1323975" cy="785812"/>
          </a:xfrm>
          <a:prstGeom prst="round2Diag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Стагнация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1714500" y="2786063"/>
            <a:ext cx="6410325" cy="2847975"/>
          </a:xfrm>
          <a:custGeom>
            <a:avLst/>
            <a:gdLst>
              <a:gd name="connsiteX0" fmla="*/ 0 w 8064500"/>
              <a:gd name="connsiteY0" fmla="*/ 3490912 h 3490912"/>
              <a:gd name="connsiteX1" fmla="*/ 1257300 w 8064500"/>
              <a:gd name="connsiteY1" fmla="*/ 2862262 h 3490912"/>
              <a:gd name="connsiteX2" fmla="*/ 1885950 w 8064500"/>
              <a:gd name="connsiteY2" fmla="*/ 1947862 h 3490912"/>
              <a:gd name="connsiteX3" fmla="*/ 2562225 w 8064500"/>
              <a:gd name="connsiteY3" fmla="*/ 985837 h 3490912"/>
              <a:gd name="connsiteX4" fmla="*/ 3600450 w 8064500"/>
              <a:gd name="connsiteY4" fmla="*/ 1081087 h 3490912"/>
              <a:gd name="connsiteX5" fmla="*/ 4591050 w 8064500"/>
              <a:gd name="connsiteY5" fmla="*/ 1357312 h 3490912"/>
              <a:gd name="connsiteX6" fmla="*/ 5124450 w 8064500"/>
              <a:gd name="connsiteY6" fmla="*/ 776287 h 3490912"/>
              <a:gd name="connsiteX7" fmla="*/ 5981700 w 8064500"/>
              <a:gd name="connsiteY7" fmla="*/ 33337 h 3490912"/>
              <a:gd name="connsiteX8" fmla="*/ 6858000 w 8064500"/>
              <a:gd name="connsiteY8" fmla="*/ 576262 h 3490912"/>
              <a:gd name="connsiteX9" fmla="*/ 7648575 w 8064500"/>
              <a:gd name="connsiteY9" fmla="*/ 995362 h 3490912"/>
              <a:gd name="connsiteX10" fmla="*/ 8001000 w 8064500"/>
              <a:gd name="connsiteY10" fmla="*/ 957262 h 3490912"/>
              <a:gd name="connsiteX11" fmla="*/ 8029575 w 8064500"/>
              <a:gd name="connsiteY11" fmla="*/ 938212 h 349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64500" h="3490912">
                <a:moveTo>
                  <a:pt x="0" y="3490912"/>
                </a:moveTo>
                <a:cubicBezTo>
                  <a:pt x="471487" y="3305174"/>
                  <a:pt x="942975" y="3119437"/>
                  <a:pt x="1257300" y="2862262"/>
                </a:cubicBezTo>
                <a:cubicBezTo>
                  <a:pt x="1571625" y="2605087"/>
                  <a:pt x="1668463" y="2260600"/>
                  <a:pt x="1885950" y="1947862"/>
                </a:cubicBezTo>
                <a:cubicBezTo>
                  <a:pt x="2103438" y="1635125"/>
                  <a:pt x="2276475" y="1130299"/>
                  <a:pt x="2562225" y="985837"/>
                </a:cubicBezTo>
                <a:cubicBezTo>
                  <a:pt x="2847975" y="841375"/>
                  <a:pt x="3262313" y="1019175"/>
                  <a:pt x="3600450" y="1081087"/>
                </a:cubicBezTo>
                <a:cubicBezTo>
                  <a:pt x="3938587" y="1142999"/>
                  <a:pt x="4337050" y="1408112"/>
                  <a:pt x="4591050" y="1357312"/>
                </a:cubicBezTo>
                <a:cubicBezTo>
                  <a:pt x="4845050" y="1306512"/>
                  <a:pt x="4892675" y="996950"/>
                  <a:pt x="5124450" y="776287"/>
                </a:cubicBezTo>
                <a:cubicBezTo>
                  <a:pt x="5356225" y="555624"/>
                  <a:pt x="5692775" y="66674"/>
                  <a:pt x="5981700" y="33337"/>
                </a:cubicBezTo>
                <a:cubicBezTo>
                  <a:pt x="6270625" y="0"/>
                  <a:pt x="6580188" y="415925"/>
                  <a:pt x="6858000" y="576262"/>
                </a:cubicBezTo>
                <a:cubicBezTo>
                  <a:pt x="7135812" y="736599"/>
                  <a:pt x="7458075" y="931862"/>
                  <a:pt x="7648575" y="995362"/>
                </a:cubicBezTo>
                <a:cubicBezTo>
                  <a:pt x="7839075" y="1058862"/>
                  <a:pt x="7937500" y="966787"/>
                  <a:pt x="8001000" y="957262"/>
                </a:cubicBezTo>
                <a:cubicBezTo>
                  <a:pt x="8064500" y="947737"/>
                  <a:pt x="8024813" y="930275"/>
                  <a:pt x="8029575" y="938212"/>
                </a:cubicBezTo>
              </a:path>
            </a:pathLst>
          </a:cu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 с двумя скругленными противолежащими углами 39"/>
          <p:cNvSpPr/>
          <p:nvPr/>
        </p:nvSpPr>
        <p:spPr>
          <a:xfrm>
            <a:off x="2071688" y="5000625"/>
            <a:ext cx="1357312" cy="785813"/>
          </a:xfrm>
          <a:prstGeom prst="round2Diag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Веды</a:t>
            </a:r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3357563" y="1533525"/>
            <a:ext cx="1214437" cy="752475"/>
          </a:xfrm>
          <a:prstGeom prst="round2Diag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Империи</a:t>
            </a:r>
          </a:p>
        </p:txBody>
      </p:sp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4572000" y="5000625"/>
            <a:ext cx="1357313" cy="752475"/>
          </a:xfrm>
          <a:prstGeom prst="round2Diag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Религии</a:t>
            </a: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5929313" y="1533525"/>
            <a:ext cx="1357312" cy="752475"/>
          </a:xfrm>
          <a:prstGeom prst="round2Diag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tx1"/>
                </a:solidFill>
              </a:rPr>
              <a:t>Промыш-ленность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7286625" y="5000625"/>
            <a:ext cx="1323975" cy="714375"/>
          </a:xfrm>
          <a:prstGeom prst="round2Diag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Экология</a:t>
            </a:r>
          </a:p>
        </p:txBody>
      </p:sp>
      <p:sp>
        <p:nvSpPr>
          <p:cNvPr id="45" name="Полилиния 44"/>
          <p:cNvSpPr/>
          <p:nvPr/>
        </p:nvSpPr>
        <p:spPr bwMode="auto">
          <a:xfrm>
            <a:off x="6929438" y="2757488"/>
            <a:ext cx="1030287" cy="982662"/>
          </a:xfrm>
          <a:custGeom>
            <a:avLst/>
            <a:gdLst>
              <a:gd name="connsiteX0" fmla="*/ 0 w 1029511"/>
              <a:gd name="connsiteY0" fmla="*/ 984116 h 984116"/>
              <a:gd name="connsiteX1" fmla="*/ 885217 w 1029511"/>
              <a:gd name="connsiteY1" fmla="*/ 137809 h 984116"/>
              <a:gd name="connsiteX2" fmla="*/ 865762 w 1029511"/>
              <a:gd name="connsiteY2" fmla="*/ 157264 h 984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9511" h="984116">
                <a:moveTo>
                  <a:pt x="0" y="984116"/>
                </a:moveTo>
                <a:lnTo>
                  <a:pt x="885217" y="137809"/>
                </a:lnTo>
                <a:cubicBezTo>
                  <a:pt x="1029511" y="0"/>
                  <a:pt x="947636" y="78632"/>
                  <a:pt x="865762" y="157264"/>
                </a:cubicBezTo>
              </a:path>
            </a:pathLst>
          </a:custGeom>
          <a:solidFill>
            <a:schemeClr val="accent1"/>
          </a:solidFill>
          <a:ln w="38100" cap="sq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70687" name="TextBox 20"/>
          <p:cNvSpPr txBox="1">
            <a:spLocks noChangeArrowheads="1"/>
          </p:cNvSpPr>
          <p:nvPr/>
        </p:nvSpPr>
        <p:spPr bwMode="auto">
          <a:xfrm>
            <a:off x="3643313" y="2286000"/>
            <a:ext cx="3357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cs typeface="Arial" pitchFamily="34" charset="0"/>
              </a:rPr>
              <a:t>Производительные силы</a:t>
            </a:r>
          </a:p>
        </p:txBody>
      </p:sp>
      <p:sp>
        <p:nvSpPr>
          <p:cNvPr id="70688" name="TextBox 20"/>
          <p:cNvSpPr txBox="1">
            <a:spLocks noChangeArrowheads="1"/>
          </p:cNvSpPr>
          <p:nvPr/>
        </p:nvSpPr>
        <p:spPr bwMode="auto">
          <a:xfrm>
            <a:off x="3786188" y="4584700"/>
            <a:ext cx="2643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cs typeface="Arial" pitchFamily="34" charset="0"/>
              </a:rPr>
              <a:t>Духовное развитие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rot="5400000">
            <a:off x="500063" y="4727575"/>
            <a:ext cx="22860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10800000">
            <a:off x="4143375" y="4000500"/>
            <a:ext cx="857250" cy="6429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5357813" y="3857625"/>
            <a:ext cx="928687" cy="7858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5000625" y="2643188"/>
            <a:ext cx="1285875" cy="1428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rot="10800000" flipV="1">
            <a:off x="3929063" y="2714625"/>
            <a:ext cx="1000125" cy="7143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229600" cy="757238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0099"/>
                </a:solidFill>
                <a:cs typeface="Times New Roman" pitchFamily="18" charset="0"/>
              </a:rPr>
              <a:t>Социоприродный конденсатор</a:t>
            </a:r>
          </a:p>
        </p:txBody>
      </p:sp>
      <p:pic>
        <p:nvPicPr>
          <p:cNvPr id="307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485900"/>
            <a:ext cx="6438900" cy="5372100"/>
          </a:xfrm>
        </p:spPr>
      </p:pic>
      <p:pic>
        <p:nvPicPr>
          <p:cNvPr id="3077" name="Picture 5" descr="C:\Documents and Settings\gorevalov\Local Settings\Temporary Internet Files\Content.IE5\QXJ1KFU4\MC900240497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8613" y="4267200"/>
            <a:ext cx="814387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Documents and Settings\gorevalov\Local Settings\Temporary Internet Files\Content.IE5\A68CSPEE\MC900279272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0613" y="4267200"/>
            <a:ext cx="1449387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flipV="1">
            <a:off x="1116013" y="1196975"/>
            <a:ext cx="5638800" cy="388620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103313" y="2286000"/>
            <a:ext cx="6438900" cy="3009900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TextBox 18"/>
          <p:cNvSpPr txBox="1">
            <a:spLocks noChangeArrowheads="1"/>
          </p:cNvSpPr>
          <p:nvPr/>
        </p:nvSpPr>
        <p:spPr bwMode="auto">
          <a:xfrm rot="-1650627">
            <a:off x="4276725" y="2465388"/>
            <a:ext cx="25019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FF3300"/>
                </a:solidFill>
                <a:cs typeface="Arial" pitchFamily="34" charset="0"/>
              </a:rPr>
              <a:t>Ионосфера</a:t>
            </a:r>
          </a:p>
        </p:txBody>
      </p:sp>
      <p:sp>
        <p:nvSpPr>
          <p:cNvPr id="21" name="Стрелка вниз 20"/>
          <p:cNvSpPr/>
          <p:nvPr/>
        </p:nvSpPr>
        <p:spPr>
          <a:xfrm rot="19791341">
            <a:off x="2954338" y="4433888"/>
            <a:ext cx="393700" cy="12573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9791341">
            <a:off x="4111625" y="3924300"/>
            <a:ext cx="393700" cy="1465263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9791341">
            <a:off x="5213350" y="3384550"/>
            <a:ext cx="392113" cy="9969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9791341">
            <a:off x="6735763" y="2789238"/>
            <a:ext cx="393700" cy="190341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41413" y="5715000"/>
            <a:ext cx="1752600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T1=10-12 </a:t>
            </a:r>
            <a:r>
              <a:rPr lang="ru-RU" sz="1400" b="1" dirty="0">
                <a:solidFill>
                  <a:schemeClr val="tx1"/>
                </a:solidFill>
              </a:rPr>
              <a:t>лет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(Цикл Юпитера)</a:t>
            </a:r>
            <a:endParaRPr lang="ru-RU" sz="1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827713" y="5715000"/>
            <a:ext cx="1752600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T</a:t>
            </a:r>
            <a:r>
              <a:rPr lang="ru-RU" sz="1400" b="1" dirty="0">
                <a:solidFill>
                  <a:schemeClr val="tx1"/>
                </a:solidFill>
              </a:rPr>
              <a:t>2</a:t>
            </a:r>
            <a:r>
              <a:rPr lang="en-US" sz="1400" b="1" dirty="0">
                <a:solidFill>
                  <a:schemeClr val="tx1"/>
                </a:solidFill>
              </a:rPr>
              <a:t>=</a:t>
            </a:r>
            <a:r>
              <a:rPr lang="ru-RU" sz="1400" b="1" dirty="0">
                <a:solidFill>
                  <a:schemeClr val="tx1"/>
                </a:solidFill>
              </a:rPr>
              <a:t>36</a:t>
            </a:r>
            <a:r>
              <a:rPr lang="en-US" sz="1400" b="1" dirty="0">
                <a:solidFill>
                  <a:schemeClr val="tx1"/>
                </a:solidFill>
              </a:rPr>
              <a:t>-</a:t>
            </a:r>
            <a:r>
              <a:rPr lang="ru-RU" sz="1400" b="1" dirty="0">
                <a:solidFill>
                  <a:schemeClr val="tx1"/>
                </a:solidFill>
              </a:rPr>
              <a:t>40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лет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(Цикл Сатурна)</a:t>
            </a:r>
            <a:endParaRPr lang="ru-RU" sz="1400" b="1" dirty="0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8429625" y="142875"/>
            <a:ext cx="581025" cy="1249363"/>
            <a:chOff x="441" y="954"/>
            <a:chExt cx="1252" cy="3240"/>
          </a:xfrm>
        </p:grpSpPr>
        <p:graphicFrame>
          <p:nvGraphicFramePr>
            <p:cNvPr id="3074" name="Object 51"/>
            <p:cNvGraphicFramePr>
              <a:graphicFrameLocks noChangeAspect="1"/>
            </p:cNvGraphicFramePr>
            <p:nvPr/>
          </p:nvGraphicFramePr>
          <p:xfrm>
            <a:off x="441" y="954"/>
            <a:ext cx="1252" cy="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Точечный рисунок" r:id="rId6" imgW="1066667" imgH="1123810" progId="PBrush">
                    <p:embed/>
                  </p:oleObj>
                </mc:Choice>
                <mc:Fallback>
                  <p:oleObj name="Точечный рисунок" r:id="rId6" imgW="1066667" imgH="1123810" progId="PBrush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954"/>
                          <a:ext cx="1252" cy="1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621" y="3114"/>
              <a:ext cx="864" cy="1080"/>
              <a:chOff x="423" y="2921"/>
              <a:chExt cx="864" cy="3024"/>
            </a:xfrm>
          </p:grpSpPr>
          <p:sp>
            <p:nvSpPr>
              <p:cNvPr id="3092" name="Line 53"/>
              <p:cNvSpPr>
                <a:spLocks noChangeShapeType="1"/>
              </p:cNvSpPr>
              <p:nvPr/>
            </p:nvSpPr>
            <p:spPr bwMode="auto">
              <a:xfrm flipV="1">
                <a:off x="815" y="2921"/>
                <a:ext cx="0" cy="3024"/>
              </a:xfrm>
              <a:prstGeom prst="line">
                <a:avLst/>
              </a:prstGeom>
              <a:noFill/>
              <a:ln w="920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3" name="Line 54"/>
              <p:cNvSpPr>
                <a:spLocks noChangeShapeType="1"/>
              </p:cNvSpPr>
              <p:nvPr/>
            </p:nvSpPr>
            <p:spPr bwMode="auto">
              <a:xfrm flipV="1">
                <a:off x="527" y="2921"/>
                <a:ext cx="0" cy="3024"/>
              </a:xfrm>
              <a:prstGeom prst="line">
                <a:avLst/>
              </a:prstGeom>
              <a:noFill/>
              <a:ln w="5397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4" name="AutoShape 55"/>
              <p:cNvSpPr>
                <a:spLocks noChangeArrowheads="1"/>
              </p:cNvSpPr>
              <p:nvPr/>
            </p:nvSpPr>
            <p:spPr bwMode="auto">
              <a:xfrm rot="5400000">
                <a:off x="783" y="2561"/>
                <a:ext cx="144" cy="864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cs typeface="Arial" pitchFamily="34" charset="0"/>
                </a:endParaRPr>
              </a:p>
            </p:txBody>
          </p:sp>
          <p:sp>
            <p:nvSpPr>
              <p:cNvPr id="3095" name="Line 56"/>
              <p:cNvSpPr>
                <a:spLocks noChangeShapeType="1"/>
              </p:cNvSpPr>
              <p:nvPr/>
            </p:nvSpPr>
            <p:spPr bwMode="auto">
              <a:xfrm flipV="1">
                <a:off x="1103" y="3065"/>
                <a:ext cx="0" cy="2880"/>
              </a:xfrm>
              <a:prstGeom prst="line">
                <a:avLst/>
              </a:prstGeom>
              <a:noFill/>
              <a:ln w="13335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91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621" y="2394"/>
              <a:ext cx="1008" cy="5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IES</a:t>
              </a:r>
              <a:endPara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45132" y="410940"/>
            <a:ext cx="8227396" cy="785812"/>
          </a:xfrm>
        </p:spPr>
        <p:txBody>
          <a:bodyPr/>
          <a:lstStyle/>
          <a:p>
            <a:pPr algn="ctr">
              <a:lnSpc>
                <a:spcPts val="2500"/>
              </a:lnSpc>
            </a:pPr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ЭНЕРГЕТИЗМ</a:t>
            </a:r>
            <a:r>
              <a:rPr lang="en-US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философия жизнедеятельности</a:t>
            </a:r>
            <a:b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 энергоэволюционизма</a:t>
            </a:r>
            <a:endParaRPr lang="ru-RU" sz="25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8572528" y="0"/>
            <a:ext cx="57147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extBox 97"/>
          <p:cNvSpPr txBox="1"/>
          <p:nvPr/>
        </p:nvSpPr>
        <p:spPr>
          <a:xfrm>
            <a:off x="5072066" y="4143380"/>
            <a:ext cx="3929122" cy="861774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Эволюция – энергетический процесс </a:t>
            </a:r>
          </a:p>
          <a:p>
            <a:pPr algn="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(от жизнеобеспечения – к жизнедеятельности)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1" name="Группа 140"/>
          <p:cNvGrpSpPr/>
          <p:nvPr/>
        </p:nvGrpSpPr>
        <p:grpSpPr>
          <a:xfrm>
            <a:off x="142844" y="4500570"/>
            <a:ext cx="7859923" cy="2214578"/>
            <a:chOff x="214282" y="4214818"/>
            <a:chExt cx="7796536" cy="2214578"/>
          </a:xfrm>
        </p:grpSpPr>
        <p:sp>
          <p:nvSpPr>
            <p:cNvPr id="5" name="Овал 4"/>
            <p:cNvSpPr/>
            <p:nvPr/>
          </p:nvSpPr>
          <p:spPr bwMode="auto">
            <a:xfrm>
              <a:off x="3190481" y="4214818"/>
              <a:ext cx="1629822" cy="857256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эн-</a:t>
              </a: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ерг</a:t>
              </a:r>
              <a:r>
                <a:rPr kumimoji="0" lang="ru-RU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-ия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i="1" dirty="0" smtClean="0">
                  <a:latin typeface="Calibri" pitchFamily="34" charset="0"/>
                </a:rPr>
                <a:t>(процесс)</a:t>
              </a:r>
              <a:endPara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" name="Овал 6"/>
            <p:cNvSpPr/>
            <p:nvPr/>
          </p:nvSpPr>
          <p:spPr bwMode="auto">
            <a:xfrm>
              <a:off x="3190481" y="5500702"/>
              <a:ext cx="1558961" cy="928694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i="1" dirty="0" smtClean="0">
                  <a:latin typeface="Calibri" pitchFamily="34" charset="0"/>
                </a:rPr>
                <a:t>c</a:t>
              </a:r>
              <a:r>
                <a:rPr lang="ru-RU" i="1" dirty="0" smtClean="0">
                  <a:latin typeface="Calibri" pitchFamily="34" charset="0"/>
                </a:rPr>
                <a:t>труктура-</a:t>
              </a:r>
              <a:r>
                <a:rPr lang="en-US" dirty="0" smtClean="0">
                  <a:latin typeface="Calibri" pitchFamily="34" charset="0"/>
                </a:rPr>
                <a:t>S</a:t>
              </a:r>
            </a:p>
            <a:p>
              <a:pPr algn="ctr"/>
              <a:r>
                <a:rPr lang="ru-RU" b="1" dirty="0" smtClean="0">
                  <a:latin typeface="Calibri" pitchFamily="34" charset="0"/>
                </a:rPr>
                <a:t>(син-</a:t>
              </a:r>
              <a:r>
                <a:rPr lang="ru-RU" sz="2400" b="1" dirty="0" smtClean="0">
                  <a:latin typeface="Calibri" pitchFamily="34" charset="0"/>
                </a:rPr>
                <a:t>ерг</a:t>
              </a:r>
              <a:r>
                <a:rPr lang="ru-RU" b="1" dirty="0" smtClean="0">
                  <a:latin typeface="Calibri" pitchFamily="34" charset="0"/>
                </a:rPr>
                <a:t>-ия)</a:t>
              </a: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1985829" y="4929198"/>
              <a:ext cx="1346376" cy="785818"/>
            </a:xfrm>
            <a:prstGeom prst="ellipse">
              <a:avLst/>
            </a:prstGeom>
            <a:solidFill>
              <a:srgbClr val="CCFFCC"/>
            </a:solidFill>
            <a:ln w="15875">
              <a:solidFill>
                <a:srgbClr val="00CC00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b="1" dirty="0" smtClean="0">
                  <a:latin typeface="Calibri" pitchFamily="34" charset="0"/>
                </a:rPr>
                <a:t>потенциал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i="1" dirty="0" smtClean="0">
                  <a:latin typeface="Calibri" pitchFamily="34" charset="0"/>
                </a:rPr>
                <a:t>(m)</a:t>
              </a:r>
              <a:endPara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0" name="Овал 9"/>
            <p:cNvSpPr/>
            <p:nvPr/>
          </p:nvSpPr>
          <p:spPr bwMode="auto">
            <a:xfrm>
              <a:off x="4749443" y="4929198"/>
              <a:ext cx="1235730" cy="785818"/>
            </a:xfrm>
            <a:prstGeom prst="ellipse">
              <a:avLst/>
            </a:prstGeom>
            <a:solidFill>
              <a:srgbClr val="FFFFCC"/>
            </a:solidFill>
            <a:ln w="15875">
              <a:solidFill>
                <a:srgbClr val="FFC000"/>
              </a:solidFill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b="1" dirty="0" smtClean="0">
                  <a:latin typeface="Calibri" pitchFamily="34" charset="0"/>
                </a:rPr>
                <a:t>результат</a:t>
              </a:r>
              <a:endPara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16" name="Прямая соединительная линия 15"/>
            <p:cNvCxnSpPr>
              <a:stCxn id="9" idx="0"/>
              <a:endCxn id="5" idx="2"/>
            </p:cNvCxnSpPr>
            <p:nvPr/>
          </p:nvCxnSpPr>
          <p:spPr bwMode="auto">
            <a:xfrm rot="5400000" flipH="1" flipV="1">
              <a:off x="2781873" y="4520590"/>
              <a:ext cx="285752" cy="531464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7" name="Прямая соединительная линия 16"/>
            <p:cNvCxnSpPr>
              <a:stCxn id="9" idx="4"/>
              <a:endCxn id="7" idx="2"/>
            </p:cNvCxnSpPr>
            <p:nvPr/>
          </p:nvCxnSpPr>
          <p:spPr bwMode="auto">
            <a:xfrm rot="16200000" flipH="1">
              <a:off x="2799733" y="5574299"/>
              <a:ext cx="250033" cy="531464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0" name="Прямая соединительная линия 19"/>
            <p:cNvCxnSpPr>
              <a:stCxn id="5" idx="6"/>
              <a:endCxn id="10" idx="0"/>
            </p:cNvCxnSpPr>
            <p:nvPr/>
          </p:nvCxnSpPr>
          <p:spPr bwMode="auto">
            <a:xfrm>
              <a:off x="4820304" y="4643446"/>
              <a:ext cx="547005" cy="285752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3" name="Прямая соединительная линия 22"/>
            <p:cNvCxnSpPr>
              <a:stCxn id="7" idx="6"/>
              <a:endCxn id="10" idx="4"/>
            </p:cNvCxnSpPr>
            <p:nvPr/>
          </p:nvCxnSpPr>
          <p:spPr bwMode="auto">
            <a:xfrm flipV="1">
              <a:off x="4749443" y="5715016"/>
              <a:ext cx="617866" cy="250033"/>
            </a:xfrm>
            <a:prstGeom prst="line">
              <a:avLst/>
            </a:prstGeom>
            <a:solidFill>
              <a:schemeClr val="accent1"/>
            </a:solidFill>
            <a:ln w="254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94" name="Левая фигурная скобка 93"/>
            <p:cNvSpPr/>
            <p:nvPr/>
          </p:nvSpPr>
          <p:spPr bwMode="auto">
            <a:xfrm>
              <a:off x="214282" y="4857760"/>
              <a:ext cx="142876" cy="1000132"/>
            </a:xfrm>
            <a:prstGeom prst="leftBrac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Левая фигурная скобка 94"/>
            <p:cNvSpPr/>
            <p:nvPr/>
          </p:nvSpPr>
          <p:spPr bwMode="auto">
            <a:xfrm>
              <a:off x="6024957" y="4857760"/>
              <a:ext cx="142876" cy="1000132"/>
            </a:xfrm>
            <a:prstGeom prst="leftBrac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Правая фигурная скобка 95"/>
            <p:cNvSpPr/>
            <p:nvPr/>
          </p:nvSpPr>
          <p:spPr bwMode="auto">
            <a:xfrm>
              <a:off x="1773243" y="4857760"/>
              <a:ext cx="142876" cy="1000132"/>
            </a:xfrm>
            <a:prstGeom prst="rightBrac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Скругленный прямоугольник 98"/>
            <p:cNvSpPr/>
            <p:nvPr/>
          </p:nvSpPr>
          <p:spPr bwMode="auto">
            <a:xfrm>
              <a:off x="426837" y="5214950"/>
              <a:ext cx="1275546" cy="285752"/>
            </a:xfrm>
            <a:prstGeom prst="roundRect">
              <a:avLst/>
            </a:prstGeom>
            <a:ln>
              <a:solidFill>
                <a:srgbClr val="00CC00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Times New Roman" pitchFamily="18" charset="0"/>
                </a:rPr>
                <a:t>ресурсы</a:t>
              </a:r>
            </a:p>
          </p:txBody>
        </p:sp>
        <p:sp>
          <p:nvSpPr>
            <p:cNvPr id="100" name="Скругленный прямоугольник 99"/>
            <p:cNvSpPr/>
            <p:nvPr/>
          </p:nvSpPr>
          <p:spPr bwMode="auto">
            <a:xfrm>
              <a:off x="426837" y="4857760"/>
              <a:ext cx="1275546" cy="285752"/>
            </a:xfrm>
            <a:prstGeom prst="roundRect">
              <a:avLst/>
            </a:prstGeom>
            <a:ln>
              <a:solidFill>
                <a:srgbClr val="00CC00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Times New Roman" pitchFamily="18" charset="0"/>
                </a:rPr>
                <a:t>технология</a:t>
              </a:r>
            </a:p>
          </p:txBody>
        </p:sp>
        <p:sp>
          <p:nvSpPr>
            <p:cNvPr id="101" name="Скругленный прямоугольник 100"/>
            <p:cNvSpPr/>
            <p:nvPr/>
          </p:nvSpPr>
          <p:spPr bwMode="auto">
            <a:xfrm>
              <a:off x="426837" y="5572140"/>
              <a:ext cx="1275546" cy="285752"/>
            </a:xfrm>
            <a:prstGeom prst="roundRect">
              <a:avLst/>
            </a:prstGeom>
            <a:ln>
              <a:solidFill>
                <a:srgbClr val="00CC00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Times New Roman" pitchFamily="18" charset="0"/>
                </a:rPr>
                <a:t>организация</a:t>
              </a:r>
            </a:p>
          </p:txBody>
        </p:sp>
        <p:sp>
          <p:nvSpPr>
            <p:cNvPr id="116" name="Скругленный прямоугольник 115"/>
            <p:cNvSpPr/>
            <p:nvPr/>
          </p:nvSpPr>
          <p:spPr bwMode="auto">
            <a:xfrm>
              <a:off x="6237542" y="4857760"/>
              <a:ext cx="1488100" cy="285752"/>
            </a:xfrm>
            <a:prstGeom prst="roundRect">
              <a:avLst/>
            </a:prstGeom>
            <a:ln>
              <a:solidFill>
                <a:srgbClr val="FFC000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600" b="1" dirty="0" smtClean="0">
                  <a:solidFill>
                    <a:schemeClr val="tx1"/>
                  </a:solidFill>
                  <a:latin typeface="Calibri" pitchFamily="34" charset="0"/>
                  <a:cs typeface="Times New Roman" pitchFamily="18" charset="0"/>
                </a:rPr>
                <a:t>к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Times New Roman" pitchFamily="18" charset="0"/>
                </a:rPr>
                <a:t>апитал - НБ</a:t>
              </a:r>
            </a:p>
          </p:txBody>
        </p:sp>
        <p:sp>
          <p:nvSpPr>
            <p:cNvPr id="117" name="Скругленный прямоугольник 116"/>
            <p:cNvSpPr/>
            <p:nvPr/>
          </p:nvSpPr>
          <p:spPr bwMode="auto">
            <a:xfrm>
              <a:off x="6237542" y="5214950"/>
              <a:ext cx="1488100" cy="285752"/>
            </a:xfrm>
            <a:prstGeom prst="roundRect">
              <a:avLst/>
            </a:prstGeom>
            <a:ln>
              <a:solidFill>
                <a:srgbClr val="FFC000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Times New Roman" pitchFamily="18" charset="0"/>
                </a:rPr>
                <a:t>культура</a:t>
              </a:r>
            </a:p>
          </p:txBody>
        </p:sp>
        <p:sp>
          <p:nvSpPr>
            <p:cNvPr id="118" name="Скругленный прямоугольник 117"/>
            <p:cNvSpPr/>
            <p:nvPr/>
          </p:nvSpPr>
          <p:spPr bwMode="auto">
            <a:xfrm>
              <a:off x="6237542" y="5572140"/>
              <a:ext cx="1488100" cy="285752"/>
            </a:xfrm>
            <a:prstGeom prst="roundRect">
              <a:avLst/>
            </a:prstGeom>
            <a:ln>
              <a:solidFill>
                <a:srgbClr val="FFC000"/>
              </a:solidFill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Times New Roman" pitchFamily="18" charset="0"/>
                </a:rPr>
                <a:t>качество жизни</a:t>
              </a:r>
            </a:p>
          </p:txBody>
        </p:sp>
        <p:sp>
          <p:nvSpPr>
            <p:cNvPr id="120" name="Правая фигурная скобка 119"/>
            <p:cNvSpPr/>
            <p:nvPr/>
          </p:nvSpPr>
          <p:spPr bwMode="auto">
            <a:xfrm>
              <a:off x="7796504" y="4857760"/>
              <a:ext cx="214314" cy="1000132"/>
            </a:xfrm>
            <a:prstGeom prst="rightBrace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>
            <a:off x="142844" y="1500174"/>
            <a:ext cx="4714908" cy="505523"/>
          </a:xfrm>
          <a:prstGeom prst="rect">
            <a:avLst/>
          </a:prstGeom>
          <a:solidFill>
            <a:srgbClr val="CCCCFF">
              <a:alpha val="5000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energia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есть всякое действие в противовес, </a:t>
            </a:r>
          </a:p>
          <a:p>
            <a:pPr>
              <a:lnSpc>
                <a:spcPts val="16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potencia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как возможности (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Аристотель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214414" y="2071678"/>
            <a:ext cx="5500726" cy="505523"/>
          </a:xfrm>
          <a:prstGeom prst="rect">
            <a:avLst/>
          </a:prstGeom>
          <a:solidFill>
            <a:srgbClr val="CCCCFF">
              <a:alpha val="5000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Дао дэ Цзин: дао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путь, движение,</a:t>
            </a:r>
          </a:p>
          <a:p>
            <a:pPr>
              <a:lnSpc>
                <a:spcPts val="16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дэ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сила, потенциал потока энергии «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Лао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Цзы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500298" y="2643182"/>
            <a:ext cx="5357850" cy="505523"/>
          </a:xfrm>
          <a:prstGeom prst="rect">
            <a:avLst/>
          </a:prstGeom>
          <a:solidFill>
            <a:srgbClr val="CCCCFF">
              <a:alpha val="5000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Энергия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универсальная форма движения (работы) </a:t>
            </a:r>
          </a:p>
          <a:p>
            <a:pPr algn="r">
              <a:lnSpc>
                <a:spcPts val="16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Оствальд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714744" y="3214686"/>
            <a:ext cx="5286412" cy="505523"/>
          </a:xfrm>
          <a:prstGeom prst="rect">
            <a:avLst/>
          </a:prstGeom>
          <a:solidFill>
            <a:srgbClr val="CCCCFF">
              <a:alpha val="5000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эффективное преобразование энергии </a:t>
            </a:r>
          </a:p>
          <a:p>
            <a:pPr algn="r">
              <a:lnSpc>
                <a:spcPts val="1600"/>
              </a:lnSpc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Веллер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 книге «Эволюционизм»)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71868" y="542926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E=mc²</a:t>
            </a:r>
            <a:endParaRPr lang="ru-RU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214414" y="3929066"/>
            <a:ext cx="2706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 smtClean="0">
                <a:latin typeface="Calibri" pitchFamily="34" charset="0"/>
              </a:rPr>
              <a:t>движение, работа </a:t>
            </a:r>
          </a:p>
          <a:p>
            <a:pPr algn="r"/>
            <a:r>
              <a:rPr lang="ru-RU" sz="1600" b="1" dirty="0" smtClean="0">
                <a:latin typeface="Calibri" pitchFamily="34" charset="0"/>
              </a:rPr>
              <a:t>(преобразование, развитие)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B3716B9-E101-49CE-9CCC-0AA6955E370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8" descr="smart_grid_energy_infrastructure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3429000"/>
            <a:ext cx="435768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757238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Энергетика как «система систем»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System Of System – SOS)</a:t>
            </a:r>
            <a:endParaRPr lang="ru-RU" sz="28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Рисунок 26" descr="H:\Мои документы\БЮРОКРАТИЯ\ies.png"/>
          <p:cNvPicPr>
            <a:picLocks noChangeAspect="1" noChangeArrowheads="1"/>
          </p:cNvPicPr>
          <p:nvPr/>
        </p:nvPicPr>
        <p:blipFill>
          <a:blip r:embed="rId3">
            <a:lum bright="-12000" contrast="54000"/>
          </a:blip>
          <a:srcRect/>
          <a:stretch>
            <a:fillRect/>
          </a:stretch>
        </p:blipFill>
        <p:spPr bwMode="auto">
          <a:xfrm>
            <a:off x="8572500" y="0"/>
            <a:ext cx="5715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500063" y="1714500"/>
            <a:ext cx="7978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0070C0"/>
                </a:solidFill>
              </a:rPr>
              <a:t>ЭНЕРГЕТИЧЕСКАЯ СИСТЕМА </a:t>
            </a:r>
            <a:r>
              <a:rPr lang="ru-RU" sz="2000">
                <a:solidFill>
                  <a:srgbClr val="0070C0"/>
                </a:solidFill>
              </a:rPr>
              <a:t>(потенциал-действие-структура)</a:t>
            </a:r>
            <a:r>
              <a:rPr lang="ru-RU" sz="2000" b="1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42875" y="2143125"/>
            <a:ext cx="8715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b="1">
                <a:latin typeface="Calibri" pitchFamily="34" charset="0"/>
                <a:cs typeface="Times New Roman" pitchFamily="18" charset="0"/>
              </a:rPr>
              <a:t>цивилизационная </a:t>
            </a:r>
            <a:r>
              <a:rPr lang="ru-RU" i="1">
                <a:latin typeface="Calibri" pitchFamily="34" charset="0"/>
                <a:cs typeface="Times New Roman" pitchFamily="18" charset="0"/>
              </a:rPr>
              <a:t>(«ци»-энергия, «вил», «вл» – владение) </a:t>
            </a:r>
            <a:r>
              <a:rPr lang="ru-RU" b="1">
                <a:latin typeface="Calibri" pitchFamily="34" charset="0"/>
                <a:cs typeface="Times New Roman" pitchFamily="18" charset="0"/>
              </a:rPr>
              <a:t>метасистема </a:t>
            </a:r>
            <a:r>
              <a:rPr lang="ru-RU">
                <a:latin typeface="Calibri" pitchFamily="34" charset="0"/>
                <a:cs typeface="Times New Roman" pitchFamily="18" charset="0"/>
              </a:rPr>
              <a:t>жизнедеятельности и эволюции человечества</a:t>
            </a:r>
          </a:p>
          <a:p>
            <a:pPr>
              <a:buFont typeface="Wingdings" pitchFamily="2" charset="2"/>
              <a:buChar char="Ø"/>
            </a:pPr>
            <a:endParaRPr lang="ru-RU" b="1">
              <a:latin typeface="Calibri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  социокультурная система</a:t>
            </a:r>
            <a:r>
              <a:rPr lang="ru-RU">
                <a:latin typeface="Calibri" pitchFamily="34" charset="0"/>
                <a:cs typeface="Times New Roman" pitchFamily="18" charset="0"/>
              </a:rPr>
              <a:t> развития общества и государства</a:t>
            </a:r>
          </a:p>
          <a:p>
            <a:pPr>
              <a:lnSpc>
                <a:spcPts val="1963"/>
              </a:lnSpc>
              <a:buFont typeface="Wingdings" pitchFamily="2" charset="2"/>
              <a:buChar char="Ø"/>
            </a:pPr>
            <a:endParaRPr lang="ru-RU" b="1">
              <a:latin typeface="Calibri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  история-энергетический социоприродный процесс</a:t>
            </a:r>
          </a:p>
          <a:p>
            <a:pPr>
              <a:lnSpc>
                <a:spcPts val="1700"/>
              </a:lnSpc>
              <a:buFont typeface="Wingdings" pitchFamily="2" charset="2"/>
              <a:buChar char="Ø"/>
            </a:pPr>
            <a:endParaRPr lang="ru-RU" b="1">
              <a:latin typeface="Calibri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  социотехническая система</a:t>
            </a:r>
          </a:p>
        </p:txBody>
      </p:sp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142875" y="4572000"/>
            <a:ext cx="471487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700"/>
              </a:lnSpc>
              <a:buFont typeface="Wingdings" pitchFamily="2" charset="2"/>
              <a:buChar char="Ø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 эргатическая </a:t>
            </a:r>
          </a:p>
          <a:p>
            <a:pPr>
              <a:lnSpc>
                <a:spcPts val="1700"/>
              </a:lnSpc>
            </a:pPr>
            <a:r>
              <a:rPr lang="ru-RU">
                <a:latin typeface="Calibri" pitchFamily="34" charset="0"/>
                <a:cs typeface="Times New Roman" pitchFamily="18" charset="0"/>
              </a:rPr>
              <a:t>(энергоинформационная человеко-машинная) </a:t>
            </a:r>
            <a:r>
              <a:rPr lang="ru-RU" b="1">
                <a:latin typeface="Calibri" pitchFamily="34" charset="0"/>
                <a:cs typeface="Times New Roman" pitchFamily="18" charset="0"/>
              </a:rPr>
              <a:t>система</a:t>
            </a:r>
          </a:p>
          <a:p>
            <a:pPr>
              <a:lnSpc>
                <a:spcPts val="1700"/>
              </a:lnSpc>
              <a:buFont typeface="Wingdings" pitchFamily="2" charset="2"/>
              <a:buChar char="Ø"/>
            </a:pPr>
            <a:endParaRPr lang="ru-RU" b="1"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ts val="1700"/>
              </a:lnSpc>
              <a:buFont typeface="Wingdings" pitchFamily="2" charset="2"/>
              <a:buChar char="Ø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  инфраструктурная система </a:t>
            </a:r>
            <a:r>
              <a:rPr lang="ru-RU">
                <a:latin typeface="Calibri" pitchFamily="34" charset="0"/>
                <a:cs typeface="Times New Roman" pitchFamily="18" charset="0"/>
              </a:rPr>
              <a:t>(ЕЭС-2.0) Евразийского Дома-Экоса</a:t>
            </a:r>
          </a:p>
          <a:p>
            <a:pPr>
              <a:lnSpc>
                <a:spcPts val="1700"/>
              </a:lnSpc>
              <a:buFont typeface="Wingdings" pitchFamily="2" charset="2"/>
              <a:buChar char="Ø"/>
            </a:pPr>
            <a:endParaRPr lang="ru-RU" b="1">
              <a:latin typeface="Calibri" pitchFamily="34" charset="0"/>
              <a:cs typeface="Times New Roman" pitchFamily="18" charset="0"/>
            </a:endParaRPr>
          </a:p>
          <a:p>
            <a:pPr>
              <a:lnSpc>
                <a:spcPts val="1700"/>
              </a:lnSpc>
              <a:buFont typeface="Wingdings" pitchFamily="2" charset="2"/>
              <a:buChar char="Ø"/>
            </a:pPr>
            <a:r>
              <a:rPr lang="ru-RU" b="1">
                <a:latin typeface="Calibri" pitchFamily="34" charset="0"/>
                <a:cs typeface="Times New Roman" pitchFamily="18" charset="0"/>
              </a:rPr>
              <a:t>  интеллектуальный «электрический мир» </a:t>
            </a:r>
            <a:r>
              <a:rPr lang="en-US">
                <a:latin typeface="Calibri" pitchFamily="34" charset="0"/>
                <a:cs typeface="Times New Roman" pitchFamily="18" charset="0"/>
              </a:rPr>
              <a:t>Smart Sity</a:t>
            </a:r>
            <a:endParaRPr lang="ru-RU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974904" y="6381328"/>
            <a:ext cx="2133600" cy="457200"/>
          </a:xfrm>
        </p:spPr>
        <p:txBody>
          <a:bodyPr/>
          <a:lstStyle/>
          <a:p>
            <a:pPr>
              <a:defRPr/>
            </a:pPr>
            <a:fld id="{B2F7CC53-B2DC-42A4-AC05-1A86795544B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иксел 12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  <a:fontScheme name="Пиксел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1988</Words>
  <Application>Microsoft Office PowerPoint</Application>
  <PresentationFormat>Экран (4:3)</PresentationFormat>
  <Paragraphs>610</Paragraphs>
  <Slides>56</Slides>
  <Notes>37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Пиксел</vt:lpstr>
      <vt:lpstr>Точечный рисунок</vt:lpstr>
      <vt:lpstr>Диаграмма</vt:lpstr>
      <vt:lpstr>Презентация PowerPoint</vt:lpstr>
      <vt:lpstr>Презентация PowerPoint</vt:lpstr>
      <vt:lpstr>Системность мышления</vt:lpstr>
      <vt:lpstr>Презентация PowerPoint</vt:lpstr>
      <vt:lpstr>Презентация PowerPoint</vt:lpstr>
      <vt:lpstr>Презентация PowerPoint</vt:lpstr>
      <vt:lpstr>Социоприродный конденсатор</vt:lpstr>
      <vt:lpstr>ЭНЕРГЕТИЗМ -  философия жизнедеятельности и энергоэволюционизма</vt:lpstr>
      <vt:lpstr>Энергетика как «система систем»  (System Of System – SOS)</vt:lpstr>
      <vt:lpstr>Презентация PowerPoint</vt:lpstr>
      <vt:lpstr>Презентация PowerPoint</vt:lpstr>
      <vt:lpstr>Поверхностная решетка земного кристалла</vt:lpstr>
      <vt:lpstr>Энергетические меридианы и акупунктурные точки Евразии </vt:lpstr>
      <vt:lpstr>Арийско-славянский мир Евразии</vt:lpstr>
      <vt:lpstr>1-й культурно-цивилизиционный этап  (от Руси к России)</vt:lpstr>
      <vt:lpstr>Презентация PowerPoint</vt:lpstr>
      <vt:lpstr>Евразийские державные цивилизации XIX 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«Кризис 2010-х» – первый многомерный системный кризис эпохи глобализации</vt:lpstr>
      <vt:lpstr>Презентация PowerPoint</vt:lpstr>
      <vt:lpstr>Презентация PowerPoint</vt:lpstr>
      <vt:lpstr>Динамика природных катастроф 1980-2010</vt:lpstr>
      <vt:lpstr>Динамика числа природных катастроф</vt:lpstr>
      <vt:lpstr>Рост напряженности в «разломах» мировой политики и борьба за ресурсы</vt:lpstr>
      <vt:lpstr>Пузыри «виртуальной» экономики</vt:lpstr>
      <vt:lpstr>Сценарии развития энергетики до 2050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Закат нефтяной эпохи?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K_Goroshkin</dc:creator>
  <cp:lastModifiedBy>K_Goroshkin</cp:lastModifiedBy>
  <cp:revision>31</cp:revision>
  <cp:lastPrinted>2007-02-01T00:22:10Z</cp:lastPrinted>
  <dcterms:created xsi:type="dcterms:W3CDTF">2007-01-28T22:25:06Z</dcterms:created>
  <dcterms:modified xsi:type="dcterms:W3CDTF">2007-02-01T00:39:06Z</dcterms:modified>
</cp:coreProperties>
</file>