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804" r:id="rId1"/>
    <p:sldMasterId id="2147483816" r:id="rId2"/>
    <p:sldMasterId id="2147483840" r:id="rId3"/>
    <p:sldMasterId id="2147483852" r:id="rId4"/>
    <p:sldMasterId id="2147483961" r:id="rId5"/>
  </p:sldMasterIdLst>
  <p:notesMasterIdLst>
    <p:notesMasterId r:id="rId26"/>
  </p:notesMasterIdLst>
  <p:handoutMasterIdLst>
    <p:handoutMasterId r:id="rId27"/>
  </p:handoutMasterIdLst>
  <p:sldIdLst>
    <p:sldId id="329" r:id="rId6"/>
    <p:sldId id="405" r:id="rId7"/>
    <p:sldId id="406" r:id="rId8"/>
    <p:sldId id="407" r:id="rId9"/>
    <p:sldId id="409" r:id="rId10"/>
    <p:sldId id="415" r:id="rId11"/>
    <p:sldId id="418" r:id="rId12"/>
    <p:sldId id="419" r:id="rId13"/>
    <p:sldId id="420" r:id="rId14"/>
    <p:sldId id="421" r:id="rId15"/>
    <p:sldId id="426" r:id="rId16"/>
    <p:sldId id="422" r:id="rId17"/>
    <p:sldId id="423" r:id="rId18"/>
    <p:sldId id="424" r:id="rId19"/>
    <p:sldId id="425" r:id="rId20"/>
    <p:sldId id="417" r:id="rId21"/>
    <p:sldId id="416" r:id="rId22"/>
    <p:sldId id="410" r:id="rId23"/>
    <p:sldId id="414" r:id="rId24"/>
    <p:sldId id="265" r:id="rId25"/>
  </p:sldIdLst>
  <p:sldSz cx="9144000" cy="6858000" type="screen4x3"/>
  <p:notesSz cx="6769100" cy="9906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5E6FF"/>
    <a:srgbClr val="0077D0"/>
    <a:srgbClr val="FF9999"/>
    <a:srgbClr val="FFDE75"/>
    <a:srgbClr val="0996FF"/>
    <a:srgbClr val="1B9527"/>
    <a:srgbClr val="FF5D5D"/>
    <a:srgbClr val="FFE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68" autoAdjust="0"/>
    <p:restoredTop sz="94326" autoAdjust="0"/>
  </p:normalViewPr>
  <p:slideViewPr>
    <p:cSldViewPr>
      <p:cViewPr varScale="1">
        <p:scale>
          <a:sx n="79" d="100"/>
          <a:sy n="79" d="100"/>
        </p:scale>
        <p:origin x="-16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I:\&#1056;&#1072;&#1073;&#1086;&#1090;&#1072;%20&#1042;&#1069;&#1041;.&#1056;&#1060;\&#1082;%20&#1086;&#1090;&#1095;&#1077;&#1090;&#1091;%20&#1079;&#1072;%20&#1072;&#1074;&#1075;&#1091;&#1089;&#1090;%202023\&#1054;&#1090;%20&#1053;&#1072;&#1090;&#1072;&#1096;&#1080;\Attachments_sokotushenko.nat@mail.ru_2023-08-25_22-23-07\&#1055;&#1086;&#1082;&#1072;&#1079;&#1072;&#1090;&#1077;&#1083;&#1080;%20&#1075;&#1077;&#1086;&#1090;&#1086;&#1088;&#1080;&#1081;_&#1072;&#1074;&#1075;&#1091;&#1089;&#1090;_2023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I:\&#1056;&#1072;&#1073;&#1086;&#1090;&#1072;%20&#1042;&#1069;&#1041;.&#1056;&#1060;\&#1082;%20&#1086;&#1090;&#1095;&#1077;&#1090;&#1091;%20&#1079;&#1072;%20&#1072;&#1074;&#1075;&#1091;&#1089;&#1090;%202023\&#1054;&#1090;%20&#1053;&#1072;&#1090;&#1072;&#1096;&#1080;\Attachments_sokotushenko.nat@mail.ru_2023-08-25_22-23-07\&#1055;&#1086;&#1082;&#1072;&#1079;&#1072;&#1090;&#1077;&#1083;&#1080;%20&#1075;&#1077;&#1086;&#1090;&#1086;&#1088;&#1080;&#1081;_&#1072;&#1074;&#1075;&#1091;&#1089;&#1090;_2023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H:\&#1056;&#1072;&#1073;&#1086;&#1090;&#1072;%20&#1042;&#1069;&#1041;.&#1056;&#1060;\&#1082;%20&#1086;&#1090;&#1095;&#1077;&#1090;&#1091;%20&#1079;&#1072;%20&#1080;&#1102;&#1085;&#1100;%202023\&#1054;&#1090;%20&#1053;&#1072;&#1090;&#1072;&#1096;&#1080;\&#1057;&#1056;&#1055;-%20&#1043;&#1077;&#1086;&#1090;&#1086;&#1088;&#1080;&#1080;%20&#1044;&#1060;&#105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09247851384725"/>
          <c:y val="3.1873418292291129E-2"/>
          <c:w val="0.71503278410022209"/>
          <c:h val="0.68710724918443711"/>
        </c:manualLayout>
      </c:layout>
      <c:lineChart>
        <c:grouping val="standard"/>
        <c:varyColors val="0"/>
        <c:ser>
          <c:idx val="0"/>
          <c:order val="0"/>
          <c:tx>
            <c:strRef>
              <c:f>Население!$B$2</c:f>
              <c:strCache>
                <c:ptCount val="1"/>
                <c:pt idx="0">
                  <c:v>Магаданская</c:v>
                </c:pt>
              </c:strCache>
            </c:strRef>
          </c:tx>
          <c:spPr>
            <a:ln w="34925" cap="rnd">
              <a:solidFill>
                <a:srgbClr val="00B0F0"/>
              </a:solidFill>
              <a:prstDash val="solid"/>
              <a:round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marker>
            <c:symbol val="none"/>
          </c:marker>
          <c:cat>
            <c:numRef>
              <c:f>Население!$A$3:$A$29</c:f>
              <c:numCache>
                <c:formatCode>General</c:formatCode>
                <c:ptCount val="2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</c:numCache>
            </c:numRef>
          </c:cat>
          <c:val>
            <c:numRef>
              <c:f>Население!$B$3:$B$29</c:f>
              <c:numCache>
                <c:formatCode>0</c:formatCode>
                <c:ptCount val="27"/>
                <c:pt idx="0">
                  <c:v>478.2</c:v>
                </c:pt>
                <c:pt idx="1">
                  <c:v>474.7</c:v>
                </c:pt>
                <c:pt idx="2">
                  <c:v>472.90000000000003</c:v>
                </c:pt>
                <c:pt idx="3">
                  <c:v>470.2</c:v>
                </c:pt>
                <c:pt idx="4">
                  <c:v>465.29999999999995</c:v>
                </c:pt>
                <c:pt idx="5">
                  <c:v>462.5</c:v>
                </c:pt>
                <c:pt idx="6">
                  <c:v>460.29999999999995</c:v>
                </c:pt>
                <c:pt idx="7">
                  <c:v>459.6</c:v>
                </c:pt>
                <c:pt idx="8">
                  <c:v>455.9</c:v>
                </c:pt>
                <c:pt idx="9">
                  <c:v>453.1</c:v>
                </c:pt>
                <c:pt idx="10">
                  <c:v>450.7</c:v>
                </c:pt>
                <c:pt idx="11">
                  <c:v>450.5</c:v>
                </c:pt>
                <c:pt idx="12">
                  <c:v>449.44231818181822</c:v>
                </c:pt>
                <c:pt idx="13">
                  <c:v>449.45263636363552</c:v>
                </c:pt>
                <c:pt idx="14">
                  <c:v>448.79695454545453</c:v>
                </c:pt>
                <c:pt idx="15">
                  <c:v>448.14127272727274</c:v>
                </c:pt>
                <c:pt idx="16">
                  <c:v>446.819590909091</c:v>
                </c:pt>
                <c:pt idx="17">
                  <c:v>446.82990909090825</c:v>
                </c:pt>
                <c:pt idx="18">
                  <c:v>446.17422727272725</c:v>
                </c:pt>
                <c:pt idx="19">
                  <c:v>445.51854545454552</c:v>
                </c:pt>
                <c:pt idx="20">
                  <c:v>444.19686363636373</c:v>
                </c:pt>
                <c:pt idx="21">
                  <c:v>444.20718181818097</c:v>
                </c:pt>
                <c:pt idx="22">
                  <c:v>443.55150000000003</c:v>
                </c:pt>
                <c:pt idx="23">
                  <c:v>442.8958181818183</c:v>
                </c:pt>
                <c:pt idx="24">
                  <c:v>441.57413636363623</c:v>
                </c:pt>
                <c:pt idx="25">
                  <c:v>441.14045454545453</c:v>
                </c:pt>
                <c:pt idx="26">
                  <c:v>438.26477272727277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F15-49C9-A45D-46A5324D6312}"/>
            </c:ext>
          </c:extLst>
        </c:ser>
        <c:ser>
          <c:idx val="8"/>
          <c:order val="4"/>
          <c:tx>
            <c:strRef>
              <c:f>Население!$F$2</c:f>
              <c:strCache>
                <c:ptCount val="1"/>
                <c:pt idx="0">
                  <c:v>Сахалинская </c:v>
                </c:pt>
              </c:strCache>
            </c:strRef>
          </c:tx>
          <c:spPr>
            <a:ln w="34925" cap="rnd">
              <a:solidFill>
                <a:schemeClr val="accent5">
                  <a:lumMod val="90000"/>
                </a:schemeClr>
              </a:solidFill>
              <a:round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marker>
            <c:symbol val="none"/>
          </c:marker>
          <c:cat>
            <c:numRef>
              <c:f>Население!$A$3:$A$29</c:f>
              <c:numCache>
                <c:formatCode>General</c:formatCode>
                <c:ptCount val="2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</c:numCache>
            </c:numRef>
          </c:cat>
          <c:val>
            <c:numRef>
              <c:f>Население!$F$3:$F$29</c:f>
              <c:numCache>
                <c:formatCode>0</c:formatCode>
                <c:ptCount val="27"/>
                <c:pt idx="0">
                  <c:v>496.7</c:v>
                </c:pt>
                <c:pt idx="1">
                  <c:v>495.4</c:v>
                </c:pt>
                <c:pt idx="2">
                  <c:v>493.3</c:v>
                </c:pt>
                <c:pt idx="3">
                  <c:v>491</c:v>
                </c:pt>
                <c:pt idx="4">
                  <c:v>488.4</c:v>
                </c:pt>
                <c:pt idx="5">
                  <c:v>487.3</c:v>
                </c:pt>
                <c:pt idx="6">
                  <c:v>487.4</c:v>
                </c:pt>
                <c:pt idx="7">
                  <c:v>490.2</c:v>
                </c:pt>
                <c:pt idx="8">
                  <c:v>489.6</c:v>
                </c:pt>
                <c:pt idx="9">
                  <c:v>488.3</c:v>
                </c:pt>
                <c:pt idx="10">
                  <c:v>485.6</c:v>
                </c:pt>
                <c:pt idx="11">
                  <c:v>484.2</c:v>
                </c:pt>
                <c:pt idx="12">
                  <c:v>481.89333333333298</c:v>
                </c:pt>
                <c:pt idx="13">
                  <c:v>480.82666666666597</c:v>
                </c:pt>
                <c:pt idx="14">
                  <c:v>481.92</c:v>
                </c:pt>
                <c:pt idx="15">
                  <c:v>481.84</c:v>
                </c:pt>
                <c:pt idx="16">
                  <c:v>481.84</c:v>
                </c:pt>
                <c:pt idx="17">
                  <c:v>480.77333333333303</c:v>
                </c:pt>
                <c:pt idx="18">
                  <c:v>481.86666666666599</c:v>
                </c:pt>
                <c:pt idx="19">
                  <c:v>482.933333333333</c:v>
                </c:pt>
                <c:pt idx="20">
                  <c:v>483.33333333333297</c:v>
                </c:pt>
                <c:pt idx="21">
                  <c:v>482.70666666666602</c:v>
                </c:pt>
                <c:pt idx="22">
                  <c:v>481.69333333333299</c:v>
                </c:pt>
                <c:pt idx="23">
                  <c:v>482.35999999999899</c:v>
                </c:pt>
                <c:pt idx="24">
                  <c:v>482.986666666666</c:v>
                </c:pt>
                <c:pt idx="25">
                  <c:v>483.33333333333297</c:v>
                </c:pt>
                <c:pt idx="26">
                  <c:v>482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F15-49C9-A45D-46A5324D63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6158848"/>
        <c:axId val="226185216"/>
      </c:lineChart>
      <c:lineChart>
        <c:grouping val="standard"/>
        <c:varyColors val="0"/>
        <c:ser>
          <c:idx val="2"/>
          <c:order val="1"/>
          <c:tx>
            <c:strRef>
              <c:f>Население!$C$2</c:f>
              <c:strCache>
                <c:ptCount val="1"/>
                <c:pt idx="0">
                  <c:v>Чукотская (Арктическая)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marker>
            <c:symbol val="none"/>
          </c:marker>
          <c:cat>
            <c:numRef>
              <c:f>Население!$A$3:$A$29</c:f>
              <c:numCache>
                <c:formatCode>General</c:formatCode>
                <c:ptCount val="2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</c:numCache>
            </c:numRef>
          </c:cat>
          <c:val>
            <c:numRef>
              <c:f>Население!$C$3:$C$29</c:f>
              <c:numCache>
                <c:formatCode>0</c:formatCode>
                <c:ptCount val="27"/>
                <c:pt idx="0">
                  <c:v>1008.6</c:v>
                </c:pt>
                <c:pt idx="1">
                  <c:v>1006.8</c:v>
                </c:pt>
                <c:pt idx="2">
                  <c:v>1006.4</c:v>
                </c:pt>
                <c:pt idx="3">
                  <c:v>1005.3</c:v>
                </c:pt>
                <c:pt idx="4">
                  <c:v>1007.4</c:v>
                </c:pt>
                <c:pt idx="5">
                  <c:v>1009.9000000000001</c:v>
                </c:pt>
                <c:pt idx="6">
                  <c:v>1012.5999999999999</c:v>
                </c:pt>
                <c:pt idx="7">
                  <c:v>1013.8</c:v>
                </c:pt>
                <c:pt idx="8">
                  <c:v>1016.7</c:v>
                </c:pt>
                <c:pt idx="9">
                  <c:v>1022.3</c:v>
                </c:pt>
                <c:pt idx="10">
                  <c:v>1031.5</c:v>
                </c:pt>
                <c:pt idx="11">
                  <c:v>1042.0999999999999</c:v>
                </c:pt>
                <c:pt idx="12">
                  <c:v>1045</c:v>
                </c:pt>
                <c:pt idx="13">
                  <c:v>1044</c:v>
                </c:pt>
                <c:pt idx="14">
                  <c:v>1045</c:v>
                </c:pt>
                <c:pt idx="15">
                  <c:v>1046</c:v>
                </c:pt>
                <c:pt idx="16">
                  <c:v>1046</c:v>
                </c:pt>
                <c:pt idx="17">
                  <c:v>1046</c:v>
                </c:pt>
                <c:pt idx="18">
                  <c:v>1045.7289743589749</c:v>
                </c:pt>
                <c:pt idx="19">
                  <c:v>1047</c:v>
                </c:pt>
                <c:pt idx="20">
                  <c:v>1051</c:v>
                </c:pt>
                <c:pt idx="21">
                  <c:v>1049.8051282051301</c:v>
                </c:pt>
                <c:pt idx="22">
                  <c:v>1048.4305128205151</c:v>
                </c:pt>
                <c:pt idx="23">
                  <c:v>1049.8158974358948</c:v>
                </c:pt>
                <c:pt idx="24">
                  <c:v>1051.1612820512801</c:v>
                </c:pt>
                <c:pt idx="25">
                  <c:v>1055.2666666666651</c:v>
                </c:pt>
                <c:pt idx="26">
                  <c:v>1053.91205128205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F15-49C9-A45D-46A5324D6312}"/>
            </c:ext>
          </c:extLst>
        </c:ser>
        <c:ser>
          <c:idx val="4"/>
          <c:order val="2"/>
          <c:tx>
            <c:strRef>
              <c:f>Население!$D$2</c:f>
              <c:strCache>
                <c:ptCount val="1"/>
                <c:pt idx="0">
                  <c:v>Амурская</c:v>
                </c:pt>
              </c:strCache>
            </c:strRef>
          </c:tx>
          <c:spPr>
            <a:ln w="34925" cap="rnd">
              <a:solidFill>
                <a:schemeClr val="accent5">
                  <a:lumMod val="60000"/>
                </a:schemeClr>
              </a:solidFill>
              <a:round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marker>
            <c:symbol val="none"/>
          </c:marker>
          <c:cat>
            <c:numRef>
              <c:f>Население!$A$3:$A$29</c:f>
              <c:numCache>
                <c:formatCode>General</c:formatCode>
                <c:ptCount val="2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</c:numCache>
            </c:numRef>
          </c:cat>
          <c:val>
            <c:numRef>
              <c:f>Население!$D$3:$D$29</c:f>
              <c:numCache>
                <c:formatCode>0</c:formatCode>
                <c:ptCount val="27"/>
                <c:pt idx="0">
                  <c:v>2171.6000000000004</c:v>
                </c:pt>
                <c:pt idx="1">
                  <c:v>2164.1</c:v>
                </c:pt>
                <c:pt idx="2">
                  <c:v>2159</c:v>
                </c:pt>
                <c:pt idx="3">
                  <c:v>2151.1999999999998</c:v>
                </c:pt>
                <c:pt idx="4">
                  <c:v>2148.1999999999998</c:v>
                </c:pt>
                <c:pt idx="5">
                  <c:v>2140.1999999999998</c:v>
                </c:pt>
                <c:pt idx="6">
                  <c:v>2135.1</c:v>
                </c:pt>
                <c:pt idx="7">
                  <c:v>2126.6999999999998</c:v>
                </c:pt>
                <c:pt idx="8">
                  <c:v>2114.6999999999998</c:v>
                </c:pt>
                <c:pt idx="9">
                  <c:v>2105.6999999999998</c:v>
                </c:pt>
                <c:pt idx="10">
                  <c:v>2083</c:v>
                </c:pt>
                <c:pt idx="11">
                  <c:v>2071.5</c:v>
                </c:pt>
                <c:pt idx="12">
                  <c:v>2060.52</c:v>
                </c:pt>
                <c:pt idx="13">
                  <c:v>2046.12</c:v>
                </c:pt>
                <c:pt idx="14">
                  <c:v>2038.32</c:v>
                </c:pt>
                <c:pt idx="15">
                  <c:v>2030</c:v>
                </c:pt>
                <c:pt idx="16">
                  <c:v>2025</c:v>
                </c:pt>
                <c:pt idx="17">
                  <c:v>2017</c:v>
                </c:pt>
                <c:pt idx="18">
                  <c:v>2005</c:v>
                </c:pt>
                <c:pt idx="19">
                  <c:v>1996</c:v>
                </c:pt>
                <c:pt idx="20">
                  <c:v>1996.6399999999901</c:v>
                </c:pt>
                <c:pt idx="21">
                  <c:v>2006.92</c:v>
                </c:pt>
                <c:pt idx="22">
                  <c:v>2016.52</c:v>
                </c:pt>
                <c:pt idx="23">
                  <c:v>1996</c:v>
                </c:pt>
                <c:pt idx="24">
                  <c:v>1996.6399999999901</c:v>
                </c:pt>
                <c:pt idx="25">
                  <c:v>2006.92</c:v>
                </c:pt>
                <c:pt idx="26">
                  <c:v>2016.52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1F15-49C9-A45D-46A5324D6312}"/>
            </c:ext>
          </c:extLst>
        </c:ser>
        <c:ser>
          <c:idx val="6"/>
          <c:order val="3"/>
          <c:tx>
            <c:strRef>
              <c:f>Население!$E$2</c:f>
              <c:strCache>
                <c:ptCount val="1"/>
                <c:pt idx="0">
                  <c:v>Байкальская</c:v>
                </c:pt>
              </c:strCache>
            </c:strRef>
          </c:tx>
          <c:spPr>
            <a:ln w="34925" cap="rnd">
              <a:solidFill>
                <a:srgbClr val="0070C0"/>
              </a:solidFill>
              <a:prstDash val="solid"/>
              <a:round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marker>
            <c:symbol val="none"/>
          </c:marker>
          <c:cat>
            <c:numRef>
              <c:f>Население!$A$3:$A$29</c:f>
              <c:numCache>
                <c:formatCode>General</c:formatCode>
                <c:ptCount val="2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</c:numCache>
            </c:numRef>
          </c:cat>
          <c:val>
            <c:numRef>
              <c:f>Население!$E$3:$E$29</c:f>
              <c:numCache>
                <c:formatCode>0</c:formatCode>
                <c:ptCount val="27"/>
                <c:pt idx="0">
                  <c:v>2077.6999999999998</c:v>
                </c:pt>
                <c:pt idx="1">
                  <c:v>2070.8000000000002</c:v>
                </c:pt>
                <c:pt idx="2">
                  <c:v>2067</c:v>
                </c:pt>
                <c:pt idx="3">
                  <c:v>2064.3000000000002</c:v>
                </c:pt>
                <c:pt idx="4">
                  <c:v>2066</c:v>
                </c:pt>
                <c:pt idx="5">
                  <c:v>2065.3000000000002</c:v>
                </c:pt>
                <c:pt idx="6">
                  <c:v>2063.1</c:v>
                </c:pt>
                <c:pt idx="7">
                  <c:v>2057.3000000000002</c:v>
                </c:pt>
                <c:pt idx="8">
                  <c:v>2049.1</c:v>
                </c:pt>
                <c:pt idx="9">
                  <c:v>2045.6</c:v>
                </c:pt>
                <c:pt idx="10">
                  <c:v>2038.9</c:v>
                </c:pt>
                <c:pt idx="11">
                  <c:v>2026.1</c:v>
                </c:pt>
                <c:pt idx="12" formatCode="General">
                  <c:v>2026</c:v>
                </c:pt>
                <c:pt idx="13" formatCode="General">
                  <c:v>2025</c:v>
                </c:pt>
                <c:pt idx="14" formatCode="General">
                  <c:v>2023</c:v>
                </c:pt>
                <c:pt idx="15" formatCode="General">
                  <c:v>2017</c:v>
                </c:pt>
                <c:pt idx="16" formatCode="General">
                  <c:v>2009</c:v>
                </c:pt>
                <c:pt idx="17" formatCode="General">
                  <c:v>2006</c:v>
                </c:pt>
                <c:pt idx="18">
                  <c:v>2023.4</c:v>
                </c:pt>
                <c:pt idx="19">
                  <c:v>2021.56</c:v>
                </c:pt>
                <c:pt idx="20">
                  <c:v>2027.23999999999</c:v>
                </c:pt>
                <c:pt idx="21">
                  <c:v>2010.28</c:v>
                </c:pt>
                <c:pt idx="22">
                  <c:v>2007.32</c:v>
                </c:pt>
                <c:pt idx="23">
                  <c:v>2015.08</c:v>
                </c:pt>
                <c:pt idx="24">
                  <c:v>2021.52</c:v>
                </c:pt>
                <c:pt idx="25">
                  <c:v>2023.6799999999901</c:v>
                </c:pt>
                <c:pt idx="26">
                  <c:v>2022.84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1F15-49C9-A45D-46A5324D63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6193408"/>
        <c:axId val="226187136"/>
      </c:lineChart>
      <c:catAx>
        <c:axId val="226158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6185216"/>
        <c:crosses val="autoZero"/>
        <c:auto val="1"/>
        <c:lblAlgn val="ctr"/>
        <c:lblOffset val="100"/>
        <c:noMultiLvlLbl val="0"/>
      </c:catAx>
      <c:valAx>
        <c:axId val="226185216"/>
        <c:scaling>
          <c:orientation val="minMax"/>
          <c:min val="4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Магаданская, Сахалинская геотории</a:t>
                </a:r>
              </a:p>
            </c:rich>
          </c:tx>
          <c:layout>
            <c:manualLayout>
              <c:xMode val="edge"/>
              <c:yMode val="edge"/>
              <c:x val="2.449740263040031E-2"/>
              <c:y val="9.3075040126905623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6158848"/>
        <c:crosses val="autoZero"/>
        <c:crossBetween val="between"/>
      </c:valAx>
      <c:valAx>
        <c:axId val="226187136"/>
        <c:scaling>
          <c:orientation val="minMax"/>
          <c:min val="5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Чукотская, Амурская, Байкальская геотории</a:t>
                </a:r>
              </a:p>
            </c:rich>
          </c:tx>
          <c:layout>
            <c:manualLayout>
              <c:xMode val="edge"/>
              <c:yMode val="edge"/>
              <c:x val="0.9381679315153324"/>
              <c:y val="0.100698422807337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6193408"/>
        <c:crosses val="max"/>
        <c:crossBetween val="between"/>
      </c:valAx>
      <c:catAx>
        <c:axId val="2261934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61871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rgbClr val="0070C0"/>
      </a:solidFill>
      <a:prstDash val="sysDot"/>
    </a:ln>
    <a:effectLst/>
  </c:spPr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771228596425433E-2"/>
          <c:y val="2.7224573285001712E-2"/>
          <c:w val="0.9041327834020747"/>
          <c:h val="0.62098892825441876"/>
        </c:manualLayout>
      </c:layout>
      <c:lineChart>
        <c:grouping val="standard"/>
        <c:varyColors val="0"/>
        <c:ser>
          <c:idx val="0"/>
          <c:order val="0"/>
          <c:tx>
            <c:strRef>
              <c:f>ВВП!$B$2</c:f>
              <c:strCache>
                <c:ptCount val="1"/>
                <c:pt idx="0">
                  <c:v>Магаданская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ВВП!$A$3:$A$29</c:f>
              <c:numCache>
                <c:formatCode>General</c:formatCode>
                <c:ptCount val="2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</c:numCache>
            </c:numRef>
          </c:cat>
          <c:val>
            <c:numRef>
              <c:f>ВВП!$B$3:$B$29</c:f>
              <c:numCache>
                <c:formatCode>0</c:formatCode>
                <c:ptCount val="27"/>
                <c:pt idx="0">
                  <c:v>162742.9</c:v>
                </c:pt>
                <c:pt idx="1">
                  <c:v>186550.09999999998</c:v>
                </c:pt>
                <c:pt idx="2">
                  <c:v>205830.59999999998</c:v>
                </c:pt>
                <c:pt idx="3">
                  <c:v>222269.9</c:v>
                </c:pt>
                <c:pt idx="4">
                  <c:v>242698.09999999998</c:v>
                </c:pt>
                <c:pt idx="5">
                  <c:v>301203.09999999998</c:v>
                </c:pt>
                <c:pt idx="6">
                  <c:v>377970.8</c:v>
                </c:pt>
                <c:pt idx="7">
                  <c:v>390018.4</c:v>
                </c:pt>
                <c:pt idx="8">
                  <c:v>439521.9</c:v>
                </c:pt>
                <c:pt idx="9">
                  <c:v>493752.69999999995</c:v>
                </c:pt>
                <c:pt idx="10">
                  <c:v>578547.30000000005</c:v>
                </c:pt>
                <c:pt idx="11">
                  <c:v>579640</c:v>
                </c:pt>
                <c:pt idx="12">
                  <c:v>651720</c:v>
                </c:pt>
                <c:pt idx="13">
                  <c:v>661600</c:v>
                </c:pt>
                <c:pt idx="14">
                  <c:v>733680</c:v>
                </c:pt>
                <c:pt idx="15">
                  <c:v>733680</c:v>
                </c:pt>
                <c:pt idx="16">
                  <c:v>743560</c:v>
                </c:pt>
                <c:pt idx="17">
                  <c:v>743560</c:v>
                </c:pt>
                <c:pt idx="18">
                  <c:v>743560</c:v>
                </c:pt>
                <c:pt idx="19">
                  <c:v>743560</c:v>
                </c:pt>
                <c:pt idx="20">
                  <c:v>743560</c:v>
                </c:pt>
                <c:pt idx="21">
                  <c:v>785640</c:v>
                </c:pt>
                <c:pt idx="22">
                  <c:v>763560</c:v>
                </c:pt>
                <c:pt idx="23">
                  <c:v>815639.99999999988</c:v>
                </c:pt>
                <c:pt idx="24">
                  <c:v>773560</c:v>
                </c:pt>
                <c:pt idx="25">
                  <c:v>759533.33333333302</c:v>
                </c:pt>
                <c:pt idx="26">
                  <c:v>779400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DB4-4F77-A032-777D01BB6AA0}"/>
            </c:ext>
          </c:extLst>
        </c:ser>
        <c:ser>
          <c:idx val="2"/>
          <c:order val="1"/>
          <c:tx>
            <c:strRef>
              <c:f>ВВП!$C$2</c:f>
              <c:strCache>
                <c:ptCount val="1"/>
                <c:pt idx="0">
                  <c:v>Чукотская (Арктическая)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ВВП!$A$3:$A$29</c:f>
              <c:numCache>
                <c:formatCode>General</c:formatCode>
                <c:ptCount val="2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</c:numCache>
            </c:numRef>
          </c:cat>
          <c:val>
            <c:numRef>
              <c:f>ВВП!$C$3:$C$29</c:f>
              <c:numCache>
                <c:formatCode>0</c:formatCode>
                <c:ptCount val="27"/>
                <c:pt idx="0">
                  <c:v>425803.19999999995</c:v>
                </c:pt>
                <c:pt idx="1">
                  <c:v>531588.5</c:v>
                </c:pt>
                <c:pt idx="2">
                  <c:v>586940.70000000007</c:v>
                </c:pt>
                <c:pt idx="3">
                  <c:v>614751.6</c:v>
                </c:pt>
                <c:pt idx="4">
                  <c:v>715891.70000000007</c:v>
                </c:pt>
                <c:pt idx="5">
                  <c:v>809337.2</c:v>
                </c:pt>
                <c:pt idx="6">
                  <c:v>961623.4</c:v>
                </c:pt>
                <c:pt idx="7">
                  <c:v>1014903.4</c:v>
                </c:pt>
                <c:pt idx="8">
                  <c:v>1210197.3</c:v>
                </c:pt>
                <c:pt idx="9">
                  <c:v>1322675.3</c:v>
                </c:pt>
                <c:pt idx="10">
                  <c:v>1261257.5999999999</c:v>
                </c:pt>
                <c:pt idx="11">
                  <c:v>1270400</c:v>
                </c:pt>
                <c:pt idx="12">
                  <c:v>1227733.33333333</c:v>
                </c:pt>
                <c:pt idx="13">
                  <c:v>1243866.66666666</c:v>
                </c:pt>
                <c:pt idx="14">
                  <c:v>1212133.33333333</c:v>
                </c:pt>
                <c:pt idx="15">
                  <c:v>1245999.99999999</c:v>
                </c:pt>
                <c:pt idx="16">
                  <c:v>1279866.66666666</c:v>
                </c:pt>
                <c:pt idx="17">
                  <c:v>1309466.66666666</c:v>
                </c:pt>
                <c:pt idx="18">
                  <c:v>1315600</c:v>
                </c:pt>
                <c:pt idx="19">
                  <c:v>1243866.66666666</c:v>
                </c:pt>
                <c:pt idx="20">
                  <c:v>1245999.99999999</c:v>
                </c:pt>
                <c:pt idx="21">
                  <c:v>1179866.66666666</c:v>
                </c:pt>
                <c:pt idx="22">
                  <c:v>1149466.66666666</c:v>
                </c:pt>
                <c:pt idx="23">
                  <c:v>1175600</c:v>
                </c:pt>
                <c:pt idx="24">
                  <c:v>1143866.66666666</c:v>
                </c:pt>
                <c:pt idx="25">
                  <c:v>1145999.99999999</c:v>
                </c:pt>
                <c:pt idx="26">
                  <c:v>1121600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DB4-4F77-A032-777D01BB6AA0}"/>
            </c:ext>
          </c:extLst>
        </c:ser>
        <c:ser>
          <c:idx val="4"/>
          <c:order val="2"/>
          <c:tx>
            <c:strRef>
              <c:f>ВВП!$D$2</c:f>
              <c:strCache>
                <c:ptCount val="1"/>
                <c:pt idx="0">
                  <c:v>Амурская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cat>
            <c:numRef>
              <c:f>ВВП!$A$3:$A$29</c:f>
              <c:numCache>
                <c:formatCode>General</c:formatCode>
                <c:ptCount val="2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</c:numCache>
            </c:numRef>
          </c:cat>
          <c:val>
            <c:numRef>
              <c:f>ВВП!$D$3:$D$29</c:f>
              <c:numCache>
                <c:formatCode>0</c:formatCode>
                <c:ptCount val="27"/>
                <c:pt idx="0">
                  <c:v>532279.9</c:v>
                </c:pt>
                <c:pt idx="1">
                  <c:v>624995.9</c:v>
                </c:pt>
                <c:pt idx="2">
                  <c:v>667401.4</c:v>
                </c:pt>
                <c:pt idx="3">
                  <c:v>708768.1</c:v>
                </c:pt>
                <c:pt idx="4">
                  <c:v>771391.4</c:v>
                </c:pt>
                <c:pt idx="5">
                  <c:v>873172.8</c:v>
                </c:pt>
                <c:pt idx="6">
                  <c:v>970191.4</c:v>
                </c:pt>
                <c:pt idx="7">
                  <c:v>997132</c:v>
                </c:pt>
                <c:pt idx="8">
                  <c:v>1095753.6000000001</c:v>
                </c:pt>
                <c:pt idx="9">
                  <c:v>1200832.8</c:v>
                </c:pt>
                <c:pt idx="10">
                  <c:v>1310289.8</c:v>
                </c:pt>
                <c:pt idx="11">
                  <c:v>1397533.33333333</c:v>
                </c:pt>
                <c:pt idx="12">
                  <c:v>1430866.66666666</c:v>
                </c:pt>
                <c:pt idx="13">
                  <c:v>1329266.66666666</c:v>
                </c:pt>
                <c:pt idx="14">
                  <c:v>1288533.3333333302</c:v>
                </c:pt>
                <c:pt idx="15">
                  <c:v>1278200</c:v>
                </c:pt>
                <c:pt idx="16">
                  <c:v>1208266.66666666</c:v>
                </c:pt>
                <c:pt idx="17">
                  <c:v>1212066.66666666</c:v>
                </c:pt>
                <c:pt idx="18">
                  <c:v>1184200</c:v>
                </c:pt>
                <c:pt idx="19">
                  <c:v>1287933.33333333</c:v>
                </c:pt>
                <c:pt idx="20">
                  <c:v>1333533.3333333302</c:v>
                </c:pt>
                <c:pt idx="21">
                  <c:v>1233866.66666666</c:v>
                </c:pt>
                <c:pt idx="22">
                  <c:v>1158733.33333333</c:v>
                </c:pt>
                <c:pt idx="23">
                  <c:v>1007200</c:v>
                </c:pt>
                <c:pt idx="24">
                  <c:v>1002666.66666666</c:v>
                </c:pt>
                <c:pt idx="25">
                  <c:v>1037466.66666666</c:v>
                </c:pt>
                <c:pt idx="26">
                  <c:v>935866.66666666605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DB4-4F77-A032-777D01BB6AA0}"/>
            </c:ext>
          </c:extLst>
        </c:ser>
        <c:ser>
          <c:idx val="6"/>
          <c:order val="3"/>
          <c:tx>
            <c:strRef>
              <c:f>ВВП!$E$2</c:f>
              <c:strCache>
                <c:ptCount val="1"/>
                <c:pt idx="0">
                  <c:v>Байкальская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80000"/>
                  <a:lumOff val="20000"/>
                </a:schemeClr>
              </a:solidFill>
              <a:ln w="9525">
                <a:solidFill>
                  <a:schemeClr val="accent6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numRef>
              <c:f>ВВП!$A$3:$A$29</c:f>
              <c:numCache>
                <c:formatCode>General</c:formatCode>
                <c:ptCount val="2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</c:numCache>
            </c:numRef>
          </c:cat>
          <c:val>
            <c:numRef>
              <c:f>ВВП!$E$3:$E$29</c:f>
              <c:numCache>
                <c:formatCode>0</c:formatCode>
                <c:ptCount val="27"/>
                <c:pt idx="0">
                  <c:v>300268.09999999998</c:v>
                </c:pt>
                <c:pt idx="1">
                  <c:v>357493.1</c:v>
                </c:pt>
                <c:pt idx="2">
                  <c:v>388706.6</c:v>
                </c:pt>
                <c:pt idx="3">
                  <c:v>406128.3</c:v>
                </c:pt>
                <c:pt idx="4">
                  <c:v>421333.69999999995</c:v>
                </c:pt>
                <c:pt idx="5">
                  <c:v>450489.59999999998</c:v>
                </c:pt>
                <c:pt idx="6">
                  <c:v>499905.30000000005</c:v>
                </c:pt>
                <c:pt idx="7">
                  <c:v>531190.6</c:v>
                </c:pt>
                <c:pt idx="8">
                  <c:v>598417.5</c:v>
                </c:pt>
                <c:pt idx="9">
                  <c:v>654967.1</c:v>
                </c:pt>
                <c:pt idx="10">
                  <c:v>728534</c:v>
                </c:pt>
                <c:pt idx="11">
                  <c:v>764933.33333333302</c:v>
                </c:pt>
                <c:pt idx="12">
                  <c:v>763066.66666666605</c:v>
                </c:pt>
                <c:pt idx="13">
                  <c:v>798000</c:v>
                </c:pt>
                <c:pt idx="14">
                  <c:v>824933.33333333302</c:v>
                </c:pt>
                <c:pt idx="15">
                  <c:v>811000</c:v>
                </c:pt>
                <c:pt idx="16">
                  <c:v>809066.66666666593</c:v>
                </c:pt>
                <c:pt idx="17">
                  <c:v>789599.99999999988</c:v>
                </c:pt>
                <c:pt idx="18">
                  <c:v>773866.66666666605</c:v>
                </c:pt>
                <c:pt idx="19">
                  <c:v>751266.66666666593</c:v>
                </c:pt>
                <c:pt idx="20">
                  <c:v>766266.66666666593</c:v>
                </c:pt>
                <c:pt idx="21">
                  <c:v>798000</c:v>
                </c:pt>
                <c:pt idx="22">
                  <c:v>824933.33333333302</c:v>
                </c:pt>
                <c:pt idx="23">
                  <c:v>811000</c:v>
                </c:pt>
                <c:pt idx="24">
                  <c:v>809066.66666666593</c:v>
                </c:pt>
                <c:pt idx="25">
                  <c:v>789599.99999999988</c:v>
                </c:pt>
                <c:pt idx="26">
                  <c:v>773400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DB4-4F77-A032-777D01BB6AA0}"/>
            </c:ext>
          </c:extLst>
        </c:ser>
        <c:ser>
          <c:idx val="8"/>
          <c:order val="4"/>
          <c:tx>
            <c:strRef>
              <c:f>ВВП!$F$2</c:f>
              <c:strCache>
                <c:ptCount val="1"/>
                <c:pt idx="0">
                  <c:v>Сахалинская </c:v>
                </c:pt>
              </c:strCache>
            </c:strRef>
          </c:tx>
          <c:spPr>
            <a:ln w="28575" cap="rnd">
              <a:solidFill>
                <a:srgbClr val="C5E6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  <a:lumOff val="20000"/>
                </a:schemeClr>
              </a:solidFill>
              <a:ln w="9525">
                <a:solidFill>
                  <a:schemeClr val="accent4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numRef>
              <c:f>ВВП!$A$3:$A$29</c:f>
              <c:numCache>
                <c:formatCode>General</c:formatCode>
                <c:ptCount val="2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</c:numCache>
            </c:numRef>
          </c:cat>
          <c:val>
            <c:numRef>
              <c:f>ВВП!$F$3:$F$29</c:f>
              <c:numCache>
                <c:formatCode>0</c:formatCode>
                <c:ptCount val="27"/>
                <c:pt idx="0">
                  <c:v>487659.5</c:v>
                </c:pt>
                <c:pt idx="1">
                  <c:v>600247.9</c:v>
                </c:pt>
                <c:pt idx="2">
                  <c:v>641886.4</c:v>
                </c:pt>
                <c:pt idx="3">
                  <c:v>671743.6</c:v>
                </c:pt>
                <c:pt idx="4">
                  <c:v>799165.4</c:v>
                </c:pt>
                <c:pt idx="5">
                  <c:v>837495.2</c:v>
                </c:pt>
                <c:pt idx="6">
                  <c:v>762510.3</c:v>
                </c:pt>
                <c:pt idx="7">
                  <c:v>784503.4</c:v>
                </c:pt>
                <c:pt idx="8">
                  <c:v>1233164.7</c:v>
                </c:pt>
                <c:pt idx="9">
                  <c:v>1172226.1000000001</c:v>
                </c:pt>
                <c:pt idx="10">
                  <c:v>1002707.9</c:v>
                </c:pt>
                <c:pt idx="11" formatCode="General">
                  <c:v>1026600</c:v>
                </c:pt>
                <c:pt idx="12">
                  <c:v>992466.66666666593</c:v>
                </c:pt>
                <c:pt idx="13">
                  <c:v>991400</c:v>
                </c:pt>
                <c:pt idx="14">
                  <c:v>727933.33333333291</c:v>
                </c:pt>
                <c:pt idx="15">
                  <c:v>667266.66666666605</c:v>
                </c:pt>
                <c:pt idx="16">
                  <c:v>664333.33333333291</c:v>
                </c:pt>
                <c:pt idx="17">
                  <c:v>886466.66666666605</c:v>
                </c:pt>
                <c:pt idx="18">
                  <c:v>942466.66666665999</c:v>
                </c:pt>
                <c:pt idx="19">
                  <c:v>947000</c:v>
                </c:pt>
                <c:pt idx="20">
                  <c:v>956733.33333333</c:v>
                </c:pt>
                <c:pt idx="21">
                  <c:v>960066.66666666011</c:v>
                </c:pt>
                <c:pt idx="22">
                  <c:v>968666.66666666011</c:v>
                </c:pt>
                <c:pt idx="23">
                  <c:v>900800</c:v>
                </c:pt>
                <c:pt idx="24">
                  <c:v>899466.66666666605</c:v>
                </c:pt>
                <c:pt idx="25">
                  <c:v>884133.33333333302</c:v>
                </c:pt>
                <c:pt idx="26">
                  <c:v>886800.00000000012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0DB4-4F77-A032-777D01BB6A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7689984"/>
        <c:axId val="227691904"/>
      </c:lineChart>
      <c:catAx>
        <c:axId val="22768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7691904"/>
        <c:crosses val="autoZero"/>
        <c:auto val="1"/>
        <c:lblAlgn val="ctr"/>
        <c:lblOffset val="100"/>
        <c:noMultiLvlLbl val="0"/>
      </c:catAx>
      <c:valAx>
        <c:axId val="22769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768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Лист2!$G$2</c:f>
              <c:strCache>
                <c:ptCount val="1"/>
                <c:pt idx="0">
                  <c:v>Байкальская геотория (Республика Бурятия и Забайкальский край);</c:v>
                </c:pt>
              </c:strCache>
            </c:strRef>
          </c:tx>
          <c:spPr>
            <a:ln w="22225" cap="rnd" cmpd="sng" algn="ctr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Лист2!$A$3:$A$35</c:f>
              <c:numCache>
                <c:formatCode>General</c:formatCode>
                <c:ptCount val="3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  <c:pt idx="26">
                  <c:v>2024</c:v>
                </c:pt>
                <c:pt idx="27">
                  <c:v>2025</c:v>
                </c:pt>
                <c:pt idx="28">
                  <c:v>2026</c:v>
                </c:pt>
                <c:pt idx="29">
                  <c:v>2027</c:v>
                </c:pt>
                <c:pt idx="30">
                  <c:v>2028</c:v>
                </c:pt>
                <c:pt idx="31">
                  <c:v>2029</c:v>
                </c:pt>
                <c:pt idx="32">
                  <c:v>2030</c:v>
                </c:pt>
              </c:numCache>
            </c:numRef>
          </c:cat>
          <c:val>
            <c:numRef>
              <c:f>Лист2!$G$3:$G$35</c:f>
              <c:numCache>
                <c:formatCode>General</c:formatCode>
                <c:ptCount val="33"/>
                <c:pt idx="0">
                  <c:v>24004.6</c:v>
                </c:pt>
                <c:pt idx="1">
                  <c:v>36969.300000000003</c:v>
                </c:pt>
                <c:pt idx="2">
                  <c:v>51599.1</c:v>
                </c:pt>
                <c:pt idx="3">
                  <c:v>65214.299999999996</c:v>
                </c:pt>
                <c:pt idx="4">
                  <c:v>82440.3</c:v>
                </c:pt>
                <c:pt idx="5">
                  <c:v>105399.2</c:v>
                </c:pt>
                <c:pt idx="6">
                  <c:v>125180.3</c:v>
                </c:pt>
                <c:pt idx="7">
                  <c:v>144560</c:v>
                </c:pt>
                <c:pt idx="8">
                  <c:v>182444.5</c:v>
                </c:pt>
                <c:pt idx="9">
                  <c:v>218264.4</c:v>
                </c:pt>
                <c:pt idx="10">
                  <c:v>265040.5</c:v>
                </c:pt>
                <c:pt idx="11">
                  <c:v>269775.59999999998</c:v>
                </c:pt>
                <c:pt idx="12">
                  <c:v>300268.09999999998</c:v>
                </c:pt>
                <c:pt idx="13">
                  <c:v>357493.1</c:v>
                </c:pt>
                <c:pt idx="14">
                  <c:v>388706.6</c:v>
                </c:pt>
                <c:pt idx="15">
                  <c:v>406128.3</c:v>
                </c:pt>
                <c:pt idx="16">
                  <c:v>421333.69999999995</c:v>
                </c:pt>
                <c:pt idx="17">
                  <c:v>450489.59999999998</c:v>
                </c:pt>
                <c:pt idx="18">
                  <c:v>499905.30000000005</c:v>
                </c:pt>
                <c:pt idx="19">
                  <c:v>531190.6</c:v>
                </c:pt>
                <c:pt idx="20">
                  <c:v>598417.5</c:v>
                </c:pt>
                <c:pt idx="21">
                  <c:v>654967.1</c:v>
                </c:pt>
                <c:pt idx="22">
                  <c:v>728534</c:v>
                </c:pt>
                <c:pt idx="23">
                  <c:v>725080</c:v>
                </c:pt>
                <c:pt idx="24">
                  <c:v>627880</c:v>
                </c:pt>
                <c:pt idx="25">
                  <c:v>504240</c:v>
                </c:pt>
                <c:pt idx="26">
                  <c:v>763900</c:v>
                </c:pt>
                <c:pt idx="27">
                  <c:v>663580</c:v>
                </c:pt>
                <c:pt idx="28">
                  <c:v>687720</c:v>
                </c:pt>
                <c:pt idx="29">
                  <c:v>599919.99999999907</c:v>
                </c:pt>
                <c:pt idx="30">
                  <c:v>609160</c:v>
                </c:pt>
                <c:pt idx="31">
                  <c:v>580660</c:v>
                </c:pt>
                <c:pt idx="32">
                  <c:v>683420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0E9-43B4-82C4-E352DC41104D}"/>
            </c:ext>
          </c:extLst>
        </c:ser>
        <c:ser>
          <c:idx val="1"/>
          <c:order val="1"/>
          <c:tx>
            <c:strRef>
              <c:f>Лист2!$H$2</c:f>
              <c:strCache>
                <c:ptCount val="1"/>
                <c:pt idx="0">
                  <c:v>Амурская геотория (Хабаровский край и Амурская область);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Лист2!$A$3:$A$35</c:f>
              <c:numCache>
                <c:formatCode>General</c:formatCode>
                <c:ptCount val="3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  <c:pt idx="26">
                  <c:v>2024</c:v>
                </c:pt>
                <c:pt idx="27">
                  <c:v>2025</c:v>
                </c:pt>
                <c:pt idx="28">
                  <c:v>2026</c:v>
                </c:pt>
                <c:pt idx="29">
                  <c:v>2027</c:v>
                </c:pt>
                <c:pt idx="30">
                  <c:v>2028</c:v>
                </c:pt>
                <c:pt idx="31">
                  <c:v>2029</c:v>
                </c:pt>
                <c:pt idx="32">
                  <c:v>2030</c:v>
                </c:pt>
              </c:numCache>
            </c:numRef>
          </c:cat>
          <c:val>
            <c:numRef>
              <c:f>Лист2!$H$3:$H$35</c:f>
              <c:numCache>
                <c:formatCode>General</c:formatCode>
                <c:ptCount val="33"/>
                <c:pt idx="0">
                  <c:v>43745.7</c:v>
                </c:pt>
                <c:pt idx="1">
                  <c:v>60983.199999999997</c:v>
                </c:pt>
                <c:pt idx="2">
                  <c:v>91110</c:v>
                </c:pt>
                <c:pt idx="3">
                  <c:v>118944.3</c:v>
                </c:pt>
                <c:pt idx="4">
                  <c:v>146766.1</c:v>
                </c:pt>
                <c:pt idx="5">
                  <c:v>169518</c:v>
                </c:pt>
                <c:pt idx="6">
                  <c:v>197580.7</c:v>
                </c:pt>
                <c:pt idx="7">
                  <c:v>238055.59999999998</c:v>
                </c:pt>
                <c:pt idx="8">
                  <c:v>289350.5</c:v>
                </c:pt>
                <c:pt idx="9">
                  <c:v>343054.4</c:v>
                </c:pt>
                <c:pt idx="10">
                  <c:v>400742.3</c:v>
                </c:pt>
                <c:pt idx="11">
                  <c:v>428014</c:v>
                </c:pt>
                <c:pt idx="12">
                  <c:v>532279.9</c:v>
                </c:pt>
                <c:pt idx="13">
                  <c:v>624995.9</c:v>
                </c:pt>
                <c:pt idx="14">
                  <c:v>667401.4</c:v>
                </c:pt>
                <c:pt idx="15">
                  <c:v>708768.1</c:v>
                </c:pt>
                <c:pt idx="16">
                  <c:v>771391.4</c:v>
                </c:pt>
                <c:pt idx="17">
                  <c:v>873172.70000000007</c:v>
                </c:pt>
                <c:pt idx="18">
                  <c:v>970191.4</c:v>
                </c:pt>
                <c:pt idx="19">
                  <c:v>997132</c:v>
                </c:pt>
                <c:pt idx="20">
                  <c:v>1095753.6000000001</c:v>
                </c:pt>
                <c:pt idx="21">
                  <c:v>1200832.8</c:v>
                </c:pt>
                <c:pt idx="22">
                  <c:v>1310289.8</c:v>
                </c:pt>
                <c:pt idx="23">
                  <c:v>1204560</c:v>
                </c:pt>
                <c:pt idx="24">
                  <c:v>1166920</c:v>
                </c:pt>
                <c:pt idx="25">
                  <c:v>1483000</c:v>
                </c:pt>
                <c:pt idx="26">
                  <c:v>1134300</c:v>
                </c:pt>
                <c:pt idx="27">
                  <c:v>1256140</c:v>
                </c:pt>
                <c:pt idx="28">
                  <c:v>1627020</c:v>
                </c:pt>
                <c:pt idx="29">
                  <c:v>1232020</c:v>
                </c:pt>
                <c:pt idx="30">
                  <c:v>1256580</c:v>
                </c:pt>
                <c:pt idx="31">
                  <c:v>1231340</c:v>
                </c:pt>
                <c:pt idx="32">
                  <c:v>1392460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0E9-43B4-82C4-E352DC41104D}"/>
            </c:ext>
          </c:extLst>
        </c:ser>
        <c:ser>
          <c:idx val="2"/>
          <c:order val="2"/>
          <c:tx>
            <c:strRef>
              <c:f>Лист2!$I$2</c:f>
              <c:strCache>
                <c:ptCount val="1"/>
                <c:pt idx="0">
                  <c:v>Чукотская (Арктическая)  геотория (Республика Саха (Якутия) и Чукотский автономный округ);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Лист2!$A$3:$A$35</c:f>
              <c:numCache>
                <c:formatCode>General</c:formatCode>
                <c:ptCount val="3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  <c:pt idx="26">
                  <c:v>2024</c:v>
                </c:pt>
                <c:pt idx="27">
                  <c:v>2025</c:v>
                </c:pt>
                <c:pt idx="28">
                  <c:v>2026</c:v>
                </c:pt>
                <c:pt idx="29">
                  <c:v>2027</c:v>
                </c:pt>
                <c:pt idx="30">
                  <c:v>2028</c:v>
                </c:pt>
                <c:pt idx="31">
                  <c:v>2029</c:v>
                </c:pt>
                <c:pt idx="32">
                  <c:v>2030</c:v>
                </c:pt>
              </c:numCache>
            </c:numRef>
          </c:cat>
          <c:val>
            <c:numRef>
              <c:f>Лист2!$I$3:$I$35</c:f>
              <c:numCache>
                <c:formatCode>General</c:formatCode>
                <c:ptCount val="33"/>
                <c:pt idx="0">
                  <c:v>36267.4</c:v>
                </c:pt>
                <c:pt idx="1">
                  <c:v>65949.5</c:v>
                </c:pt>
                <c:pt idx="2">
                  <c:v>85891.799999999988</c:v>
                </c:pt>
                <c:pt idx="3">
                  <c:v>107867</c:v>
                </c:pt>
                <c:pt idx="4">
                  <c:v>125272.5</c:v>
                </c:pt>
                <c:pt idx="5">
                  <c:v>146465.20000000001</c:v>
                </c:pt>
                <c:pt idx="6">
                  <c:v>165854.5</c:v>
                </c:pt>
                <c:pt idx="7">
                  <c:v>195382.39999999999</c:v>
                </c:pt>
                <c:pt idx="8">
                  <c:v>222383</c:v>
                </c:pt>
                <c:pt idx="9">
                  <c:v>263640.59999999998</c:v>
                </c:pt>
                <c:pt idx="10">
                  <c:v>340077</c:v>
                </c:pt>
                <c:pt idx="11">
                  <c:v>373269.3</c:v>
                </c:pt>
                <c:pt idx="12">
                  <c:v>425803.19999999995</c:v>
                </c:pt>
                <c:pt idx="13">
                  <c:v>531588.5</c:v>
                </c:pt>
                <c:pt idx="14">
                  <c:v>586940.70000000007</c:v>
                </c:pt>
                <c:pt idx="15">
                  <c:v>614751.60000000009</c:v>
                </c:pt>
                <c:pt idx="16">
                  <c:v>715891.70000000007</c:v>
                </c:pt>
                <c:pt idx="17">
                  <c:v>809337.2</c:v>
                </c:pt>
                <c:pt idx="18">
                  <c:v>961623.4</c:v>
                </c:pt>
                <c:pt idx="19">
                  <c:v>1014903.4</c:v>
                </c:pt>
                <c:pt idx="20">
                  <c:v>1210197.3</c:v>
                </c:pt>
                <c:pt idx="21">
                  <c:v>1322675.3</c:v>
                </c:pt>
                <c:pt idx="22">
                  <c:v>1261257.5999999999</c:v>
                </c:pt>
                <c:pt idx="23">
                  <c:v>1120030</c:v>
                </c:pt>
                <c:pt idx="24">
                  <c:v>1176160</c:v>
                </c:pt>
                <c:pt idx="25">
                  <c:v>990070</c:v>
                </c:pt>
                <c:pt idx="26">
                  <c:v>971910</c:v>
                </c:pt>
                <c:pt idx="27">
                  <c:v>1147610</c:v>
                </c:pt>
                <c:pt idx="28">
                  <c:v>1023750</c:v>
                </c:pt>
                <c:pt idx="29">
                  <c:v>950850</c:v>
                </c:pt>
                <c:pt idx="30">
                  <c:v>1050990</c:v>
                </c:pt>
                <c:pt idx="31">
                  <c:v>815670</c:v>
                </c:pt>
                <c:pt idx="32">
                  <c:v>857040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0E9-43B4-82C4-E352DC41104D}"/>
            </c:ext>
          </c:extLst>
        </c:ser>
        <c:ser>
          <c:idx val="3"/>
          <c:order val="3"/>
          <c:tx>
            <c:strRef>
              <c:f>Лист2!$J$2</c:f>
              <c:strCache>
                <c:ptCount val="1"/>
                <c:pt idx="0">
                  <c:v>Магаданская геотория (Магаданская область и Камчатский край);</c:v>
                </c:pt>
              </c:strCache>
            </c:strRef>
          </c:tx>
          <c:spPr>
            <a:ln w="22225" cap="rnd" cmpd="sng" algn="ctr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Лист2!$A$3:$A$35</c:f>
              <c:numCache>
                <c:formatCode>General</c:formatCode>
                <c:ptCount val="3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  <c:pt idx="26">
                  <c:v>2024</c:v>
                </c:pt>
                <c:pt idx="27">
                  <c:v>2025</c:v>
                </c:pt>
                <c:pt idx="28">
                  <c:v>2026</c:v>
                </c:pt>
                <c:pt idx="29">
                  <c:v>2027</c:v>
                </c:pt>
                <c:pt idx="30">
                  <c:v>2028</c:v>
                </c:pt>
                <c:pt idx="31">
                  <c:v>2029</c:v>
                </c:pt>
                <c:pt idx="32">
                  <c:v>2030</c:v>
                </c:pt>
              </c:numCache>
            </c:numRef>
          </c:cat>
          <c:val>
            <c:numRef>
              <c:f>Лист2!$J$3:$J$35</c:f>
              <c:numCache>
                <c:formatCode>General</c:formatCode>
                <c:ptCount val="33"/>
                <c:pt idx="0">
                  <c:v>18661.599999999999</c:v>
                </c:pt>
                <c:pt idx="1">
                  <c:v>25458.5</c:v>
                </c:pt>
                <c:pt idx="2">
                  <c:v>31150.2</c:v>
                </c:pt>
                <c:pt idx="3">
                  <c:v>40183.300000000003</c:v>
                </c:pt>
                <c:pt idx="4">
                  <c:v>48256.7</c:v>
                </c:pt>
                <c:pt idx="5">
                  <c:v>54072.9</c:v>
                </c:pt>
                <c:pt idx="6">
                  <c:v>59751.600000000006</c:v>
                </c:pt>
                <c:pt idx="7">
                  <c:v>71142.100000000006</c:v>
                </c:pt>
                <c:pt idx="8">
                  <c:v>87323</c:v>
                </c:pt>
                <c:pt idx="9">
                  <c:v>101391.20000000001</c:v>
                </c:pt>
                <c:pt idx="10">
                  <c:v>119908.1</c:v>
                </c:pt>
                <c:pt idx="11">
                  <c:v>142539.1</c:v>
                </c:pt>
                <c:pt idx="12">
                  <c:v>162742.9</c:v>
                </c:pt>
                <c:pt idx="13">
                  <c:v>186550.09999999998</c:v>
                </c:pt>
                <c:pt idx="14">
                  <c:v>205830.59999999998</c:v>
                </c:pt>
                <c:pt idx="15">
                  <c:v>222269.9</c:v>
                </c:pt>
                <c:pt idx="16">
                  <c:v>242698.09999999998</c:v>
                </c:pt>
                <c:pt idx="17">
                  <c:v>301203.09999999998</c:v>
                </c:pt>
                <c:pt idx="18">
                  <c:v>377970.8</c:v>
                </c:pt>
                <c:pt idx="19">
                  <c:v>390018.4</c:v>
                </c:pt>
                <c:pt idx="20">
                  <c:v>439521.9</c:v>
                </c:pt>
                <c:pt idx="21">
                  <c:v>493752.69999999995</c:v>
                </c:pt>
                <c:pt idx="22">
                  <c:v>578547.30000000005</c:v>
                </c:pt>
                <c:pt idx="23">
                  <c:v>473860</c:v>
                </c:pt>
                <c:pt idx="24">
                  <c:v>503860</c:v>
                </c:pt>
                <c:pt idx="25">
                  <c:v>586340</c:v>
                </c:pt>
                <c:pt idx="26">
                  <c:v>574580</c:v>
                </c:pt>
                <c:pt idx="27">
                  <c:v>556199.99999999907</c:v>
                </c:pt>
                <c:pt idx="28">
                  <c:v>643980</c:v>
                </c:pt>
                <c:pt idx="29">
                  <c:v>598340</c:v>
                </c:pt>
                <c:pt idx="30">
                  <c:v>633760</c:v>
                </c:pt>
                <c:pt idx="31">
                  <c:v>636700</c:v>
                </c:pt>
                <c:pt idx="32">
                  <c:v>630300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0E9-43B4-82C4-E352DC41104D}"/>
            </c:ext>
          </c:extLst>
        </c:ser>
        <c:ser>
          <c:idx val="4"/>
          <c:order val="4"/>
          <c:tx>
            <c:strRef>
              <c:f>Лист2!$K$2</c:f>
              <c:strCache>
                <c:ptCount val="1"/>
                <c:pt idx="0">
                  <c:v>Сахалинская геотория (Сахалинская область).</c:v>
                </c:pt>
              </c:strCache>
            </c:strRef>
          </c:tx>
          <c:spPr>
            <a:ln w="22225" cap="rnd" cmpd="sng" algn="ctr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Лист2!$A$3:$A$35</c:f>
              <c:numCache>
                <c:formatCode>General</c:formatCode>
                <c:ptCount val="3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  <c:pt idx="26">
                  <c:v>2024</c:v>
                </c:pt>
                <c:pt idx="27">
                  <c:v>2025</c:v>
                </c:pt>
                <c:pt idx="28">
                  <c:v>2026</c:v>
                </c:pt>
                <c:pt idx="29">
                  <c:v>2027</c:v>
                </c:pt>
                <c:pt idx="30">
                  <c:v>2028</c:v>
                </c:pt>
                <c:pt idx="31">
                  <c:v>2029</c:v>
                </c:pt>
                <c:pt idx="32">
                  <c:v>2030</c:v>
                </c:pt>
              </c:numCache>
            </c:numRef>
          </c:cat>
          <c:val>
            <c:numRef>
              <c:f>Лист2!$K$3:$K$35</c:f>
              <c:numCache>
                <c:formatCode>General</c:formatCode>
                <c:ptCount val="33"/>
                <c:pt idx="0">
                  <c:v>12610.5</c:v>
                </c:pt>
                <c:pt idx="1">
                  <c:v>26269.9</c:v>
                </c:pt>
                <c:pt idx="2">
                  <c:v>34777</c:v>
                </c:pt>
                <c:pt idx="3">
                  <c:v>47140.1</c:v>
                </c:pt>
                <c:pt idx="4">
                  <c:v>47139.8</c:v>
                </c:pt>
                <c:pt idx="5">
                  <c:v>63139.199999999997</c:v>
                </c:pt>
                <c:pt idx="6">
                  <c:v>91729.600000000006</c:v>
                </c:pt>
                <c:pt idx="7">
                  <c:v>121014.1</c:v>
                </c:pt>
                <c:pt idx="8">
                  <c:v>166105.4</c:v>
                </c:pt>
                <c:pt idx="9">
                  <c:v>286273</c:v>
                </c:pt>
                <c:pt idx="10">
                  <c:v>333581.59999999998</c:v>
                </c:pt>
                <c:pt idx="11">
                  <c:v>392380.1</c:v>
                </c:pt>
                <c:pt idx="12">
                  <c:v>487659.5</c:v>
                </c:pt>
                <c:pt idx="13">
                  <c:v>600247.9</c:v>
                </c:pt>
                <c:pt idx="14">
                  <c:v>641886.4</c:v>
                </c:pt>
                <c:pt idx="15">
                  <c:v>671743.6</c:v>
                </c:pt>
                <c:pt idx="16">
                  <c:v>799165.4</c:v>
                </c:pt>
                <c:pt idx="17">
                  <c:v>837495.2</c:v>
                </c:pt>
                <c:pt idx="18">
                  <c:v>762510.3</c:v>
                </c:pt>
                <c:pt idx="19">
                  <c:v>784503.4</c:v>
                </c:pt>
                <c:pt idx="20">
                  <c:v>1233164.7</c:v>
                </c:pt>
                <c:pt idx="21">
                  <c:v>1172226.1000000001</c:v>
                </c:pt>
                <c:pt idx="22">
                  <c:v>1002707.9</c:v>
                </c:pt>
                <c:pt idx="23">
                  <c:v>1126740</c:v>
                </c:pt>
                <c:pt idx="24">
                  <c:v>1278040</c:v>
                </c:pt>
                <c:pt idx="25">
                  <c:v>1094380</c:v>
                </c:pt>
                <c:pt idx="26">
                  <c:v>1112300</c:v>
                </c:pt>
                <c:pt idx="27">
                  <c:v>1262600</c:v>
                </c:pt>
                <c:pt idx="28">
                  <c:v>1235800</c:v>
                </c:pt>
                <c:pt idx="29">
                  <c:v>756380</c:v>
                </c:pt>
                <c:pt idx="30">
                  <c:v>1126840</c:v>
                </c:pt>
                <c:pt idx="31">
                  <c:v>909340</c:v>
                </c:pt>
                <c:pt idx="32">
                  <c:v>1094040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E0E9-43B4-82C4-E352DC4110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hiLowLines>
          <c:spPr>
            <a:ln w="9525">
              <a:solidFill>
                <a:schemeClr val="dk1">
                  <a:lumMod val="35000"/>
                  <a:lumOff val="65000"/>
                </a:schemeClr>
              </a:solidFill>
            </a:ln>
            <a:effectLst/>
          </c:spPr>
        </c:hiLowLines>
        <c:marker val="1"/>
        <c:smooth val="0"/>
        <c:axId val="227772672"/>
        <c:axId val="227778944"/>
      </c:lineChart>
      <c:catAx>
        <c:axId val="2277726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Год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7778944"/>
        <c:crosses val="autoZero"/>
        <c:auto val="1"/>
        <c:lblAlgn val="ctr"/>
        <c:lblOffset val="100"/>
        <c:noMultiLvlLbl val="0"/>
      </c:catAx>
      <c:valAx>
        <c:axId val="2277789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ВРП в текущих  ценах,  млн. руб.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7772672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9FDF6C-1D94-4304-A3FE-79B7272E20F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ED7B5F-ECD1-4EA4-A967-B09D00B87A2F}">
      <dgm:prSet phldrT="[Текст]" custT="1"/>
      <dgm:spPr/>
      <dgm:t>
        <a:bodyPr/>
        <a:lstStyle/>
        <a:p>
          <a:r>
            <a:rPr lang="ru-RU" sz="1600" b="1" i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öhne"/>
            </a:rPr>
            <a:t>1. Сахалинская и Чукотская геотории</a:t>
          </a:r>
          <a:endParaRPr lang="ru-RU" sz="16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78047E-098F-41EF-8A57-BB319054DAC2}" type="parTrans" cxnId="{D7134D8B-4F66-47DB-8C9F-7407E53AF904}">
      <dgm:prSet/>
      <dgm:spPr/>
      <dgm:t>
        <a:bodyPr/>
        <a:lstStyle/>
        <a:p>
          <a:endParaRPr lang="ru-RU" sz="2000"/>
        </a:p>
      </dgm:t>
    </dgm:pt>
    <dgm:pt modelId="{1CC12D87-A50E-4ECC-8257-67A131BFC304}" type="sibTrans" cxnId="{D7134D8B-4F66-47DB-8C9F-7407E53AF904}">
      <dgm:prSet/>
      <dgm:spPr/>
      <dgm:t>
        <a:bodyPr/>
        <a:lstStyle/>
        <a:p>
          <a:endParaRPr lang="ru-RU" sz="2000"/>
        </a:p>
      </dgm:t>
    </dgm:pt>
    <dgm:pt modelId="{847BAE46-3502-42C2-BD8D-4AFEAFEBE465}">
      <dgm:prSet phldrT="[Текст]" custT="1"/>
      <dgm:spPr/>
      <dgm:t>
        <a:bodyPr/>
        <a:lstStyle/>
        <a:p>
          <a:r>
            <a:rPr lang="ru-RU" sz="1600" b="1" i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öhne"/>
              <a:ea typeface="+mn-ea"/>
              <a:cs typeface="+mn-cs"/>
            </a:rPr>
            <a:t>2. Республика Саха (Якутия) и Приморская геотория</a:t>
          </a:r>
        </a:p>
      </dgm:t>
    </dgm:pt>
    <dgm:pt modelId="{727B64E4-EA9C-4970-BD8C-F36DAA3E3604}" type="parTrans" cxnId="{3C108756-D57F-49D2-A614-60FB6BE10064}">
      <dgm:prSet/>
      <dgm:spPr/>
      <dgm:t>
        <a:bodyPr/>
        <a:lstStyle/>
        <a:p>
          <a:endParaRPr lang="ru-RU" sz="2000"/>
        </a:p>
      </dgm:t>
    </dgm:pt>
    <dgm:pt modelId="{92E9248E-2C11-441F-9659-7E0BE4FC8C36}" type="sibTrans" cxnId="{3C108756-D57F-49D2-A614-60FB6BE10064}">
      <dgm:prSet/>
      <dgm:spPr/>
      <dgm:t>
        <a:bodyPr/>
        <a:lstStyle/>
        <a:p>
          <a:endParaRPr lang="ru-RU" sz="2000"/>
        </a:p>
      </dgm:t>
    </dgm:pt>
    <dgm:pt modelId="{AF7B8BBD-5454-47C4-BFA9-9FB530F2EA7A}">
      <dgm:prSet phldrT="[Текст]" custT="1"/>
      <dgm:spPr/>
      <dgm:t>
        <a:bodyPr/>
        <a:lstStyle/>
        <a:p>
          <a:r>
            <a:rPr lang="ru-RU" sz="1600" b="1" i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öhne"/>
              <a:ea typeface="+mn-ea"/>
              <a:cs typeface="+mn-cs"/>
            </a:rPr>
            <a:t>3. Камчатская и Амурская геотории</a:t>
          </a:r>
        </a:p>
      </dgm:t>
    </dgm:pt>
    <dgm:pt modelId="{B6105438-91D6-460B-8139-DC6BF5A1857A}" type="parTrans" cxnId="{FA360AF1-2100-4325-9164-43194915BDB5}">
      <dgm:prSet/>
      <dgm:spPr/>
      <dgm:t>
        <a:bodyPr/>
        <a:lstStyle/>
        <a:p>
          <a:endParaRPr lang="ru-RU" sz="2000"/>
        </a:p>
      </dgm:t>
    </dgm:pt>
    <dgm:pt modelId="{D3A2A4B0-72C5-46B6-9971-05116C2E2150}" type="sibTrans" cxnId="{FA360AF1-2100-4325-9164-43194915BDB5}">
      <dgm:prSet/>
      <dgm:spPr/>
      <dgm:t>
        <a:bodyPr/>
        <a:lstStyle/>
        <a:p>
          <a:endParaRPr lang="ru-RU" sz="2000"/>
        </a:p>
      </dgm:t>
    </dgm:pt>
    <dgm:pt modelId="{58287FF3-07C7-40C8-B8C3-0BD0FDB58876}">
      <dgm:prSet custT="1"/>
      <dgm:spPr/>
      <dgm:t>
        <a:bodyPr/>
        <a:lstStyle/>
        <a:p>
          <a:r>
            <a:rPr lang="ru-RU" sz="1000" b="0" i="0" dirty="0">
              <a:solidFill>
                <a:srgbClr val="374151"/>
              </a:solidFill>
              <a:effectLst/>
              <a:latin typeface="Söhne"/>
            </a:rPr>
            <a:t>Сахалин обладает богатыми запасами нефти и газа, а Чукотка известна своими золоторудными месторождениями. В рамках СРП, Сахалин может предоставить технологии и инвестиции для разработки золотых месторождений Чукотки, а взамен получать часть добытого золота.</a:t>
          </a:r>
          <a:endParaRPr lang="ru-RU" sz="1000" dirty="0"/>
        </a:p>
      </dgm:t>
    </dgm:pt>
    <dgm:pt modelId="{BF6D543F-0DE7-4C21-AD10-EE451138F6DF}" type="parTrans" cxnId="{487968A2-0B3E-439B-824E-B6C6CB97BBED}">
      <dgm:prSet/>
      <dgm:spPr/>
      <dgm:t>
        <a:bodyPr/>
        <a:lstStyle/>
        <a:p>
          <a:endParaRPr lang="ru-RU" sz="2000"/>
        </a:p>
      </dgm:t>
    </dgm:pt>
    <dgm:pt modelId="{58CE5C2B-E4D3-4229-8CED-2F9B45079679}" type="sibTrans" cxnId="{487968A2-0B3E-439B-824E-B6C6CB97BBED}">
      <dgm:prSet/>
      <dgm:spPr/>
      <dgm:t>
        <a:bodyPr/>
        <a:lstStyle/>
        <a:p>
          <a:endParaRPr lang="ru-RU" sz="2000"/>
        </a:p>
      </dgm:t>
    </dgm:pt>
    <dgm:pt modelId="{DE13B714-58F8-47AF-9215-52604E4F492E}">
      <dgm:prSet custT="1"/>
      <dgm:spPr/>
      <dgm:t>
        <a:bodyPr/>
        <a:lstStyle/>
        <a:p>
          <a:r>
            <a:rPr lang="ru-RU" sz="1000" b="0" i="0" dirty="0"/>
            <a:t>Саха обладает огромными запасами алмазов, урана и угля. Приморская геотория может предложить свои порты для экспорта этих ресурсов, а также опыт в рыболовстве и морепродуктах. В рамках СРП, обе стороны могут взаимовыгодно разделять добытые и произведенные ресурсы.</a:t>
          </a:r>
          <a:endParaRPr lang="ru-RU" sz="1000" dirty="0"/>
        </a:p>
      </dgm:t>
    </dgm:pt>
    <dgm:pt modelId="{4B62B7DC-D256-4D4B-8450-61E5E1BE7169}" type="parTrans" cxnId="{2EB6A71E-EA8E-4361-A8B7-0CE023F1761E}">
      <dgm:prSet/>
      <dgm:spPr/>
      <dgm:t>
        <a:bodyPr/>
        <a:lstStyle/>
        <a:p>
          <a:endParaRPr lang="ru-RU" sz="2000"/>
        </a:p>
      </dgm:t>
    </dgm:pt>
    <dgm:pt modelId="{F8B3A348-9CF9-46A1-9781-2C419462F2A1}" type="sibTrans" cxnId="{2EB6A71E-EA8E-4361-A8B7-0CE023F1761E}">
      <dgm:prSet/>
      <dgm:spPr/>
      <dgm:t>
        <a:bodyPr/>
        <a:lstStyle/>
        <a:p>
          <a:endParaRPr lang="ru-RU" sz="2000"/>
        </a:p>
      </dgm:t>
    </dgm:pt>
    <dgm:pt modelId="{63A360A6-F7B8-410E-B90B-E856AF6B0411}">
      <dgm:prSet custT="1"/>
      <dgm:spPr/>
      <dgm:t>
        <a:bodyPr/>
        <a:lstStyle/>
        <a:p>
          <a:r>
            <a:rPr lang="ru-RU" sz="1000" b="0" i="0" dirty="0">
              <a:solidFill>
                <a:srgbClr val="374151"/>
              </a:solidFill>
              <a:effectLst/>
              <a:latin typeface="Söhne"/>
            </a:rPr>
            <a:t>Камчатка известна своими биологическими ресурсами, включая рыбу и морепродукты. Амурская геотория может предложить свои сельскохозяйственные продукты и лесные ресурсы. СРП между этими регионами может включать обмен продуктами пищевой промышленности и лесоматериалами.</a:t>
          </a:r>
          <a:endParaRPr lang="ru-RU" sz="1000" dirty="0"/>
        </a:p>
      </dgm:t>
    </dgm:pt>
    <dgm:pt modelId="{28BA7697-CA58-4180-9723-0EB283D39D7B}" type="parTrans" cxnId="{BC5666B4-D2FF-4BE3-88BB-6D4F3944DDFA}">
      <dgm:prSet/>
      <dgm:spPr/>
      <dgm:t>
        <a:bodyPr/>
        <a:lstStyle/>
        <a:p>
          <a:endParaRPr lang="ru-RU" sz="2000"/>
        </a:p>
      </dgm:t>
    </dgm:pt>
    <dgm:pt modelId="{2F9D85F7-E7B3-465A-A763-CD46B7D9FCFA}" type="sibTrans" cxnId="{BC5666B4-D2FF-4BE3-88BB-6D4F3944DDFA}">
      <dgm:prSet/>
      <dgm:spPr/>
      <dgm:t>
        <a:bodyPr/>
        <a:lstStyle/>
        <a:p>
          <a:endParaRPr lang="ru-RU" sz="2000"/>
        </a:p>
      </dgm:t>
    </dgm:pt>
    <dgm:pt modelId="{B8A0B20A-F77F-4709-A23F-691FBEEC6F97}">
      <dgm:prSet custT="1"/>
      <dgm:spPr/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öhne"/>
              <a:ea typeface="+mn-ea"/>
              <a:cs typeface="+mn-cs"/>
            </a:rPr>
            <a:t>4. Магаданская и Хабаровская геотории</a:t>
          </a:r>
        </a:p>
      </dgm:t>
    </dgm:pt>
    <dgm:pt modelId="{3447A6B1-CBAD-454A-8BCF-9D50A1C928EF}" type="parTrans" cxnId="{5FBD314E-83AF-459D-9F86-B65C8384898E}">
      <dgm:prSet/>
      <dgm:spPr/>
      <dgm:t>
        <a:bodyPr/>
        <a:lstStyle/>
        <a:p>
          <a:endParaRPr lang="ru-RU" sz="2000"/>
        </a:p>
      </dgm:t>
    </dgm:pt>
    <dgm:pt modelId="{7A86F247-DCBE-4DFE-A438-AF94C26B730A}" type="sibTrans" cxnId="{5FBD314E-83AF-459D-9F86-B65C8384898E}">
      <dgm:prSet/>
      <dgm:spPr/>
      <dgm:t>
        <a:bodyPr/>
        <a:lstStyle/>
        <a:p>
          <a:endParaRPr lang="ru-RU" sz="2000"/>
        </a:p>
      </dgm:t>
    </dgm:pt>
    <dgm:pt modelId="{0D684DD5-B250-4BB1-A105-3729883C3D95}">
      <dgm:prSet custT="1"/>
      <dgm:spPr/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öhne"/>
              <a:ea typeface="+mn-ea"/>
              <a:cs typeface="+mn-cs"/>
            </a:rPr>
            <a:t>5. Сахалинская и Приморская геотории</a:t>
          </a:r>
        </a:p>
      </dgm:t>
    </dgm:pt>
    <dgm:pt modelId="{2189B4AC-A76A-4C7F-B86C-94B1502B60A1}" type="parTrans" cxnId="{509A4CB7-ADFF-4674-A0F5-BAFA075AEA2D}">
      <dgm:prSet/>
      <dgm:spPr/>
      <dgm:t>
        <a:bodyPr/>
        <a:lstStyle/>
        <a:p>
          <a:endParaRPr lang="ru-RU" sz="2000"/>
        </a:p>
      </dgm:t>
    </dgm:pt>
    <dgm:pt modelId="{A63E48EC-DC5F-4D54-891A-609FD05483BB}" type="sibTrans" cxnId="{509A4CB7-ADFF-4674-A0F5-BAFA075AEA2D}">
      <dgm:prSet/>
      <dgm:spPr/>
      <dgm:t>
        <a:bodyPr/>
        <a:lstStyle/>
        <a:p>
          <a:endParaRPr lang="ru-RU" sz="2000"/>
        </a:p>
      </dgm:t>
    </dgm:pt>
    <dgm:pt modelId="{C9C35640-957F-4C1A-B79F-25C048AE6C6A}">
      <dgm:prSet custT="1"/>
      <dgm:spPr/>
      <dgm:t>
        <a:bodyPr/>
        <a:lstStyle/>
        <a:p>
          <a:r>
            <a:rPr lang="ru-RU" sz="1000" b="0" i="0" dirty="0">
              <a:solidFill>
                <a:srgbClr val="374151"/>
              </a:solidFill>
              <a:effectLst/>
              <a:latin typeface="Söhne"/>
            </a:rPr>
            <a:t>Приморье может предложить свои транспортные узлы для экспорта углеводородов Сахалина, а взамен получать технологии и инвестиции в развитие своего транспортного сектора.</a:t>
          </a:r>
          <a:endParaRPr lang="ru-RU" sz="1000" dirty="0"/>
        </a:p>
      </dgm:t>
    </dgm:pt>
    <dgm:pt modelId="{F8020C2F-45B3-4E5E-9CFB-DDA142D38E0A}" type="parTrans" cxnId="{F4335719-D291-40CD-83B9-E113CD3C9EA1}">
      <dgm:prSet/>
      <dgm:spPr/>
      <dgm:t>
        <a:bodyPr/>
        <a:lstStyle/>
        <a:p>
          <a:endParaRPr lang="ru-RU" sz="2000"/>
        </a:p>
      </dgm:t>
    </dgm:pt>
    <dgm:pt modelId="{F0C7A8EC-A581-443D-9E2C-97D1702680BF}" type="sibTrans" cxnId="{F4335719-D291-40CD-83B9-E113CD3C9EA1}">
      <dgm:prSet/>
      <dgm:spPr/>
      <dgm:t>
        <a:bodyPr/>
        <a:lstStyle/>
        <a:p>
          <a:endParaRPr lang="ru-RU" sz="2000"/>
        </a:p>
      </dgm:t>
    </dgm:pt>
    <dgm:pt modelId="{6127873B-5938-4E54-B6DE-1DA574FF2683}">
      <dgm:prSet custT="1"/>
      <dgm:spPr/>
      <dgm:t>
        <a:bodyPr/>
        <a:lstStyle/>
        <a:p>
          <a:r>
            <a:rPr lang="ru-RU" sz="1000" b="0" i="0" dirty="0">
              <a:solidFill>
                <a:srgbClr val="374151"/>
              </a:solidFill>
              <a:effectLst/>
              <a:latin typeface="Söhne"/>
            </a:rPr>
            <a:t>Магадан обладает значительными запасами золота и серебра, а Хабаровск — крупным производителем древесины. В рамках СРP, Магадан может предоставлять драгоценные металлы для инвестиций в разработку лесопромышленного комплекса Хабаровской геотории.</a:t>
          </a:r>
          <a:endParaRPr lang="ru-RU" sz="1000" dirty="0"/>
        </a:p>
      </dgm:t>
    </dgm:pt>
    <dgm:pt modelId="{71A8B6CD-0E03-4F7D-9B67-E2A5B6491DE6}" type="parTrans" cxnId="{E90BB609-C285-415F-8CC1-55CC30ED4C57}">
      <dgm:prSet/>
      <dgm:spPr/>
      <dgm:t>
        <a:bodyPr/>
        <a:lstStyle/>
        <a:p>
          <a:endParaRPr lang="ru-RU" sz="2000"/>
        </a:p>
      </dgm:t>
    </dgm:pt>
    <dgm:pt modelId="{EDF855D7-EEAB-40C1-8AEB-4FB6D13C7D75}" type="sibTrans" cxnId="{E90BB609-C285-415F-8CC1-55CC30ED4C57}">
      <dgm:prSet/>
      <dgm:spPr/>
      <dgm:t>
        <a:bodyPr/>
        <a:lstStyle/>
        <a:p>
          <a:endParaRPr lang="ru-RU" sz="2000"/>
        </a:p>
      </dgm:t>
    </dgm:pt>
    <dgm:pt modelId="{C359D62D-11DD-4CA9-B5DD-3998538E6645}">
      <dgm:prSet custT="1"/>
      <dgm:spPr/>
      <dgm:t>
        <a:bodyPr/>
        <a:lstStyle/>
        <a:p>
          <a:endParaRPr lang="ru-RU" sz="1000"/>
        </a:p>
      </dgm:t>
    </dgm:pt>
    <dgm:pt modelId="{2451BD15-EFEB-410C-966B-1BE1ED91E8D9}" type="parTrans" cxnId="{B3357FE7-461B-4012-8817-9FE08EA90725}">
      <dgm:prSet/>
      <dgm:spPr/>
      <dgm:t>
        <a:bodyPr/>
        <a:lstStyle/>
        <a:p>
          <a:endParaRPr lang="ru-RU" sz="2000"/>
        </a:p>
      </dgm:t>
    </dgm:pt>
    <dgm:pt modelId="{AAD10EB9-C537-40E2-8438-843C9CB35142}" type="sibTrans" cxnId="{B3357FE7-461B-4012-8817-9FE08EA90725}">
      <dgm:prSet/>
      <dgm:spPr/>
      <dgm:t>
        <a:bodyPr/>
        <a:lstStyle/>
        <a:p>
          <a:endParaRPr lang="ru-RU" sz="2000"/>
        </a:p>
      </dgm:t>
    </dgm:pt>
    <dgm:pt modelId="{19C400B1-C018-4561-AA94-8AB8FAAAF9A5}" type="pres">
      <dgm:prSet presAssocID="{E29FDF6C-1D94-4304-A3FE-79B7272E20F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4A6918-F398-4705-8014-B7E9A709952D}" type="pres">
      <dgm:prSet presAssocID="{6CED7B5F-ECD1-4EA4-A967-B09D00B87A2F}" presName="parentLin" presStyleCnt="0"/>
      <dgm:spPr/>
    </dgm:pt>
    <dgm:pt modelId="{D03AB704-A301-4043-9EB4-0755C2126F1A}" type="pres">
      <dgm:prSet presAssocID="{6CED7B5F-ECD1-4EA4-A967-B09D00B87A2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90E15327-A669-4648-990E-81A57001188E}" type="pres">
      <dgm:prSet presAssocID="{6CED7B5F-ECD1-4EA4-A967-B09D00B87A2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8CEE0-CFEE-4436-A73C-69FE9DC5FBAA}" type="pres">
      <dgm:prSet presAssocID="{6CED7B5F-ECD1-4EA4-A967-B09D00B87A2F}" presName="negativeSpace" presStyleCnt="0"/>
      <dgm:spPr/>
    </dgm:pt>
    <dgm:pt modelId="{D9F11B47-3EE5-4C42-9B45-52202072FD55}" type="pres">
      <dgm:prSet presAssocID="{6CED7B5F-ECD1-4EA4-A967-B09D00B87A2F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C74A0F-A190-4DFE-8F7C-F4F603B2E434}" type="pres">
      <dgm:prSet presAssocID="{1CC12D87-A50E-4ECC-8257-67A131BFC304}" presName="spaceBetweenRectangles" presStyleCnt="0"/>
      <dgm:spPr/>
    </dgm:pt>
    <dgm:pt modelId="{D144C968-E7D6-408D-B49E-BDDC7725FB1E}" type="pres">
      <dgm:prSet presAssocID="{847BAE46-3502-42C2-BD8D-4AFEAFEBE465}" presName="parentLin" presStyleCnt="0"/>
      <dgm:spPr/>
    </dgm:pt>
    <dgm:pt modelId="{1E148B26-E7C7-46DC-A397-C6316A874B63}" type="pres">
      <dgm:prSet presAssocID="{847BAE46-3502-42C2-BD8D-4AFEAFEBE46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BE3ADEE-928C-4BC1-9900-44BFDDFB8DCB}" type="pres">
      <dgm:prSet presAssocID="{847BAE46-3502-42C2-BD8D-4AFEAFEBE465}" presName="parentText" presStyleLbl="node1" presStyleIdx="1" presStyleCnt="5" custScaleX="136652" custLinFactNeighborX="1010" custLinFactNeighborY="-4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6C4B3-E6C0-4B5D-8B2D-A417567FA6E4}" type="pres">
      <dgm:prSet presAssocID="{847BAE46-3502-42C2-BD8D-4AFEAFEBE465}" presName="negativeSpace" presStyleCnt="0"/>
      <dgm:spPr/>
    </dgm:pt>
    <dgm:pt modelId="{AC9D8E6E-4BAF-45BB-BF0D-6022FEDA1164}" type="pres">
      <dgm:prSet presAssocID="{847BAE46-3502-42C2-BD8D-4AFEAFEBE465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925066-690C-4FC4-89BC-DBDAC8C3F760}" type="pres">
      <dgm:prSet presAssocID="{92E9248E-2C11-441F-9659-7E0BE4FC8C36}" presName="spaceBetweenRectangles" presStyleCnt="0"/>
      <dgm:spPr/>
    </dgm:pt>
    <dgm:pt modelId="{D5210456-1BD7-450C-946B-06AA0DB0A665}" type="pres">
      <dgm:prSet presAssocID="{AF7B8BBD-5454-47C4-BFA9-9FB530F2EA7A}" presName="parentLin" presStyleCnt="0"/>
      <dgm:spPr/>
    </dgm:pt>
    <dgm:pt modelId="{2FBBFE0B-B3AD-4E6C-A9AF-C93B9C013947}" type="pres">
      <dgm:prSet presAssocID="{AF7B8BBD-5454-47C4-BFA9-9FB530F2EA7A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1CEAA83D-2B4D-4DC7-95FC-B4B4983CCA9E}" type="pres">
      <dgm:prSet presAssocID="{AF7B8BBD-5454-47C4-BFA9-9FB530F2EA7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207DC-23A8-41F9-9D48-F7C96563DC41}" type="pres">
      <dgm:prSet presAssocID="{AF7B8BBD-5454-47C4-BFA9-9FB530F2EA7A}" presName="negativeSpace" presStyleCnt="0"/>
      <dgm:spPr/>
    </dgm:pt>
    <dgm:pt modelId="{18C07AA5-A6BE-4257-9EF6-67D5AADE3081}" type="pres">
      <dgm:prSet presAssocID="{AF7B8BBD-5454-47C4-BFA9-9FB530F2EA7A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8DD0BB-288A-4C50-A22C-2F5D27049EFE}" type="pres">
      <dgm:prSet presAssocID="{D3A2A4B0-72C5-46B6-9971-05116C2E2150}" presName="spaceBetweenRectangles" presStyleCnt="0"/>
      <dgm:spPr/>
    </dgm:pt>
    <dgm:pt modelId="{44D97202-4677-4D23-BDCF-C7BC1CA05D70}" type="pres">
      <dgm:prSet presAssocID="{B8A0B20A-F77F-4709-A23F-691FBEEC6F97}" presName="parentLin" presStyleCnt="0"/>
      <dgm:spPr/>
    </dgm:pt>
    <dgm:pt modelId="{CEE465D8-0E30-4A7A-8987-B8D23BB7F28F}" type="pres">
      <dgm:prSet presAssocID="{B8A0B20A-F77F-4709-A23F-691FBEEC6F97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1D8AFC15-9E04-425E-B9D7-8354268322E4}" type="pres">
      <dgm:prSet presAssocID="{B8A0B20A-F77F-4709-A23F-691FBEEC6F9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6FD670-F1DA-413C-8918-08661E1B8A8B}" type="pres">
      <dgm:prSet presAssocID="{B8A0B20A-F77F-4709-A23F-691FBEEC6F97}" presName="negativeSpace" presStyleCnt="0"/>
      <dgm:spPr/>
    </dgm:pt>
    <dgm:pt modelId="{28070FA0-23BD-4C85-822D-F8ABA8B15F03}" type="pres">
      <dgm:prSet presAssocID="{B8A0B20A-F77F-4709-A23F-691FBEEC6F97}" presName="childText" presStyleLbl="conFgAcc1" presStyleIdx="3" presStyleCnt="5" custLinFactNeighborY="55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F8C6F0-5433-4EAC-ADED-FCCC811153D6}" type="pres">
      <dgm:prSet presAssocID="{7A86F247-DCBE-4DFE-A438-AF94C26B730A}" presName="spaceBetweenRectangles" presStyleCnt="0"/>
      <dgm:spPr/>
    </dgm:pt>
    <dgm:pt modelId="{C11413B7-3515-4EC2-B30C-6CE5BC65F8DE}" type="pres">
      <dgm:prSet presAssocID="{0D684DD5-B250-4BB1-A105-3729883C3D95}" presName="parentLin" presStyleCnt="0"/>
      <dgm:spPr/>
    </dgm:pt>
    <dgm:pt modelId="{AEF04EA9-A3AF-4C7C-8EF3-54634553E7AA}" type="pres">
      <dgm:prSet presAssocID="{0D684DD5-B250-4BB1-A105-3729883C3D95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A3C3C5B5-E116-490F-A43A-D4D7DF13768F}" type="pres">
      <dgm:prSet presAssocID="{0D684DD5-B250-4BB1-A105-3729883C3D9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34A3D7-F11D-40A1-A7BA-2088D8D18C14}" type="pres">
      <dgm:prSet presAssocID="{0D684DD5-B250-4BB1-A105-3729883C3D95}" presName="negativeSpace" presStyleCnt="0"/>
      <dgm:spPr/>
    </dgm:pt>
    <dgm:pt modelId="{30B68F27-0A4A-4152-9C59-B8C1F714E7A0}" type="pres">
      <dgm:prSet presAssocID="{0D684DD5-B250-4BB1-A105-3729883C3D95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3DE337-149D-428F-9012-8A4EF6A07CC1}" type="presOf" srcId="{6CED7B5F-ECD1-4EA4-A967-B09D00B87A2F}" destId="{90E15327-A669-4648-990E-81A57001188E}" srcOrd="1" destOrd="0" presId="urn:microsoft.com/office/officeart/2005/8/layout/list1"/>
    <dgm:cxn modelId="{D7134D8B-4F66-47DB-8C9F-7407E53AF904}" srcId="{E29FDF6C-1D94-4304-A3FE-79B7272E20FB}" destId="{6CED7B5F-ECD1-4EA4-A967-B09D00B87A2F}" srcOrd="0" destOrd="0" parTransId="{0478047E-098F-41EF-8A57-BB319054DAC2}" sibTransId="{1CC12D87-A50E-4ECC-8257-67A131BFC304}"/>
    <dgm:cxn modelId="{3C108756-D57F-49D2-A614-60FB6BE10064}" srcId="{E29FDF6C-1D94-4304-A3FE-79B7272E20FB}" destId="{847BAE46-3502-42C2-BD8D-4AFEAFEBE465}" srcOrd="1" destOrd="0" parTransId="{727B64E4-EA9C-4970-BD8C-F36DAA3E3604}" sibTransId="{92E9248E-2C11-441F-9659-7E0BE4FC8C36}"/>
    <dgm:cxn modelId="{F4335719-D291-40CD-83B9-E113CD3C9EA1}" srcId="{0D684DD5-B250-4BB1-A105-3729883C3D95}" destId="{C9C35640-957F-4C1A-B79F-25C048AE6C6A}" srcOrd="0" destOrd="0" parTransId="{F8020C2F-45B3-4E5E-9CFB-DDA142D38E0A}" sibTransId="{F0C7A8EC-A581-443D-9E2C-97D1702680BF}"/>
    <dgm:cxn modelId="{4C695429-8DAA-4C16-8246-17C87A1EBDF7}" type="presOf" srcId="{DE13B714-58F8-47AF-9215-52604E4F492E}" destId="{AC9D8E6E-4BAF-45BB-BF0D-6022FEDA1164}" srcOrd="0" destOrd="0" presId="urn:microsoft.com/office/officeart/2005/8/layout/list1"/>
    <dgm:cxn modelId="{2EB6A71E-EA8E-4361-A8B7-0CE023F1761E}" srcId="{847BAE46-3502-42C2-BD8D-4AFEAFEBE465}" destId="{DE13B714-58F8-47AF-9215-52604E4F492E}" srcOrd="0" destOrd="0" parTransId="{4B62B7DC-D256-4D4B-8450-61E5E1BE7169}" sibTransId="{F8B3A348-9CF9-46A1-9781-2C419462F2A1}"/>
    <dgm:cxn modelId="{A08052E0-5BEA-44F5-B746-A68BFEEA6677}" type="presOf" srcId="{C359D62D-11DD-4CA9-B5DD-3998538E6645}" destId="{30B68F27-0A4A-4152-9C59-B8C1F714E7A0}" srcOrd="0" destOrd="1" presId="urn:microsoft.com/office/officeart/2005/8/layout/list1"/>
    <dgm:cxn modelId="{509A4CB7-ADFF-4674-A0F5-BAFA075AEA2D}" srcId="{E29FDF6C-1D94-4304-A3FE-79B7272E20FB}" destId="{0D684DD5-B250-4BB1-A105-3729883C3D95}" srcOrd="4" destOrd="0" parTransId="{2189B4AC-A76A-4C7F-B86C-94B1502B60A1}" sibTransId="{A63E48EC-DC5F-4D54-891A-609FD05483BB}"/>
    <dgm:cxn modelId="{B562DA9E-06E4-4D66-BD4F-0423D80189E4}" type="presOf" srcId="{0D684DD5-B250-4BB1-A105-3729883C3D95}" destId="{AEF04EA9-A3AF-4C7C-8EF3-54634553E7AA}" srcOrd="0" destOrd="0" presId="urn:microsoft.com/office/officeart/2005/8/layout/list1"/>
    <dgm:cxn modelId="{487968A2-0B3E-439B-824E-B6C6CB97BBED}" srcId="{6CED7B5F-ECD1-4EA4-A967-B09D00B87A2F}" destId="{58287FF3-07C7-40C8-B8C3-0BD0FDB58876}" srcOrd="0" destOrd="0" parTransId="{BF6D543F-0DE7-4C21-AD10-EE451138F6DF}" sibTransId="{58CE5C2B-E4D3-4229-8CED-2F9B45079679}"/>
    <dgm:cxn modelId="{B9E489AF-904D-4FE0-9B7C-0D9D32D7D100}" type="presOf" srcId="{B8A0B20A-F77F-4709-A23F-691FBEEC6F97}" destId="{1D8AFC15-9E04-425E-B9D7-8354268322E4}" srcOrd="1" destOrd="0" presId="urn:microsoft.com/office/officeart/2005/8/layout/list1"/>
    <dgm:cxn modelId="{99A38FA9-0E66-4A56-8D93-B37ED0C0A364}" type="presOf" srcId="{B8A0B20A-F77F-4709-A23F-691FBEEC6F97}" destId="{CEE465D8-0E30-4A7A-8987-B8D23BB7F28F}" srcOrd="0" destOrd="0" presId="urn:microsoft.com/office/officeart/2005/8/layout/list1"/>
    <dgm:cxn modelId="{556A8325-560E-46A7-BF9A-91BB7975CFFA}" type="presOf" srcId="{6127873B-5938-4E54-B6DE-1DA574FF2683}" destId="{28070FA0-23BD-4C85-822D-F8ABA8B15F03}" srcOrd="0" destOrd="0" presId="urn:microsoft.com/office/officeart/2005/8/layout/list1"/>
    <dgm:cxn modelId="{83E4E223-FDD2-42C8-B5C2-5DFF260B0084}" type="presOf" srcId="{E29FDF6C-1D94-4304-A3FE-79B7272E20FB}" destId="{19C400B1-C018-4561-AA94-8AB8FAAAF9A5}" srcOrd="0" destOrd="0" presId="urn:microsoft.com/office/officeart/2005/8/layout/list1"/>
    <dgm:cxn modelId="{781A0D8E-16F9-4135-A8FC-BBDAA1528DD5}" type="presOf" srcId="{847BAE46-3502-42C2-BD8D-4AFEAFEBE465}" destId="{1E148B26-E7C7-46DC-A397-C6316A874B63}" srcOrd="0" destOrd="0" presId="urn:microsoft.com/office/officeart/2005/8/layout/list1"/>
    <dgm:cxn modelId="{BC5666B4-D2FF-4BE3-88BB-6D4F3944DDFA}" srcId="{AF7B8BBD-5454-47C4-BFA9-9FB530F2EA7A}" destId="{63A360A6-F7B8-410E-B90B-E856AF6B0411}" srcOrd="0" destOrd="0" parTransId="{28BA7697-CA58-4180-9723-0EB283D39D7B}" sibTransId="{2F9D85F7-E7B3-465A-A763-CD46B7D9FCFA}"/>
    <dgm:cxn modelId="{4794052F-6C9E-4C5A-92DC-CDCD2F28709C}" type="presOf" srcId="{847BAE46-3502-42C2-BD8D-4AFEAFEBE465}" destId="{BBE3ADEE-928C-4BC1-9900-44BFDDFB8DCB}" srcOrd="1" destOrd="0" presId="urn:microsoft.com/office/officeart/2005/8/layout/list1"/>
    <dgm:cxn modelId="{BA1C03E1-681B-4FE2-8638-9B645C3354E7}" type="presOf" srcId="{58287FF3-07C7-40C8-B8C3-0BD0FDB58876}" destId="{D9F11B47-3EE5-4C42-9B45-52202072FD55}" srcOrd="0" destOrd="0" presId="urn:microsoft.com/office/officeart/2005/8/layout/list1"/>
    <dgm:cxn modelId="{5FBD314E-83AF-459D-9F86-B65C8384898E}" srcId="{E29FDF6C-1D94-4304-A3FE-79B7272E20FB}" destId="{B8A0B20A-F77F-4709-A23F-691FBEEC6F97}" srcOrd="3" destOrd="0" parTransId="{3447A6B1-CBAD-454A-8BCF-9D50A1C928EF}" sibTransId="{7A86F247-DCBE-4DFE-A438-AF94C26B730A}"/>
    <dgm:cxn modelId="{CA9DDC53-F5A0-4E4C-9353-890F087474AA}" type="presOf" srcId="{C9C35640-957F-4C1A-B79F-25C048AE6C6A}" destId="{30B68F27-0A4A-4152-9C59-B8C1F714E7A0}" srcOrd="0" destOrd="0" presId="urn:microsoft.com/office/officeart/2005/8/layout/list1"/>
    <dgm:cxn modelId="{ECA3188F-B541-4C7D-866F-C67E0AFCC127}" type="presOf" srcId="{6CED7B5F-ECD1-4EA4-A967-B09D00B87A2F}" destId="{D03AB704-A301-4043-9EB4-0755C2126F1A}" srcOrd="0" destOrd="0" presId="urn:microsoft.com/office/officeart/2005/8/layout/list1"/>
    <dgm:cxn modelId="{C4B7DDEB-F3B0-4FFE-A82B-8625E5AD1ACD}" type="presOf" srcId="{63A360A6-F7B8-410E-B90B-E856AF6B0411}" destId="{18C07AA5-A6BE-4257-9EF6-67D5AADE3081}" srcOrd="0" destOrd="0" presId="urn:microsoft.com/office/officeart/2005/8/layout/list1"/>
    <dgm:cxn modelId="{124195F3-FD60-4112-8059-EC5E310E0CAE}" type="presOf" srcId="{0D684DD5-B250-4BB1-A105-3729883C3D95}" destId="{A3C3C5B5-E116-490F-A43A-D4D7DF13768F}" srcOrd="1" destOrd="0" presId="urn:microsoft.com/office/officeart/2005/8/layout/list1"/>
    <dgm:cxn modelId="{ECF0DAC8-4DC4-428E-9F03-33CB846B3121}" type="presOf" srcId="{AF7B8BBD-5454-47C4-BFA9-9FB530F2EA7A}" destId="{1CEAA83D-2B4D-4DC7-95FC-B4B4983CCA9E}" srcOrd="1" destOrd="0" presId="urn:microsoft.com/office/officeart/2005/8/layout/list1"/>
    <dgm:cxn modelId="{E90BB609-C285-415F-8CC1-55CC30ED4C57}" srcId="{B8A0B20A-F77F-4709-A23F-691FBEEC6F97}" destId="{6127873B-5938-4E54-B6DE-1DA574FF2683}" srcOrd="0" destOrd="0" parTransId="{71A8B6CD-0E03-4F7D-9B67-E2A5B6491DE6}" sibTransId="{EDF855D7-EEAB-40C1-8AEB-4FB6D13C7D75}"/>
    <dgm:cxn modelId="{FA360AF1-2100-4325-9164-43194915BDB5}" srcId="{E29FDF6C-1D94-4304-A3FE-79B7272E20FB}" destId="{AF7B8BBD-5454-47C4-BFA9-9FB530F2EA7A}" srcOrd="2" destOrd="0" parTransId="{B6105438-91D6-460B-8139-DC6BF5A1857A}" sibTransId="{D3A2A4B0-72C5-46B6-9971-05116C2E2150}"/>
    <dgm:cxn modelId="{C7D5D935-350C-4485-A95A-9A35AF4EF5CC}" type="presOf" srcId="{AF7B8BBD-5454-47C4-BFA9-9FB530F2EA7A}" destId="{2FBBFE0B-B3AD-4E6C-A9AF-C93B9C013947}" srcOrd="0" destOrd="0" presId="urn:microsoft.com/office/officeart/2005/8/layout/list1"/>
    <dgm:cxn modelId="{B3357FE7-461B-4012-8817-9FE08EA90725}" srcId="{0D684DD5-B250-4BB1-A105-3729883C3D95}" destId="{C359D62D-11DD-4CA9-B5DD-3998538E6645}" srcOrd="1" destOrd="0" parTransId="{2451BD15-EFEB-410C-966B-1BE1ED91E8D9}" sibTransId="{AAD10EB9-C537-40E2-8438-843C9CB35142}"/>
    <dgm:cxn modelId="{F5BA4AD4-16F3-4E65-A3D7-E024FD72C5A5}" type="presParOf" srcId="{19C400B1-C018-4561-AA94-8AB8FAAAF9A5}" destId="{DA4A6918-F398-4705-8014-B7E9A709952D}" srcOrd="0" destOrd="0" presId="urn:microsoft.com/office/officeart/2005/8/layout/list1"/>
    <dgm:cxn modelId="{B4957F48-C419-4EA7-9E07-4F432974104C}" type="presParOf" srcId="{DA4A6918-F398-4705-8014-B7E9A709952D}" destId="{D03AB704-A301-4043-9EB4-0755C2126F1A}" srcOrd="0" destOrd="0" presId="urn:microsoft.com/office/officeart/2005/8/layout/list1"/>
    <dgm:cxn modelId="{372D26D6-2657-4FBB-B38D-1053EBB8B022}" type="presParOf" srcId="{DA4A6918-F398-4705-8014-B7E9A709952D}" destId="{90E15327-A669-4648-990E-81A57001188E}" srcOrd="1" destOrd="0" presId="urn:microsoft.com/office/officeart/2005/8/layout/list1"/>
    <dgm:cxn modelId="{188A04CF-C8FE-4710-BEB7-E86A249922BF}" type="presParOf" srcId="{19C400B1-C018-4561-AA94-8AB8FAAAF9A5}" destId="{4A38CEE0-CFEE-4436-A73C-69FE9DC5FBAA}" srcOrd="1" destOrd="0" presId="urn:microsoft.com/office/officeart/2005/8/layout/list1"/>
    <dgm:cxn modelId="{4B08BF46-75E6-4529-9C5F-E02D745DB330}" type="presParOf" srcId="{19C400B1-C018-4561-AA94-8AB8FAAAF9A5}" destId="{D9F11B47-3EE5-4C42-9B45-52202072FD55}" srcOrd="2" destOrd="0" presId="urn:microsoft.com/office/officeart/2005/8/layout/list1"/>
    <dgm:cxn modelId="{B071474E-21B2-4364-8C36-792D61A01095}" type="presParOf" srcId="{19C400B1-C018-4561-AA94-8AB8FAAAF9A5}" destId="{CBC74A0F-A190-4DFE-8F7C-F4F603B2E434}" srcOrd="3" destOrd="0" presId="urn:microsoft.com/office/officeart/2005/8/layout/list1"/>
    <dgm:cxn modelId="{8D8F67AF-D7BD-4340-92BA-52ABBCF44AB1}" type="presParOf" srcId="{19C400B1-C018-4561-AA94-8AB8FAAAF9A5}" destId="{D144C968-E7D6-408D-B49E-BDDC7725FB1E}" srcOrd="4" destOrd="0" presId="urn:microsoft.com/office/officeart/2005/8/layout/list1"/>
    <dgm:cxn modelId="{6A7DB33B-CF19-4B98-B54B-9DE7D810C235}" type="presParOf" srcId="{D144C968-E7D6-408D-B49E-BDDC7725FB1E}" destId="{1E148B26-E7C7-46DC-A397-C6316A874B63}" srcOrd="0" destOrd="0" presId="urn:microsoft.com/office/officeart/2005/8/layout/list1"/>
    <dgm:cxn modelId="{6E68D140-66D5-454C-95A6-0C446395DC5B}" type="presParOf" srcId="{D144C968-E7D6-408D-B49E-BDDC7725FB1E}" destId="{BBE3ADEE-928C-4BC1-9900-44BFDDFB8DCB}" srcOrd="1" destOrd="0" presId="urn:microsoft.com/office/officeart/2005/8/layout/list1"/>
    <dgm:cxn modelId="{D32B6142-25D2-479D-B80D-CCEA792EA7D5}" type="presParOf" srcId="{19C400B1-C018-4561-AA94-8AB8FAAAF9A5}" destId="{0936C4B3-E6C0-4B5D-8B2D-A417567FA6E4}" srcOrd="5" destOrd="0" presId="urn:microsoft.com/office/officeart/2005/8/layout/list1"/>
    <dgm:cxn modelId="{67775B53-C861-4469-9E90-03FEB788ACC8}" type="presParOf" srcId="{19C400B1-C018-4561-AA94-8AB8FAAAF9A5}" destId="{AC9D8E6E-4BAF-45BB-BF0D-6022FEDA1164}" srcOrd="6" destOrd="0" presId="urn:microsoft.com/office/officeart/2005/8/layout/list1"/>
    <dgm:cxn modelId="{2B13FA10-5C6F-4ECC-B4FD-B3B9DF94CB45}" type="presParOf" srcId="{19C400B1-C018-4561-AA94-8AB8FAAAF9A5}" destId="{37925066-690C-4FC4-89BC-DBDAC8C3F760}" srcOrd="7" destOrd="0" presId="urn:microsoft.com/office/officeart/2005/8/layout/list1"/>
    <dgm:cxn modelId="{987E0DD3-7108-48B5-A338-DB85D3D1E4D3}" type="presParOf" srcId="{19C400B1-C018-4561-AA94-8AB8FAAAF9A5}" destId="{D5210456-1BD7-450C-946B-06AA0DB0A665}" srcOrd="8" destOrd="0" presId="urn:microsoft.com/office/officeart/2005/8/layout/list1"/>
    <dgm:cxn modelId="{FB025668-1EC2-47B5-B838-51B2EC23C50A}" type="presParOf" srcId="{D5210456-1BD7-450C-946B-06AA0DB0A665}" destId="{2FBBFE0B-B3AD-4E6C-A9AF-C93B9C013947}" srcOrd="0" destOrd="0" presId="urn:microsoft.com/office/officeart/2005/8/layout/list1"/>
    <dgm:cxn modelId="{F363DC73-5152-4E9A-85E7-1AB60005C43C}" type="presParOf" srcId="{D5210456-1BD7-450C-946B-06AA0DB0A665}" destId="{1CEAA83D-2B4D-4DC7-95FC-B4B4983CCA9E}" srcOrd="1" destOrd="0" presId="urn:microsoft.com/office/officeart/2005/8/layout/list1"/>
    <dgm:cxn modelId="{82A102C9-B993-4A26-AC5D-ECCA3EEE9D37}" type="presParOf" srcId="{19C400B1-C018-4561-AA94-8AB8FAAAF9A5}" destId="{4FE207DC-23A8-41F9-9D48-F7C96563DC41}" srcOrd="9" destOrd="0" presId="urn:microsoft.com/office/officeart/2005/8/layout/list1"/>
    <dgm:cxn modelId="{E63BB0D5-EA4F-48D0-A357-2B754366FDC6}" type="presParOf" srcId="{19C400B1-C018-4561-AA94-8AB8FAAAF9A5}" destId="{18C07AA5-A6BE-4257-9EF6-67D5AADE3081}" srcOrd="10" destOrd="0" presId="urn:microsoft.com/office/officeart/2005/8/layout/list1"/>
    <dgm:cxn modelId="{63D8F1E6-47E8-4525-926B-CCA129119936}" type="presParOf" srcId="{19C400B1-C018-4561-AA94-8AB8FAAAF9A5}" destId="{2F8DD0BB-288A-4C50-A22C-2F5D27049EFE}" srcOrd="11" destOrd="0" presId="urn:microsoft.com/office/officeart/2005/8/layout/list1"/>
    <dgm:cxn modelId="{B8C794CA-BE70-43DB-82B7-13E4630575C8}" type="presParOf" srcId="{19C400B1-C018-4561-AA94-8AB8FAAAF9A5}" destId="{44D97202-4677-4D23-BDCF-C7BC1CA05D70}" srcOrd="12" destOrd="0" presId="urn:microsoft.com/office/officeart/2005/8/layout/list1"/>
    <dgm:cxn modelId="{CDDEC7F1-4B58-4F31-9492-AB20673C88DC}" type="presParOf" srcId="{44D97202-4677-4D23-BDCF-C7BC1CA05D70}" destId="{CEE465D8-0E30-4A7A-8987-B8D23BB7F28F}" srcOrd="0" destOrd="0" presId="urn:microsoft.com/office/officeart/2005/8/layout/list1"/>
    <dgm:cxn modelId="{D1F124B4-6B7F-48AC-82CE-939352B0D09C}" type="presParOf" srcId="{44D97202-4677-4D23-BDCF-C7BC1CA05D70}" destId="{1D8AFC15-9E04-425E-B9D7-8354268322E4}" srcOrd="1" destOrd="0" presId="urn:microsoft.com/office/officeart/2005/8/layout/list1"/>
    <dgm:cxn modelId="{30C10D57-297B-45C6-993F-9F56780934FF}" type="presParOf" srcId="{19C400B1-C018-4561-AA94-8AB8FAAAF9A5}" destId="{926FD670-F1DA-413C-8918-08661E1B8A8B}" srcOrd="13" destOrd="0" presId="urn:microsoft.com/office/officeart/2005/8/layout/list1"/>
    <dgm:cxn modelId="{7C2EA92A-6CEE-47C6-B17D-7F71A215CF66}" type="presParOf" srcId="{19C400B1-C018-4561-AA94-8AB8FAAAF9A5}" destId="{28070FA0-23BD-4C85-822D-F8ABA8B15F03}" srcOrd="14" destOrd="0" presId="urn:microsoft.com/office/officeart/2005/8/layout/list1"/>
    <dgm:cxn modelId="{72A116F4-B81C-457C-961F-23D96255E6EC}" type="presParOf" srcId="{19C400B1-C018-4561-AA94-8AB8FAAAF9A5}" destId="{58F8C6F0-5433-4EAC-ADED-FCCC811153D6}" srcOrd="15" destOrd="0" presId="urn:microsoft.com/office/officeart/2005/8/layout/list1"/>
    <dgm:cxn modelId="{16D40C65-D769-4191-A7B6-3322E6DB93F9}" type="presParOf" srcId="{19C400B1-C018-4561-AA94-8AB8FAAAF9A5}" destId="{C11413B7-3515-4EC2-B30C-6CE5BC65F8DE}" srcOrd="16" destOrd="0" presId="urn:microsoft.com/office/officeart/2005/8/layout/list1"/>
    <dgm:cxn modelId="{00B50CD4-5113-4983-8B3E-ADD49FECD726}" type="presParOf" srcId="{C11413B7-3515-4EC2-B30C-6CE5BC65F8DE}" destId="{AEF04EA9-A3AF-4C7C-8EF3-54634553E7AA}" srcOrd="0" destOrd="0" presId="urn:microsoft.com/office/officeart/2005/8/layout/list1"/>
    <dgm:cxn modelId="{9DAC6242-E01F-4DD0-AE24-318AE4C36308}" type="presParOf" srcId="{C11413B7-3515-4EC2-B30C-6CE5BC65F8DE}" destId="{A3C3C5B5-E116-490F-A43A-D4D7DF13768F}" srcOrd="1" destOrd="0" presId="urn:microsoft.com/office/officeart/2005/8/layout/list1"/>
    <dgm:cxn modelId="{044F399C-BD89-46CF-86BD-07BA665290EC}" type="presParOf" srcId="{19C400B1-C018-4561-AA94-8AB8FAAAF9A5}" destId="{5434A3D7-F11D-40A1-A7BA-2088D8D18C14}" srcOrd="17" destOrd="0" presId="urn:microsoft.com/office/officeart/2005/8/layout/list1"/>
    <dgm:cxn modelId="{8B46BDD9-6946-4E56-A6D5-F83A9F899D5D}" type="presParOf" srcId="{19C400B1-C018-4561-AA94-8AB8FAAAF9A5}" destId="{30B68F27-0A4A-4152-9C59-B8C1F714E7A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D950A1-E85C-44C8-A53D-55F5C90858EF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CEBDCB-1DB9-43F1-81E9-E5CB490F4466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800" b="0" i="0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Человеческий фактор: </a:t>
          </a:r>
        </a:p>
        <a:p>
          <a:pPr>
            <a:buFont typeface="Arial" panose="020B0604020202020204" pitchFamily="34" charset="0"/>
            <a:buChar char="•"/>
          </a:pPr>
          <a:r>
            <a:rPr lang="ru-RU" sz="900" b="0" i="0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это люди, которые живут и работают в Арктике, а также те, кто интересуется этим регионом и влияет на его развитие. Они обмениваются информацией и энергией через различные каналы, такие как социальные сети, СМИ, образовательные и научные учреждения, неправительственные организации, международные структуры и т.д. Они также используют различные виды энергии для своих потребностей, такие как тепло, свет, электричество, транспорт и т.д.</a:t>
          </a:r>
          <a:endParaRPr lang="ru-RU" sz="900" dirty="0">
            <a:solidFill>
              <a:schemeClr val="bg2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A9E35F-4431-439B-ACA0-583B41C1F1DE}" type="parTrans" cxnId="{5322BF2A-EEAF-404D-80A6-8EC77C3B472E}">
      <dgm:prSet/>
      <dgm:spPr/>
      <dgm:t>
        <a:bodyPr/>
        <a:lstStyle/>
        <a:p>
          <a:endParaRPr lang="ru-RU" sz="900"/>
        </a:p>
      </dgm:t>
    </dgm:pt>
    <dgm:pt modelId="{B8CEAB63-E925-48FC-93B8-362B61E826D7}" type="sibTrans" cxnId="{5322BF2A-EEAF-404D-80A6-8EC77C3B472E}">
      <dgm:prSet/>
      <dgm:spPr/>
      <dgm:t>
        <a:bodyPr/>
        <a:lstStyle/>
        <a:p>
          <a:endParaRPr lang="ru-RU" sz="900"/>
        </a:p>
      </dgm:t>
    </dgm:pt>
    <dgm:pt modelId="{D136C919-6092-48B9-B1CB-AC659E33762E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800" b="0" i="0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Энергетические системы: </a:t>
          </a:r>
        </a:p>
        <a:p>
          <a:pPr>
            <a:buFont typeface="Arial" panose="020B0604020202020204" pitchFamily="34" charset="0"/>
            <a:buChar char="•"/>
          </a:pPr>
          <a:r>
            <a:rPr lang="ru-RU" sz="900" b="0" i="0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это средства, которые обеспечивают производство, переработку, транспортировку и потребление энергии в Арктике. Они включают в себя как традиционные, так и новые формы энергетики, такие как нефтегазовая, атомная, рыболовная, золотодобывающая и другие отрасли экономики, а также инфраструктуру Северного морского пути и Арктической зоны России. Они также используют различные виды информации для своего управления, контроля и оптимизации, такие как метеорологические данные, геологические карты, экологические отчеты и т.д.</a:t>
          </a:r>
          <a:endParaRPr lang="ru-RU" sz="900" dirty="0">
            <a:solidFill>
              <a:schemeClr val="bg2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990752-B488-4086-88AE-E8645214DB30}" type="parTrans" cxnId="{A3384A82-5662-4328-98B1-33CC0B62A056}">
      <dgm:prSet/>
      <dgm:spPr/>
      <dgm:t>
        <a:bodyPr/>
        <a:lstStyle/>
        <a:p>
          <a:endParaRPr lang="ru-RU" sz="900"/>
        </a:p>
      </dgm:t>
    </dgm:pt>
    <dgm:pt modelId="{5C6C5EF4-FCBD-4C38-A8BE-48729D683ECC}" type="sibTrans" cxnId="{A3384A82-5662-4328-98B1-33CC0B62A056}">
      <dgm:prSet/>
      <dgm:spPr/>
      <dgm:t>
        <a:bodyPr/>
        <a:lstStyle/>
        <a:p>
          <a:endParaRPr lang="ru-RU" sz="900"/>
        </a:p>
      </dgm:t>
    </dgm:pt>
    <dgm:pt modelId="{EAF53BF8-705E-49BF-B37F-F2693661BF4D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800" b="0" i="0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Информационные технологии: </a:t>
          </a:r>
        </a:p>
        <a:p>
          <a:pPr>
            <a:buFont typeface="Arial" panose="020B0604020202020204" pitchFamily="34" charset="0"/>
            <a:buChar char="•"/>
          </a:pPr>
          <a:r>
            <a:rPr lang="ru-RU" sz="900" b="0" i="0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это средства, которые обеспечивают передачу, хранение, обработку и анализ информации в Арктике. Они включают в себя как традиционные, так и новые формы коммуникации, такие как спутниковая и подвижная связь, интернет, цифровое телевидение и радиовещание, дистанционное обучение и мониторинг, геоинформационные системы и т.д. Они также используют различные виды энергии для своего функционирования, такие как солнечная, ветровая, гидроэлектрическая и т.д.</a:t>
          </a:r>
          <a:endParaRPr lang="ru-RU" sz="900" dirty="0">
            <a:solidFill>
              <a:schemeClr val="bg2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F6833D-935E-4E53-BA11-CC398D24A608}" type="parTrans" cxnId="{A48E27D2-106E-435A-80EB-799B787E8D29}">
      <dgm:prSet/>
      <dgm:spPr/>
      <dgm:t>
        <a:bodyPr/>
        <a:lstStyle/>
        <a:p>
          <a:endParaRPr lang="ru-RU" sz="900"/>
        </a:p>
      </dgm:t>
    </dgm:pt>
    <dgm:pt modelId="{01572BBF-C187-4615-A65E-25527488670E}" type="sibTrans" cxnId="{A48E27D2-106E-435A-80EB-799B787E8D29}">
      <dgm:prSet/>
      <dgm:spPr/>
      <dgm:t>
        <a:bodyPr/>
        <a:lstStyle/>
        <a:p>
          <a:endParaRPr lang="ru-RU" sz="900"/>
        </a:p>
      </dgm:t>
    </dgm:pt>
    <dgm:pt modelId="{DA0FBE3F-4F30-4373-8525-AF9AE9538061}">
      <dgm:prSet/>
      <dgm:spPr/>
      <dgm:t>
        <a:bodyPr/>
        <a:lstStyle/>
        <a:p>
          <a:endParaRPr lang="ru-RU" dirty="0"/>
        </a:p>
      </dgm:t>
    </dgm:pt>
    <dgm:pt modelId="{75CC4545-01C6-4DFA-9DB7-D63288CC6E94}" type="parTrans" cxnId="{99C99D9F-A91F-4EC7-B287-B99E59580CFE}">
      <dgm:prSet/>
      <dgm:spPr/>
      <dgm:t>
        <a:bodyPr/>
        <a:lstStyle/>
        <a:p>
          <a:endParaRPr lang="ru-RU"/>
        </a:p>
      </dgm:t>
    </dgm:pt>
    <dgm:pt modelId="{09769F96-E0C9-4A7A-B456-0123BB59A8FD}" type="sibTrans" cxnId="{99C99D9F-A91F-4EC7-B287-B99E59580CFE}">
      <dgm:prSet/>
      <dgm:spPr/>
      <dgm:t>
        <a:bodyPr/>
        <a:lstStyle/>
        <a:p>
          <a:endParaRPr lang="ru-RU"/>
        </a:p>
      </dgm:t>
    </dgm:pt>
    <dgm:pt modelId="{D89B458F-B543-49F2-B295-32956893AA1D}" type="pres">
      <dgm:prSet presAssocID="{7ED950A1-E85C-44C8-A53D-55F5C90858E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5B6CC8-3019-4C43-A54A-725768DA19D2}" type="pres">
      <dgm:prSet presAssocID="{7ED950A1-E85C-44C8-A53D-55F5C90858EF}" presName="cycle" presStyleCnt="0"/>
      <dgm:spPr/>
    </dgm:pt>
    <dgm:pt modelId="{A14BC623-A248-480B-80BE-75C1E2CF4986}" type="pres">
      <dgm:prSet presAssocID="{7ED950A1-E85C-44C8-A53D-55F5C90858EF}" presName="centerShape" presStyleCnt="0"/>
      <dgm:spPr/>
    </dgm:pt>
    <dgm:pt modelId="{3C7116CC-1719-4351-BC45-D0C843D787A2}" type="pres">
      <dgm:prSet presAssocID="{7ED950A1-E85C-44C8-A53D-55F5C90858EF}" presName="connSite" presStyleLbl="node1" presStyleIdx="0" presStyleCnt="4"/>
      <dgm:spPr/>
    </dgm:pt>
    <dgm:pt modelId="{44DEF36C-7D8C-4987-965D-E4C4EF500536}" type="pres">
      <dgm:prSet presAssocID="{7ED950A1-E85C-44C8-A53D-55F5C90858EF}" presName="visible" presStyleLbl="node1" presStyleIdx="0" presStyleCnt="4" custScaleX="340112" custScaleY="246326" custLinFactNeighborX="-50301" custLinFactNeighborY="950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ru-RU"/>
        </a:p>
      </dgm:t>
    </dgm:pt>
    <dgm:pt modelId="{29C3C706-76A7-42C2-BD24-D4262E30FB7F}" type="pres">
      <dgm:prSet presAssocID="{A3A9E35F-4431-439B-ACA0-583B41C1F1DE}" presName="Name25" presStyleLbl="parChTrans1D1" presStyleIdx="0" presStyleCnt="3"/>
      <dgm:spPr/>
      <dgm:t>
        <a:bodyPr/>
        <a:lstStyle/>
        <a:p>
          <a:endParaRPr lang="ru-RU"/>
        </a:p>
      </dgm:t>
    </dgm:pt>
    <dgm:pt modelId="{D01A0EF9-1ACD-474E-9572-2E5EB70AA809}" type="pres">
      <dgm:prSet presAssocID="{85CEBDCB-1DB9-43F1-81E9-E5CB490F4466}" presName="node" presStyleCnt="0"/>
      <dgm:spPr/>
    </dgm:pt>
    <dgm:pt modelId="{CDFF107A-5C92-449E-82D6-1D6E28B9446E}" type="pres">
      <dgm:prSet presAssocID="{85CEBDCB-1DB9-43F1-81E9-E5CB490F4466}" presName="parentNode" presStyleLbl="node1" presStyleIdx="1" presStyleCnt="4" custScaleX="485273" custScaleY="274363" custLinFactX="41133" custLinFactNeighborX="100000" custLinFactNeighborY="319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45EB7B-0B1D-48A8-A702-CDE3CBD59818}" type="pres">
      <dgm:prSet presAssocID="{85CEBDCB-1DB9-43F1-81E9-E5CB490F4466}" presName="childNode" presStyleLbl="revTx" presStyleIdx="0" presStyleCnt="1">
        <dgm:presLayoutVars>
          <dgm:bulletEnabled val="1"/>
        </dgm:presLayoutVars>
      </dgm:prSet>
      <dgm:spPr/>
    </dgm:pt>
    <dgm:pt modelId="{805825AB-B6D3-4AD4-A87F-9B34D8119097}" type="pres">
      <dgm:prSet presAssocID="{FF990752-B488-4086-88AE-E8645214DB30}" presName="Name25" presStyleLbl="parChTrans1D1" presStyleIdx="1" presStyleCnt="3"/>
      <dgm:spPr/>
      <dgm:t>
        <a:bodyPr/>
        <a:lstStyle/>
        <a:p>
          <a:endParaRPr lang="ru-RU"/>
        </a:p>
      </dgm:t>
    </dgm:pt>
    <dgm:pt modelId="{2358CB55-E4CF-40DF-A65B-7181667DBDCE}" type="pres">
      <dgm:prSet presAssocID="{D136C919-6092-48B9-B1CB-AC659E33762E}" presName="node" presStyleCnt="0"/>
      <dgm:spPr/>
    </dgm:pt>
    <dgm:pt modelId="{DB81EA04-4B47-433B-8D0F-7E88EE56DF41}" type="pres">
      <dgm:prSet presAssocID="{D136C919-6092-48B9-B1CB-AC659E33762E}" presName="parentNode" presStyleLbl="node1" presStyleIdx="2" presStyleCnt="4" custScaleX="583337" custScaleY="325437" custLinFactNeighborX="54061" custLinFactNeighborY="251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C6E7EC-81B0-4F12-930D-F04E37C4E980}" type="pres">
      <dgm:prSet presAssocID="{D136C919-6092-48B9-B1CB-AC659E33762E}" presName="childNode" presStyleLbl="revTx" presStyleIdx="0" presStyleCnt="1">
        <dgm:presLayoutVars>
          <dgm:bulletEnabled val="1"/>
        </dgm:presLayoutVars>
      </dgm:prSet>
      <dgm:spPr/>
    </dgm:pt>
    <dgm:pt modelId="{ABE4675E-6A38-4D6A-A921-19C8DD375FC3}" type="pres">
      <dgm:prSet presAssocID="{51F6833D-935E-4E53-BA11-CC398D24A608}" presName="Name25" presStyleLbl="parChTrans1D1" presStyleIdx="2" presStyleCnt="3"/>
      <dgm:spPr/>
      <dgm:t>
        <a:bodyPr/>
        <a:lstStyle/>
        <a:p>
          <a:endParaRPr lang="ru-RU"/>
        </a:p>
      </dgm:t>
    </dgm:pt>
    <dgm:pt modelId="{1C749CFD-5E05-4C3F-B5D3-EF9803E9031C}" type="pres">
      <dgm:prSet presAssocID="{EAF53BF8-705E-49BF-B37F-F2693661BF4D}" presName="node" presStyleCnt="0"/>
      <dgm:spPr/>
    </dgm:pt>
    <dgm:pt modelId="{43CFA9D0-9908-447B-B0D3-19273C23993B}" type="pres">
      <dgm:prSet presAssocID="{EAF53BF8-705E-49BF-B37F-F2693661BF4D}" presName="parentNode" presStyleLbl="node1" presStyleIdx="3" presStyleCnt="4" custScaleX="608655" custScaleY="303425" custLinFactNeighborX="14035" custLinFactNeighborY="-269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589CB4-507A-4DAD-BC31-D19ADCC9AD78}" type="pres">
      <dgm:prSet presAssocID="{EAF53BF8-705E-49BF-B37F-F2693661BF4D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03B42D-3373-49BA-BF25-3B7ACF83CC91}" type="presOf" srcId="{7ED950A1-E85C-44C8-A53D-55F5C90858EF}" destId="{D89B458F-B543-49F2-B295-32956893AA1D}" srcOrd="0" destOrd="0" presId="urn:microsoft.com/office/officeart/2005/8/layout/radial2"/>
    <dgm:cxn modelId="{0D975AD6-C93E-4905-AA28-24148487D04B}" type="presOf" srcId="{FF990752-B488-4086-88AE-E8645214DB30}" destId="{805825AB-B6D3-4AD4-A87F-9B34D8119097}" srcOrd="0" destOrd="0" presId="urn:microsoft.com/office/officeart/2005/8/layout/radial2"/>
    <dgm:cxn modelId="{A3384A82-5662-4328-98B1-33CC0B62A056}" srcId="{7ED950A1-E85C-44C8-A53D-55F5C90858EF}" destId="{D136C919-6092-48B9-B1CB-AC659E33762E}" srcOrd="1" destOrd="0" parTransId="{FF990752-B488-4086-88AE-E8645214DB30}" sibTransId="{5C6C5EF4-FCBD-4C38-A8BE-48729D683ECC}"/>
    <dgm:cxn modelId="{04258A39-4AC5-4940-81ED-B9103564E69A}" type="presOf" srcId="{EAF53BF8-705E-49BF-B37F-F2693661BF4D}" destId="{43CFA9D0-9908-447B-B0D3-19273C23993B}" srcOrd="0" destOrd="0" presId="urn:microsoft.com/office/officeart/2005/8/layout/radial2"/>
    <dgm:cxn modelId="{99C99D9F-A91F-4EC7-B287-B99E59580CFE}" srcId="{EAF53BF8-705E-49BF-B37F-F2693661BF4D}" destId="{DA0FBE3F-4F30-4373-8525-AF9AE9538061}" srcOrd="0" destOrd="0" parTransId="{75CC4545-01C6-4DFA-9DB7-D63288CC6E94}" sibTransId="{09769F96-E0C9-4A7A-B456-0123BB59A8FD}"/>
    <dgm:cxn modelId="{803A5482-679B-4B4D-A649-8D7027F23BAD}" type="presOf" srcId="{85CEBDCB-1DB9-43F1-81E9-E5CB490F4466}" destId="{CDFF107A-5C92-449E-82D6-1D6E28B9446E}" srcOrd="0" destOrd="0" presId="urn:microsoft.com/office/officeart/2005/8/layout/radial2"/>
    <dgm:cxn modelId="{0D7DE0FE-2736-4AF2-B594-4F15868C9369}" type="presOf" srcId="{D136C919-6092-48B9-B1CB-AC659E33762E}" destId="{DB81EA04-4B47-433B-8D0F-7E88EE56DF41}" srcOrd="0" destOrd="0" presId="urn:microsoft.com/office/officeart/2005/8/layout/radial2"/>
    <dgm:cxn modelId="{0C780B63-482C-448B-8AC8-8073D8CBE3DE}" type="presOf" srcId="{A3A9E35F-4431-439B-ACA0-583B41C1F1DE}" destId="{29C3C706-76A7-42C2-BD24-D4262E30FB7F}" srcOrd="0" destOrd="0" presId="urn:microsoft.com/office/officeart/2005/8/layout/radial2"/>
    <dgm:cxn modelId="{A48E27D2-106E-435A-80EB-799B787E8D29}" srcId="{7ED950A1-E85C-44C8-A53D-55F5C90858EF}" destId="{EAF53BF8-705E-49BF-B37F-F2693661BF4D}" srcOrd="2" destOrd="0" parTransId="{51F6833D-935E-4E53-BA11-CC398D24A608}" sibTransId="{01572BBF-C187-4615-A65E-25527488670E}"/>
    <dgm:cxn modelId="{5322BF2A-EEAF-404D-80A6-8EC77C3B472E}" srcId="{7ED950A1-E85C-44C8-A53D-55F5C90858EF}" destId="{85CEBDCB-1DB9-43F1-81E9-E5CB490F4466}" srcOrd="0" destOrd="0" parTransId="{A3A9E35F-4431-439B-ACA0-583B41C1F1DE}" sibTransId="{B8CEAB63-E925-48FC-93B8-362B61E826D7}"/>
    <dgm:cxn modelId="{DA166F18-E35D-4EFA-8916-55D6FB97F96B}" type="presOf" srcId="{51F6833D-935E-4E53-BA11-CC398D24A608}" destId="{ABE4675E-6A38-4D6A-A921-19C8DD375FC3}" srcOrd="0" destOrd="0" presId="urn:microsoft.com/office/officeart/2005/8/layout/radial2"/>
    <dgm:cxn modelId="{6A72A41E-0D1C-4EF2-8E9C-31743EF0208E}" type="presOf" srcId="{DA0FBE3F-4F30-4373-8525-AF9AE9538061}" destId="{BE589CB4-507A-4DAD-BC31-D19ADCC9AD78}" srcOrd="0" destOrd="0" presId="urn:microsoft.com/office/officeart/2005/8/layout/radial2"/>
    <dgm:cxn modelId="{F5854700-05A5-49EE-8199-F0F146A6EAEC}" type="presParOf" srcId="{D89B458F-B543-49F2-B295-32956893AA1D}" destId="{F05B6CC8-3019-4C43-A54A-725768DA19D2}" srcOrd="0" destOrd="0" presId="urn:microsoft.com/office/officeart/2005/8/layout/radial2"/>
    <dgm:cxn modelId="{AC96EE90-6201-4A4E-865C-B18D34C1AE63}" type="presParOf" srcId="{F05B6CC8-3019-4C43-A54A-725768DA19D2}" destId="{A14BC623-A248-480B-80BE-75C1E2CF4986}" srcOrd="0" destOrd="0" presId="urn:microsoft.com/office/officeart/2005/8/layout/radial2"/>
    <dgm:cxn modelId="{BCB18497-DEA2-435F-97B2-2720F92664F1}" type="presParOf" srcId="{A14BC623-A248-480B-80BE-75C1E2CF4986}" destId="{3C7116CC-1719-4351-BC45-D0C843D787A2}" srcOrd="0" destOrd="0" presId="urn:microsoft.com/office/officeart/2005/8/layout/radial2"/>
    <dgm:cxn modelId="{2A025DF1-4C8B-4D31-ABAC-CF5E4B388DC3}" type="presParOf" srcId="{A14BC623-A248-480B-80BE-75C1E2CF4986}" destId="{44DEF36C-7D8C-4987-965D-E4C4EF500536}" srcOrd="1" destOrd="0" presId="urn:microsoft.com/office/officeart/2005/8/layout/radial2"/>
    <dgm:cxn modelId="{FC85861C-5E33-40ED-9A50-4626CDFE6247}" type="presParOf" srcId="{F05B6CC8-3019-4C43-A54A-725768DA19D2}" destId="{29C3C706-76A7-42C2-BD24-D4262E30FB7F}" srcOrd="1" destOrd="0" presId="urn:microsoft.com/office/officeart/2005/8/layout/radial2"/>
    <dgm:cxn modelId="{4364B053-E910-4E5E-80E0-F643B77A1061}" type="presParOf" srcId="{F05B6CC8-3019-4C43-A54A-725768DA19D2}" destId="{D01A0EF9-1ACD-474E-9572-2E5EB70AA809}" srcOrd="2" destOrd="0" presId="urn:microsoft.com/office/officeart/2005/8/layout/radial2"/>
    <dgm:cxn modelId="{4EFA1777-DE2B-4522-B1D8-D81B903C8AD5}" type="presParOf" srcId="{D01A0EF9-1ACD-474E-9572-2E5EB70AA809}" destId="{CDFF107A-5C92-449E-82D6-1D6E28B9446E}" srcOrd="0" destOrd="0" presId="urn:microsoft.com/office/officeart/2005/8/layout/radial2"/>
    <dgm:cxn modelId="{B3F9BE02-771C-4CDA-B51D-E9165DA68402}" type="presParOf" srcId="{D01A0EF9-1ACD-474E-9572-2E5EB70AA809}" destId="{6745EB7B-0B1D-48A8-A702-CDE3CBD59818}" srcOrd="1" destOrd="0" presId="urn:microsoft.com/office/officeart/2005/8/layout/radial2"/>
    <dgm:cxn modelId="{3FDBC5B0-CC43-4917-B3BA-9B15955633C8}" type="presParOf" srcId="{F05B6CC8-3019-4C43-A54A-725768DA19D2}" destId="{805825AB-B6D3-4AD4-A87F-9B34D8119097}" srcOrd="3" destOrd="0" presId="urn:microsoft.com/office/officeart/2005/8/layout/radial2"/>
    <dgm:cxn modelId="{A1D6B17F-54BA-4D3C-83C8-F4D004CDDB79}" type="presParOf" srcId="{F05B6CC8-3019-4C43-A54A-725768DA19D2}" destId="{2358CB55-E4CF-40DF-A65B-7181667DBDCE}" srcOrd="4" destOrd="0" presId="urn:microsoft.com/office/officeart/2005/8/layout/radial2"/>
    <dgm:cxn modelId="{F12EF099-210D-40FB-B65E-4EB3B4360945}" type="presParOf" srcId="{2358CB55-E4CF-40DF-A65B-7181667DBDCE}" destId="{DB81EA04-4B47-433B-8D0F-7E88EE56DF41}" srcOrd="0" destOrd="0" presId="urn:microsoft.com/office/officeart/2005/8/layout/radial2"/>
    <dgm:cxn modelId="{86956672-CCB1-4867-B1C8-010A957FF801}" type="presParOf" srcId="{2358CB55-E4CF-40DF-A65B-7181667DBDCE}" destId="{BAC6E7EC-81B0-4F12-930D-F04E37C4E980}" srcOrd="1" destOrd="0" presId="urn:microsoft.com/office/officeart/2005/8/layout/radial2"/>
    <dgm:cxn modelId="{3C95FC62-4EB3-4038-9D38-3CFFBFD51844}" type="presParOf" srcId="{F05B6CC8-3019-4C43-A54A-725768DA19D2}" destId="{ABE4675E-6A38-4D6A-A921-19C8DD375FC3}" srcOrd="5" destOrd="0" presId="urn:microsoft.com/office/officeart/2005/8/layout/radial2"/>
    <dgm:cxn modelId="{C8694026-C356-4729-B4E4-BEE66FD1E9A4}" type="presParOf" srcId="{F05B6CC8-3019-4C43-A54A-725768DA19D2}" destId="{1C749CFD-5E05-4C3F-B5D3-EF9803E9031C}" srcOrd="6" destOrd="0" presId="urn:microsoft.com/office/officeart/2005/8/layout/radial2"/>
    <dgm:cxn modelId="{0515A67D-50C1-4772-9E7F-8ED0AE4EB31A}" type="presParOf" srcId="{1C749CFD-5E05-4C3F-B5D3-EF9803E9031C}" destId="{43CFA9D0-9908-447B-B0D3-19273C23993B}" srcOrd="0" destOrd="0" presId="urn:microsoft.com/office/officeart/2005/8/layout/radial2"/>
    <dgm:cxn modelId="{0AD8EC6B-51D1-4623-B65A-774B7D372524}" type="presParOf" srcId="{1C749CFD-5E05-4C3F-B5D3-EF9803E9031C}" destId="{BE589CB4-507A-4DAD-BC31-D19ADCC9AD7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11B47-3EE5-4C42-9B45-52202072FD55}">
      <dsp:nvSpPr>
        <dsp:cNvPr id="0" name=""/>
        <dsp:cNvSpPr/>
      </dsp:nvSpPr>
      <dsp:spPr>
        <a:xfrm>
          <a:off x="0" y="230530"/>
          <a:ext cx="7128792" cy="666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3273" tIns="187452" rIns="553273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i="0" kern="1200" dirty="0">
              <a:solidFill>
                <a:srgbClr val="374151"/>
              </a:solidFill>
              <a:effectLst/>
              <a:latin typeface="Söhne"/>
            </a:rPr>
            <a:t>Сахалин обладает богатыми запасами нефти и газа, а Чукотка известна своими золоторудными месторождениями. В рамках СРП, Сахалин может предоставить технологии и инвестиции для разработки золотых месторождений Чукотки, а взамен получать часть добытого золота.</a:t>
          </a:r>
          <a:endParaRPr lang="ru-RU" sz="1000" kern="1200" dirty="0"/>
        </a:p>
      </dsp:txBody>
      <dsp:txXfrm>
        <a:off x="0" y="230530"/>
        <a:ext cx="7128792" cy="666225"/>
      </dsp:txXfrm>
    </dsp:sp>
    <dsp:sp modelId="{90E15327-A669-4648-990E-81A57001188E}">
      <dsp:nvSpPr>
        <dsp:cNvPr id="0" name=""/>
        <dsp:cNvSpPr/>
      </dsp:nvSpPr>
      <dsp:spPr>
        <a:xfrm>
          <a:off x="356439" y="97690"/>
          <a:ext cx="4990154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616" tIns="0" rIns="18861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öhne"/>
            </a:rPr>
            <a:t>1. Сахалинская и Чукотская геотории</a:t>
          </a:r>
          <a:endParaRPr lang="ru-RU" sz="1600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9408" y="110659"/>
        <a:ext cx="4964216" cy="239742"/>
      </dsp:txXfrm>
    </dsp:sp>
    <dsp:sp modelId="{AC9D8E6E-4BAF-45BB-BF0D-6022FEDA1164}">
      <dsp:nvSpPr>
        <dsp:cNvPr id="0" name=""/>
        <dsp:cNvSpPr/>
      </dsp:nvSpPr>
      <dsp:spPr>
        <a:xfrm>
          <a:off x="0" y="1078196"/>
          <a:ext cx="712879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3273" tIns="187452" rIns="553273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i="0" kern="1200" dirty="0"/>
            <a:t>Саха обладает огромными запасами алмазов, урана и угля. Приморская геотория может предложить свои порты для экспорта этих ресурсов, а также опыт в рыболовстве и морепродуктах. В рамках СРП, обе стороны могут взаимовыгодно разделять добытые и произведенные ресурсы.</a:t>
          </a:r>
          <a:endParaRPr lang="ru-RU" sz="1000" kern="1200" dirty="0"/>
        </a:p>
      </dsp:txBody>
      <dsp:txXfrm>
        <a:off x="0" y="1078196"/>
        <a:ext cx="7128792" cy="680400"/>
      </dsp:txXfrm>
    </dsp:sp>
    <dsp:sp modelId="{BBE3ADEE-928C-4BC1-9900-44BFDDFB8DCB}">
      <dsp:nvSpPr>
        <dsp:cNvPr id="0" name=""/>
        <dsp:cNvSpPr/>
      </dsp:nvSpPr>
      <dsp:spPr>
        <a:xfrm>
          <a:off x="356261" y="944213"/>
          <a:ext cx="6772530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616" tIns="0" rIns="18861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öhne"/>
              <a:ea typeface="+mn-ea"/>
              <a:cs typeface="+mn-cs"/>
            </a:rPr>
            <a:t>2. Республика Саха (Якутия) и Приморская геотория</a:t>
          </a:r>
        </a:p>
      </dsp:txBody>
      <dsp:txXfrm>
        <a:off x="369230" y="957182"/>
        <a:ext cx="6746592" cy="239742"/>
      </dsp:txXfrm>
    </dsp:sp>
    <dsp:sp modelId="{18C07AA5-A6BE-4257-9EF6-67D5AADE3081}">
      <dsp:nvSpPr>
        <dsp:cNvPr id="0" name=""/>
        <dsp:cNvSpPr/>
      </dsp:nvSpPr>
      <dsp:spPr>
        <a:xfrm>
          <a:off x="0" y="1940036"/>
          <a:ext cx="7128792" cy="79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3273" tIns="187452" rIns="553273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i="0" kern="1200" dirty="0">
              <a:solidFill>
                <a:srgbClr val="374151"/>
              </a:solidFill>
              <a:effectLst/>
              <a:latin typeface="Söhne"/>
            </a:rPr>
            <a:t>Камчатка известна своими биологическими ресурсами, включая рыбу и морепродукты. Амурская геотория может предложить свои сельскохозяйственные продукты и лесные ресурсы. СРП между этими регионами может включать обмен продуктами пищевой промышленности и лесоматериалами.</a:t>
          </a:r>
          <a:endParaRPr lang="ru-RU" sz="1000" kern="1200" dirty="0"/>
        </a:p>
      </dsp:txBody>
      <dsp:txXfrm>
        <a:off x="0" y="1940036"/>
        <a:ext cx="7128792" cy="793800"/>
      </dsp:txXfrm>
    </dsp:sp>
    <dsp:sp modelId="{1CEAA83D-2B4D-4DC7-95FC-B4B4983CCA9E}">
      <dsp:nvSpPr>
        <dsp:cNvPr id="0" name=""/>
        <dsp:cNvSpPr/>
      </dsp:nvSpPr>
      <dsp:spPr>
        <a:xfrm>
          <a:off x="356439" y="1807196"/>
          <a:ext cx="4990154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616" tIns="0" rIns="18861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öhne"/>
              <a:ea typeface="+mn-ea"/>
              <a:cs typeface="+mn-cs"/>
            </a:rPr>
            <a:t>3. Камчатская и Амурская геотории</a:t>
          </a:r>
        </a:p>
      </dsp:txBody>
      <dsp:txXfrm>
        <a:off x="369408" y="1820165"/>
        <a:ext cx="4964216" cy="239742"/>
      </dsp:txXfrm>
    </dsp:sp>
    <dsp:sp modelId="{28070FA0-23BD-4C85-822D-F8ABA8B15F03}">
      <dsp:nvSpPr>
        <dsp:cNvPr id="0" name=""/>
        <dsp:cNvSpPr/>
      </dsp:nvSpPr>
      <dsp:spPr>
        <a:xfrm>
          <a:off x="0" y="2942281"/>
          <a:ext cx="7128792" cy="666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3273" tIns="187452" rIns="553273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i="0" kern="1200" dirty="0">
              <a:solidFill>
                <a:srgbClr val="374151"/>
              </a:solidFill>
              <a:effectLst/>
              <a:latin typeface="Söhne"/>
            </a:rPr>
            <a:t>Магадан обладает значительными запасами золота и серебра, а Хабаровск — крупным производителем древесины. В рамках СРP, Магадан может предоставлять драгоценные металлы для инвестиций в разработку лесопромышленного комплекса Хабаровской геотории.</a:t>
          </a:r>
          <a:endParaRPr lang="ru-RU" sz="1000" kern="1200" dirty="0"/>
        </a:p>
      </dsp:txBody>
      <dsp:txXfrm>
        <a:off x="0" y="2942281"/>
        <a:ext cx="7128792" cy="666225"/>
      </dsp:txXfrm>
    </dsp:sp>
    <dsp:sp modelId="{1D8AFC15-9E04-425E-B9D7-8354268322E4}">
      <dsp:nvSpPr>
        <dsp:cNvPr id="0" name=""/>
        <dsp:cNvSpPr/>
      </dsp:nvSpPr>
      <dsp:spPr>
        <a:xfrm>
          <a:off x="356439" y="2782436"/>
          <a:ext cx="4990154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616" tIns="0" rIns="18861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öhne"/>
              <a:ea typeface="+mn-ea"/>
              <a:cs typeface="+mn-cs"/>
            </a:rPr>
            <a:t>4. Магаданская и Хабаровская геотории</a:t>
          </a:r>
        </a:p>
      </dsp:txBody>
      <dsp:txXfrm>
        <a:off x="369408" y="2795405"/>
        <a:ext cx="4964216" cy="239742"/>
      </dsp:txXfrm>
    </dsp:sp>
    <dsp:sp modelId="{30B68F27-0A4A-4152-9C59-B8C1F714E7A0}">
      <dsp:nvSpPr>
        <dsp:cNvPr id="0" name=""/>
        <dsp:cNvSpPr/>
      </dsp:nvSpPr>
      <dsp:spPr>
        <a:xfrm>
          <a:off x="0" y="3762941"/>
          <a:ext cx="7128792" cy="694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3273" tIns="187452" rIns="553273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i="0" kern="1200" dirty="0">
              <a:solidFill>
                <a:srgbClr val="374151"/>
              </a:solidFill>
              <a:effectLst/>
              <a:latin typeface="Söhne"/>
            </a:rPr>
            <a:t>Приморье может предложить свои транспортные узлы для экспорта углеводородов Сахалина, а взамен получать технологии и инвестиции в развитие своего транспортного сектора.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/>
        </a:p>
      </dsp:txBody>
      <dsp:txXfrm>
        <a:off x="0" y="3762941"/>
        <a:ext cx="7128792" cy="694575"/>
      </dsp:txXfrm>
    </dsp:sp>
    <dsp:sp modelId="{A3C3C5B5-E116-490F-A43A-D4D7DF13768F}">
      <dsp:nvSpPr>
        <dsp:cNvPr id="0" name=""/>
        <dsp:cNvSpPr/>
      </dsp:nvSpPr>
      <dsp:spPr>
        <a:xfrm>
          <a:off x="356439" y="3630101"/>
          <a:ext cx="4990154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616" tIns="0" rIns="18861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öhne"/>
              <a:ea typeface="+mn-ea"/>
              <a:cs typeface="+mn-cs"/>
            </a:rPr>
            <a:t>5. Сахалинская и Приморская геотории</a:t>
          </a:r>
        </a:p>
      </dsp:txBody>
      <dsp:txXfrm>
        <a:off x="369408" y="3643070"/>
        <a:ext cx="4964216" cy="2397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4675E-6A38-4D6A-A921-19C8DD375FC3}">
      <dsp:nvSpPr>
        <dsp:cNvPr id="0" name=""/>
        <dsp:cNvSpPr/>
      </dsp:nvSpPr>
      <dsp:spPr>
        <a:xfrm rot="2032758">
          <a:off x="572207" y="3357364"/>
          <a:ext cx="1801096" cy="32827"/>
        </a:xfrm>
        <a:custGeom>
          <a:avLst/>
          <a:gdLst/>
          <a:ahLst/>
          <a:cxnLst/>
          <a:rect l="0" t="0" r="0" b="0"/>
          <a:pathLst>
            <a:path>
              <a:moveTo>
                <a:pt x="0" y="16413"/>
              </a:moveTo>
              <a:lnTo>
                <a:pt x="1801096" y="164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5825AB-B6D3-4AD4-A87F-9B34D8119097}">
      <dsp:nvSpPr>
        <dsp:cNvPr id="0" name=""/>
        <dsp:cNvSpPr/>
      </dsp:nvSpPr>
      <dsp:spPr>
        <a:xfrm rot="150015">
          <a:off x="724363" y="2636571"/>
          <a:ext cx="1565522" cy="32827"/>
        </a:xfrm>
        <a:custGeom>
          <a:avLst/>
          <a:gdLst/>
          <a:ahLst/>
          <a:cxnLst/>
          <a:rect l="0" t="0" r="0" b="0"/>
          <a:pathLst>
            <a:path>
              <a:moveTo>
                <a:pt x="0" y="16413"/>
              </a:moveTo>
              <a:lnTo>
                <a:pt x="1565522" y="164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C3C706-76A7-42C2-BD24-D4262E30FB7F}">
      <dsp:nvSpPr>
        <dsp:cNvPr id="0" name=""/>
        <dsp:cNvSpPr/>
      </dsp:nvSpPr>
      <dsp:spPr>
        <a:xfrm rot="19977465">
          <a:off x="575999" y="1759093"/>
          <a:ext cx="2727722" cy="32827"/>
        </a:xfrm>
        <a:custGeom>
          <a:avLst/>
          <a:gdLst/>
          <a:ahLst/>
          <a:cxnLst/>
          <a:rect l="0" t="0" r="0" b="0"/>
          <a:pathLst>
            <a:path>
              <a:moveTo>
                <a:pt x="0" y="16413"/>
              </a:moveTo>
              <a:lnTo>
                <a:pt x="2727722" y="164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DEF36C-7D8C-4987-965D-E4C4EF500536}">
      <dsp:nvSpPr>
        <dsp:cNvPr id="0" name=""/>
        <dsp:cNvSpPr/>
      </dsp:nvSpPr>
      <dsp:spPr>
        <a:xfrm>
          <a:off x="-1635379" y="1292856"/>
          <a:ext cx="3915175" cy="283556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F107A-5C92-449E-82D6-1D6E28B9446E}">
      <dsp:nvSpPr>
        <dsp:cNvPr id="0" name=""/>
        <dsp:cNvSpPr/>
      </dsp:nvSpPr>
      <dsp:spPr>
        <a:xfrm>
          <a:off x="2722644" y="-427010"/>
          <a:ext cx="3351711" cy="18949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1800" b="0" i="0" kern="1200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Человеческий фактор: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900" b="0" i="0" kern="1200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это люди, которые живут и работают в Арктике, а также те, кто интересуется этим регионом и влияет на его развитие. Они обмениваются информацией и энергией через различные каналы, такие как социальные сети, СМИ, образовательные и научные учреждения, неправительственные организации, международные структуры и т.д. Они также используют различные виды энергии для своих потребностей, такие как тепло, свет, электричество, транспорт и т.д.</a:t>
          </a:r>
          <a:endParaRPr lang="ru-RU" sz="900" kern="1200" dirty="0">
            <a:solidFill>
              <a:schemeClr val="bg2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13491" y="-149496"/>
        <a:ext cx="2370017" cy="1339958"/>
      </dsp:txXfrm>
    </dsp:sp>
    <dsp:sp modelId="{DB81EA04-4B47-433B-8D0F-7E88EE56DF41}">
      <dsp:nvSpPr>
        <dsp:cNvPr id="0" name=""/>
        <dsp:cNvSpPr/>
      </dsp:nvSpPr>
      <dsp:spPr>
        <a:xfrm>
          <a:off x="2282998" y="1650954"/>
          <a:ext cx="4029025" cy="22477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1800" b="0" i="0" kern="1200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Энергетические системы: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900" b="0" i="0" kern="1200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это средства, которые обеспечивают производство, переработку, транспортировку и потребление энергии в Арктике. Они включают в себя как традиционные, так и новые формы энергетики, такие как нефтегазовая, атомная, рыболовная, золотодобывающая и другие отрасли экономики, а также инфраструктуру Северного морского пути и Арктической зоны России. Они также используют различные виды информации для своего управления, контроля и оптимизации, такие как метеорологические данные, геологические карты, экологические отчеты и т.д.</a:t>
          </a:r>
          <a:endParaRPr lang="ru-RU" sz="900" kern="1200" dirty="0">
            <a:solidFill>
              <a:schemeClr val="bg2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73035" y="1980129"/>
        <a:ext cx="2848951" cy="1589397"/>
      </dsp:txXfrm>
    </dsp:sp>
    <dsp:sp modelId="{43CFA9D0-9908-447B-B0D3-19273C23993B}">
      <dsp:nvSpPr>
        <dsp:cNvPr id="0" name=""/>
        <dsp:cNvSpPr/>
      </dsp:nvSpPr>
      <dsp:spPr>
        <a:xfrm>
          <a:off x="1371456" y="3669251"/>
          <a:ext cx="4203893" cy="20957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1800" b="0" i="0" kern="1200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Информационные технологии: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900" b="0" i="0" kern="1200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это средства, которые обеспечивают передачу, хранение, обработку и анализ информации в Арктике. Они включают в себя как традиционные, так и новые формы коммуникации, такие как спутниковая и подвижная связь, интернет, цифровое телевидение и радиовещание, дистанционное обучение и мониторинг, геоинформационные системы и т.д. Они также используют различные виды энергии для своего функционирования, такие как солнечная, ветровая, гидроэлектрическая и т.д.</a:t>
          </a:r>
          <a:endParaRPr lang="ru-RU" sz="900" kern="1200" dirty="0">
            <a:solidFill>
              <a:schemeClr val="bg2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7102" y="3976161"/>
        <a:ext cx="2972601" cy="1481893"/>
      </dsp:txXfrm>
    </dsp:sp>
    <dsp:sp modelId="{BE589CB4-507A-4DAD-BC31-D19ADCC9AD78}">
      <dsp:nvSpPr>
        <dsp:cNvPr id="0" name=""/>
        <dsp:cNvSpPr/>
      </dsp:nvSpPr>
      <dsp:spPr>
        <a:xfrm>
          <a:off x="1252909" y="3669251"/>
          <a:ext cx="6305840" cy="2095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 dirty="0"/>
        </a:p>
      </dsp:txBody>
      <dsp:txXfrm>
        <a:off x="1252909" y="3669251"/>
        <a:ext cx="6305840" cy="2095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A0432407-1A35-43E9-A325-7ABC1AE6AB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5300"/>
          </a:xfrm>
          <a:prstGeom prst="rect">
            <a:avLst/>
          </a:prstGeom>
        </p:spPr>
        <p:txBody>
          <a:bodyPr vert="horz" lIns="91157" tIns="45579" rIns="91157" bIns="455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F5A75E8-C05E-4FF6-90ED-E34467D404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33813" y="0"/>
            <a:ext cx="2933700" cy="495300"/>
          </a:xfrm>
          <a:prstGeom prst="rect">
            <a:avLst/>
          </a:prstGeom>
        </p:spPr>
        <p:txBody>
          <a:bodyPr vert="horz" lIns="91157" tIns="45579" rIns="91157" bIns="455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B519CFE-C5AD-40C4-8A8B-4A3181A09CCB}" type="datetimeFigureOut">
              <a:rPr lang="ru-RU"/>
              <a:pPr>
                <a:defRPr/>
              </a:pPr>
              <a:t>08.05.2024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9BB60E9-A994-4DE9-A773-B0C72606F9C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33700" cy="495300"/>
          </a:xfrm>
          <a:prstGeom prst="rect">
            <a:avLst/>
          </a:prstGeom>
        </p:spPr>
        <p:txBody>
          <a:bodyPr vert="horz" lIns="91157" tIns="45579" rIns="91157" bIns="455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BE3D1BA-B27A-4773-8F35-459A719B46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33813" y="9409113"/>
            <a:ext cx="2933700" cy="495300"/>
          </a:xfrm>
          <a:prstGeom prst="rect">
            <a:avLst/>
          </a:prstGeom>
        </p:spPr>
        <p:txBody>
          <a:bodyPr vert="horz" wrap="square" lIns="91157" tIns="45579" rIns="91157" bIns="455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C4B6963-0C6A-418D-87AC-7734BE88B1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D2B9DEFF-C7BB-4198-BC29-8F505A5DEF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5300"/>
          </a:xfrm>
          <a:prstGeom prst="rect">
            <a:avLst/>
          </a:prstGeom>
        </p:spPr>
        <p:txBody>
          <a:bodyPr vert="horz" lIns="91157" tIns="45579" rIns="91157" bIns="455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AB70AE1-FD72-4F67-9358-EA27680E238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33813" y="0"/>
            <a:ext cx="2933700" cy="495300"/>
          </a:xfrm>
          <a:prstGeom prst="rect">
            <a:avLst/>
          </a:prstGeom>
        </p:spPr>
        <p:txBody>
          <a:bodyPr vert="horz" lIns="91157" tIns="45579" rIns="91157" bIns="455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CF2C2B-D49E-41AA-A184-B80ACBEB91A0}" type="datetimeFigureOut">
              <a:rPr lang="ru-RU"/>
              <a:pPr>
                <a:defRPr/>
              </a:pPr>
              <a:t>08.05.2024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3C5CDCC7-C15A-4AB2-86F2-9FC45032FE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57" tIns="45579" rIns="91157" bIns="4557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5CF1A49E-42A8-436E-AB08-7CBF768559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275" y="4705350"/>
            <a:ext cx="5416550" cy="4457700"/>
          </a:xfrm>
          <a:prstGeom prst="rect">
            <a:avLst/>
          </a:prstGeom>
        </p:spPr>
        <p:txBody>
          <a:bodyPr vert="horz" lIns="91157" tIns="45579" rIns="91157" bIns="45579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0B99C25-8686-4211-B2BF-5A4F58524B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3700" cy="495300"/>
          </a:xfrm>
          <a:prstGeom prst="rect">
            <a:avLst/>
          </a:prstGeom>
        </p:spPr>
        <p:txBody>
          <a:bodyPr vert="horz" lIns="91157" tIns="45579" rIns="91157" bIns="455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41357F9-893A-409C-8C7F-6172CA77E8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33813" y="9409113"/>
            <a:ext cx="2933700" cy="495300"/>
          </a:xfrm>
          <a:prstGeom prst="rect">
            <a:avLst/>
          </a:prstGeom>
        </p:spPr>
        <p:txBody>
          <a:bodyPr vert="horz" wrap="square" lIns="91157" tIns="45579" rIns="91157" bIns="455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A5BC4A5-0FDF-4EEC-8556-7D73BBCCED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48341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>
            <a:extLst>
              <a:ext uri="{FF2B5EF4-FFF2-40B4-BE49-F238E27FC236}">
                <a16:creationId xmlns:a16="http://schemas.microsoft.com/office/drawing/2014/main" xmlns="" id="{F478B30F-DEC6-4320-9BC1-75F3806539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Заметки 2">
            <a:extLst>
              <a:ext uri="{FF2B5EF4-FFF2-40B4-BE49-F238E27FC236}">
                <a16:creationId xmlns:a16="http://schemas.microsoft.com/office/drawing/2014/main" xmlns="" id="{A7864254-ABF2-4483-A68A-5CA415B8AF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5539" name="Номер слайда 3">
            <a:extLst>
              <a:ext uri="{FF2B5EF4-FFF2-40B4-BE49-F238E27FC236}">
                <a16:creationId xmlns:a16="http://schemas.microsoft.com/office/drawing/2014/main" xmlns="" id="{24D12335-1B39-4A95-80E6-AB2CAC6D07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DB71EC-81DE-498C-8D6B-84C66AAE6202}" type="slidenum">
              <a:rPr lang="ru-RU" altLang="ru-RU">
                <a:latin typeface="Calibri" panose="020F0502020204030204" pitchFamily="34" charset="0"/>
              </a:rPr>
              <a:pPr/>
              <a:t>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C323DE9-8EC1-4ED1-B4D1-7B2A8F44C8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58B5B37-252E-4D69-9C34-E5B5FB5672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03DA9FC-AA86-4E5F-A126-97580F4CD4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7D7E6-47CA-44EF-A173-88310DBA5D4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24485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773974C-1BD6-4512-8D1C-496EDA96E1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4A94549-A2DC-4FD4-BE09-E80297E221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91C23D8-65DC-4E8F-986A-EEAAB8E675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7668E-0F58-48EE-80B7-E31AE62DA14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420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D8B2D95-374E-468E-8AB1-9B0609A3C4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550C6EC-D1F4-42F2-B8F5-E23E600027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2ADB95C-9BE0-48AA-AB23-A13EC6687D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C9F5CF-41E9-4629-927D-F5E72B581ED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51099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640C0B14-BE7E-4717-A262-1B9944FEF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EDCE4C7-679C-45B7-9DA0-A3E3546389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9805A97-02C4-4072-BA3D-6072EEFBC9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D6591F33-F74D-46DF-836B-52403FB8EB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10EC8-09FE-4B37-82F9-341C9C14B70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85790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492C55C2-B367-4E89-9BA1-4EE1B6487F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9E898DB0-D777-4ECE-88BE-F0AD50ABB3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8F1B549F-CB42-45F6-AD89-7056C28B2F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B75CCE-BFE2-4C10-A84A-265CB960611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39385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AC5F119C-6B4D-4691-961B-5C52738CC9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0AED626C-566C-4294-9265-950234C5B1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1DE91395-42CF-49BA-8B52-04DF1517D5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7A45F2-3ABD-470A-8077-DD4EDD97BD7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58401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F0E0B8B-9C42-4ECE-B8FC-3D2B4E7738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B9ED575-615A-4DEC-9DC3-60B9558E62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3B747864-1B9F-44FA-8B91-B11BC00E79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13C967-81A2-4DE9-AA58-87B3993D706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69757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100005B3-9065-42D2-A2E3-3C1DC2B661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E68D66AE-7581-4F2D-9242-056B7D15D7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31F8B854-B5EC-4DCD-95E3-32211A7C26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C02E32-4833-4449-A681-EF3F98EDA5C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64340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5DEC3A26-C528-48E0-A61A-4BD27A6063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D58C8BDC-A9F6-4081-96CC-2DBAC725BB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DF6050BD-18D1-4F3E-809F-28E1B722F5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1CA7A9-47B8-4848-B24C-8A86C6ABEB9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69899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AFD04F12-9727-447F-8289-B3947B420A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A93CE683-1F59-4845-B12E-39DE8DD14F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25229DE4-5023-4CF8-BD08-86D0F12333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EACD28-6FC4-433E-8A80-A9987DCE297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54361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43D8D05-76F5-4A56-81AB-2D7D58AD06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1DADBD9-731C-4C35-9E37-26D4D09647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74EAE04A-D587-4AE6-A1EF-B53E6D39A7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9FA68C-5630-45F7-ACEC-DC9E3C58D3B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1583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B6108F5-5BCE-4A95-8E25-5A270EF457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5A52D7F-A435-41D6-B77B-39DC152281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B9BA4BD-5E0B-497C-B951-0C61629D6A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733FBC-49B4-4C00-9D6F-9484161A9E5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964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5C13C74-8386-4248-B96A-47EE92B670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F4FEA33-0CB6-4004-9C01-24C98E2715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B52B1829-802B-4903-9F3E-8DAFA989B8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1B461F-87FD-49EE-8729-BB2179F89C0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76613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4F735757-D4C9-430A-AD70-A05410BDC2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5D82BDC4-A8C0-4375-A08F-BFAABB8BDF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F4E1AF2D-7FC9-4B01-84BD-E49EE112DC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1EAFA2-45DC-4E9B-A3ED-DFFE2D20EBC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5545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B4B190A-FF2E-4E15-B9ED-FCCB76223E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C866E6F7-8DB1-464B-9B99-9AD5670D44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B6C5D0F6-9FBB-45CA-B161-5DD7E809E8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B07931-3956-4BB8-B9B3-4DF2457092C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61036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B7471B7-2F37-4DBF-A994-11D0155F2F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5189BBB-4B0D-426D-AE22-2444C523B4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8AF9D40-2750-455A-A929-6F30E6DE8F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5E131-3CB3-4F7D-853F-F660513215A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6071651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19023BB-D5E0-49B3-9AD2-E4B6244210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44A3413-37AE-4C9C-8F19-D5F8BF3533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A4ADDCC-3EF2-49A0-90F4-0B0504A6D7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B4F901-981B-4437-BAB4-31763E41025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9889617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40D790D-C1AC-4D2E-83DF-7726F25B43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34D8C48-1CAC-49EA-A852-EC1A26CF47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7B105EE-97B5-4FAA-8DDF-FE2053A928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E5F9DD-1B2C-4000-9042-C4E2B737205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729008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978BF10-D8E5-4789-80B1-A7E4B94D0D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5BB6906-0194-4BA0-969A-9A6161F811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9E71872-4E81-4143-A9B0-442B323BCB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51C631-8A4B-41D9-ADC2-24996EEC006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2916724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3085BBB4-E96B-4119-B1B9-46946C2568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CAE1965C-2909-46B6-9E86-CA07768454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46690080-8D3B-4B54-8F7E-A87D7E55B6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C9B2E7-B3EC-4071-AE17-6EE89480991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4719551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F036B35E-7D40-4786-83ED-0CEEADC703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BCCB4AF-62EC-43CD-9D33-C26E74F640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4A28298A-F85C-457E-90E4-B037E3800F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3A5BB4-62D3-4D56-9A7A-BE098131A0D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4924109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6AF64B3F-7144-4132-B2C7-81C842BCDC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35E5749F-DF1C-44E8-AB5E-8B826622BE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5E85E601-A33F-46B7-83CB-E2C52BAE8F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C9FA7D-F92E-4098-B47E-D891C52A795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900398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B5E5AB2-69F1-4CA9-9923-DC0E78A047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40BC7F1-8A92-4F94-9F72-96372351B1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0D4603D-C163-4A45-8BE6-6F64D9E9A2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D8A788-1CA3-4FC1-AFB0-45EBADDED15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039838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1A0AC1F-4B25-4920-9654-8DD5955E13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E53746-F9CB-4C87-B45D-94F529DE0F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2127E33-F57F-4B62-B9DE-7910FAD37D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9CE54C-B5EB-4FC8-AD99-6742CDD2AEF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874236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6E1D5E9-F1EF-4575-AD1B-8D8B7F6C45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DE26F3C-C786-4ED4-BDD7-828AA6A196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529B6AC-90CF-47E0-8615-5CEB4B0C67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A32BF-AC39-4D74-A444-A2003FDA4CA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2347673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A27D5C5-F4B6-4AB7-9D49-42E3774000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68981F8-E56A-448B-B597-BAABE506C5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6507DA8-A2E0-4E1E-B7C5-2B8BB8AC10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C0697-A14E-4878-B4C6-4A8FBB9CC31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9727046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099AB94-DAA6-4370-98A4-D59FC19C70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20E0D03-BCCA-480A-9B34-DA13C00781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BB6335E-D0C5-484A-B3D4-53DD69D26A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C25BA8-622B-48EE-A16B-1650B1962CE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6085405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FEED5DAA-66C5-4481-83C6-80B55D121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3E03C82-7297-4825-A21F-EF60606751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4C75EF1-82D7-4D05-AE25-606B89A4F0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2400AC26-DA6D-4020-A861-04DDBE16B8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0DB7D-CCB8-4717-80C3-4305D46B074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3371537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C3A43270-82F5-4654-AC1B-239EE43AC6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0B04AC24-90C0-4137-8723-46A41FD2B6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02446D6F-FFCA-43CC-BC90-321A71850F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02D623-2A83-4342-9295-1EF188018EA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8627513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B2D46FFA-3110-419D-8058-688C97B900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A8EAE4A9-2714-4946-B405-5C9E4E01FF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3F263209-FA94-49B1-AA66-6A7D0DBF26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99E07B-1FBF-411E-A8F1-8FA9D81437D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5564929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E0B83AF-7C21-4210-9E3E-57CFCA1DE4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3E8D997-1AFD-4B62-9D62-DC28D9D86F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9440FA45-0C55-405A-997B-E94EBBC72A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76B15-2131-4FDD-B2B1-706AEDF297E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5061674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25A4C61D-2AAA-431F-BF2A-7C6A25101E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EE7454D7-58EA-49C7-8D9E-62EE0BA3A8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F714A89B-F3E3-47C4-B953-BD005935E9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29C3BA-C6E6-48E8-BAD2-A9A0E827175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1429496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CDAFE8C4-8B24-4997-BE2F-083B1B39D6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1B3E7B46-216D-4A11-A866-CD7ADFB3C4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5062BBD7-122C-417C-B747-71EFDA6F15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A75A78-B1B3-4DDD-A1AE-EC25E125FBD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4872905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AFC0D02-5025-421C-9DF0-9F2A4C757A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D37BADA-2334-47E2-B6BE-4C5E1370DF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B0B4598-DCDE-4878-9E96-64BB8A5476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7CE10A-0B94-4E4E-9CBD-46E018EEE4E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529953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D098C851-4786-4458-9A4A-9C15961D5A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A9207400-5401-4C05-A7E5-A8FC4256CE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9683338E-9E7F-44DB-B8FB-B37920298A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428159-53F5-4A52-87DD-0FC58A81505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9315472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1BB6063-0FA5-407F-A669-F17F432F7D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655F512-2DB2-4FCD-8BB8-C8F4C4ED4E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BF8C80B9-CD20-429A-BC4A-FE110585CF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7D92BD-FFA9-4F76-8908-40449415193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0755285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AFDC6F9-6BE6-43CA-AF12-2C5266E328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BC7A0C4-EB01-455B-89A4-3FC3D84640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72B6B70D-7DAC-4751-95C0-7A31E7FFF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118B0-325A-4008-90B1-F852CE252D7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7225619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0F3380B4-8D8D-4B47-90EF-AA81B8B00B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7A6DB0FC-0798-4662-96BD-F0B4A24FBF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19660EA8-5C2A-4377-AF15-92A9DC60EE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9A0C77-A689-4783-816C-794D6425000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5518227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F40066FD-703E-442C-BD80-2285897B54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816F401D-D8C4-4090-B459-616DE42187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30DE0EF2-233A-4142-B0E4-29F8DB0D31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E862F0-F3A2-4C73-A04C-30223D72197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4094178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07D14470-3772-43D7-8F07-F7892F2955D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xmlns="" id="{B2F3E224-B3AE-40D7-950E-8EC19BB897A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xmlns="" id="{62BBAA80-63E0-4CD0-A957-62DBF5DA71A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xmlns="" id="{19B5EBCA-3AFC-462B-B78D-FCB8302AC0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xmlns="" id="{A3E6D679-676B-4790-9252-31FCFA1D2F6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xmlns="" id="{680BA51A-933F-4F47-8ADB-B6359510293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xmlns="" id="{6359E93D-0032-4C87-8A07-30BDAFEFB96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xmlns="" id="{440E100F-31F9-4DA0-9A21-03C1A542B99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xmlns="" id="{C323C88C-75A7-41F0-8629-165FD95EFF0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xmlns="" id="{CF7F9720-B144-43BF-BF0E-5DB72CC8F07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xmlns="" id="{950D554F-7060-4D5A-B652-A24F8881F52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xmlns="" id="{E55EBD5C-FD29-4B1F-AE76-6256F916F0D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xmlns="" id="{62A119C2-8C7C-47F6-85E7-3978C513942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xmlns="" id="{EC2997C2-7DE5-4A73-8FFE-FEE226AB85E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4609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610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xmlns="" id="{03BA9E63-A326-449A-A022-179BDAC57C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xmlns="" id="{A38023E0-84C0-4E38-BE1A-BE668EDF0C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xmlns="" id="{4447F447-A0F0-4338-900F-CD1C24D923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224A5-25DB-4D2E-9D04-237EDEF590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98384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B59FD0E6-52A3-4CF8-9F85-848F9285E18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99076F0C-D264-4B96-A902-95CE9A83BE0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17F10D-643B-43F2-B4DD-D69C843A19D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xmlns="" id="{C3CC6781-71DC-4E9A-AD57-3BEA6691663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6374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D3466E86-95F8-4031-8267-13A94B9ED4D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C438B7FB-FACA-4372-8140-A77E22B853E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628AF8-65E5-4EDD-9B9C-900A0F706F6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xmlns="" id="{E29B86DA-7D4B-4708-B757-4BB34E4F3AE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9540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C3DB1E67-9F50-4259-AD51-C3401F6CC14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7AEC4FEE-C37B-4068-B9C6-ED02F2D1B3A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C3D5B7-DC83-45E8-99D8-5FFB1D4FCD0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xmlns="" id="{4BA1EFD3-F602-4CC7-A45B-00CE4409D22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7359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CEE39C73-267E-46BF-8998-407CCB69858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81B16BE1-47C5-492A-A332-E7914170BB2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5C7001-FD73-479B-8DAC-F426C2ABDC3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xmlns="" id="{E5C5CD18-EC35-43A6-B38A-98BA7A62423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185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5C71CA35-D815-4B5D-A334-F222793EE1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CA59A592-7782-43F3-8B66-EAC61C652E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94C0C233-4362-4DDF-8ED2-EB9CCF7AC5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489C01-B22E-4BEE-83E1-955810EE20F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110294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37E82EE-88D1-42FB-8452-12647135324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0B40B63-DD1E-442A-94B9-F729F793F65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035996-4A73-4F5A-B7A7-5EF894EF373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xmlns="" id="{75F8B2AB-D185-470F-9804-88CC9872645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2779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C82DB415-FF18-4DD5-BEDA-B66659DFEE1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F47A97D4-1646-4032-9FAB-6EFE00DC3C5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914D02-083B-4B8E-A949-B5C054EC6E3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xmlns="" id="{F4298084-F2CE-4283-A6BD-982B72EF7B8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4261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C2628291-192C-4C01-A67A-1439D6C9151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FB479C54-C3BB-49B3-9843-4E00007801E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BA3412-51EA-4065-8222-FDB2EE5BCF6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xmlns="" id="{0A27D20A-8E2F-4F76-8ABC-1BB6BD61D21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4293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81F1159B-390A-4D60-A5F7-6022C8157A5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223A793C-2E1E-4744-8F01-438280687E1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5A4A93-337B-4080-919B-0E9EAE8B092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xmlns="" id="{AC9105E9-AB8D-4908-AEA1-E9062DF03DB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0374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01E96D25-35FB-41DA-A075-72BDCC89773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EC217B8A-96DF-426D-991C-5F489264BCC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7666EB-2F02-41CD-BE57-F0C2216DAF1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xmlns="" id="{5EC2321F-8D67-4C50-9F3F-91CF8D93002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1078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68747D61-B596-4F32-8BF3-26931202678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842F661F-EFB0-4A7B-A7D9-D74BE7EC72A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7659BF-B998-431B-BE0F-4C7E4DE5BEB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xmlns="" id="{ABAD53BE-835A-4A59-883D-A2EABE0BA14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430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63E00D57-A921-40E1-963D-62EBEAF117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D8F9DB5D-64B6-4466-AA79-1829C2DAC0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4D032CC0-DD88-41C2-8F42-C20C079A64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16B197-266E-4844-9A4B-8ACC63953EE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5896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8E91C806-CC19-4340-A3F8-7F60DE73D3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2D1CE396-B49D-40FF-AD0C-F398AADCFE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7BC64C67-91EE-48DC-AEC6-B47E402FD3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1A91BF-161C-4A4B-98C2-4009F1E4527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2073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90A0334-4517-40BC-A00A-5249B1C8A7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8E5CB36-5412-4EA7-8CD3-F2408E0A44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8AF0BF6-A7C6-4D15-AC89-901054977F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B58DE2-74ED-4F1F-8A59-68E8328995C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23657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7CF8F38-EA1C-4742-B017-E4062F8A81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C615B5B-4A4C-44C7-9C6E-8A1219F249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D3BAEE-CCEA-46E1-84CC-DC7BC60240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B904A9-914B-4242-A250-786E3C87238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7840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xmlns="" id="{F73E2070-51FE-466D-BF97-07A7F829B2F4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xmlns="" id="{B02546CA-D88E-4CF9-A71B-B3B7196546E2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41126CBE-3F58-4072-997A-7AC6F07A28C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D95BA594-D31F-4B59-9BBA-37E6FEBB174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BC3BB505-4592-4095-B75F-9CFAC698EE5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DC7BD3E-104C-41A8-BBCD-3CDB827C1DE4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7" r:id="rId1"/>
    <p:sldLayoutId id="2147483986" r:id="rId2"/>
    <p:sldLayoutId id="2147483985" r:id="rId3"/>
    <p:sldLayoutId id="2147483984" r:id="rId4"/>
    <p:sldLayoutId id="2147483983" r:id="rId5"/>
    <p:sldLayoutId id="2147483982" r:id="rId6"/>
    <p:sldLayoutId id="2147483981" r:id="rId7"/>
    <p:sldLayoutId id="2147483980" r:id="rId8"/>
    <p:sldLayoutId id="2147483979" r:id="rId9"/>
    <p:sldLayoutId id="2147483978" r:id="rId10"/>
    <p:sldLayoutId id="214748397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xmlns="" id="{1364A3C3-F1EA-4109-AC43-17F02C423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29080926-1663-49BF-A9DD-B27A3252941E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xmlns="" id="{86806788-3683-48E7-A757-B413E64F8C29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xmlns="" id="{C1E10FC5-09B3-4B01-9D88-2D8277BB45F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xmlns="" id="{17CCAFD1-DF6F-4A90-87E5-DFDA4EE3FB1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xmlns="" id="{AA70B979-59AE-4E0B-8882-3FB82594FAF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3FE8107-55EA-488A-B78D-3073887DA119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8" r:id="rId1"/>
    <p:sldLayoutId id="2147483996" r:id="rId2"/>
    <p:sldLayoutId id="2147483995" r:id="rId3"/>
    <p:sldLayoutId id="2147483994" r:id="rId4"/>
    <p:sldLayoutId id="2147483993" r:id="rId5"/>
    <p:sldLayoutId id="2147483992" r:id="rId6"/>
    <p:sldLayoutId id="2147483991" r:id="rId7"/>
    <p:sldLayoutId id="2147483990" r:id="rId8"/>
    <p:sldLayoutId id="2147483989" r:id="rId9"/>
    <p:sldLayoutId id="2147483988" r:id="rId10"/>
    <p:sldLayoutId id="214748398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1144CBCA-B66B-4A49-BB2F-D9EE0B6E4195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xmlns="" id="{2095C97F-091B-4294-99BF-5F5203319792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53390E5D-3B9F-467A-ADDD-59233CDA005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679D98EE-767C-42D4-8E4D-BC3556A2804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FDDD8CEF-78A2-4A92-96DE-6529AD81920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A3110B-4C4B-4F9E-A13C-E766BBC3571F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06" r:id="rId2"/>
    <p:sldLayoutId id="2147484005" r:id="rId3"/>
    <p:sldLayoutId id="2147484004" r:id="rId4"/>
    <p:sldLayoutId id="2147484003" r:id="rId5"/>
    <p:sldLayoutId id="2147484002" r:id="rId6"/>
    <p:sldLayoutId id="2147484001" r:id="rId7"/>
    <p:sldLayoutId id="2147484000" r:id="rId8"/>
    <p:sldLayoutId id="2147483999" r:id="rId9"/>
    <p:sldLayoutId id="2147483998" r:id="rId10"/>
    <p:sldLayoutId id="2147483997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xmlns="" id="{66398353-939A-4D1A-86D5-88ECE2C21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xmlns="" id="{A6524F05-9365-46F1-AFD5-68C636E7D4F9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xmlns="" id="{84E1B820-98AB-4F7B-B173-ECC4BE934B2D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xmlns="" id="{77B6170E-9EF2-4E2E-970C-C2701E03DE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xmlns="" id="{25DD2135-7819-4D8C-B7AE-A21A8EC5BBA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>
            <a:extLst>
              <a:ext uri="{FF2B5EF4-FFF2-40B4-BE49-F238E27FC236}">
                <a16:creationId xmlns:a16="http://schemas.microsoft.com/office/drawing/2014/main" xmlns="" id="{CF46201E-4470-4CAB-969E-FC0AA2CC5ED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5D0C4CC-CB6A-4B4D-A595-4249873685CA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16" r:id="rId2"/>
    <p:sldLayoutId id="2147484015" r:id="rId3"/>
    <p:sldLayoutId id="2147484014" r:id="rId4"/>
    <p:sldLayoutId id="2147484013" r:id="rId5"/>
    <p:sldLayoutId id="2147484012" r:id="rId6"/>
    <p:sldLayoutId id="2147484011" r:id="rId7"/>
    <p:sldLayoutId id="2147484010" r:id="rId8"/>
    <p:sldLayoutId id="2147484009" r:id="rId9"/>
    <p:sldLayoutId id="2147484008" r:id="rId10"/>
    <p:sldLayoutId id="2147484007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xmlns="" id="{D9263DC0-4895-4ABD-B2C3-1DF55EDE7D6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xmlns="" id="{BAF30744-CC21-41CF-8BF0-AD0315B06BD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fld id="{D9710AF1-4112-4ACA-98DF-B02BABB97915}" type="slidenum">
              <a:rPr lang="en-US" altLang="ru-RU"/>
              <a:pPr/>
              <a:t>‹#›</a:t>
            </a:fld>
            <a:endParaRPr lang="en-US" altLang="ru-RU"/>
          </a:p>
        </p:txBody>
      </p:sp>
      <p:grpSp>
        <p:nvGrpSpPr>
          <p:cNvPr id="50180" name="Group 4">
            <a:extLst>
              <a:ext uri="{FF2B5EF4-FFF2-40B4-BE49-F238E27FC236}">
                <a16:creationId xmlns:a16="http://schemas.microsoft.com/office/drawing/2014/main" xmlns="" id="{4FF40CA5-013A-472F-B80D-25847376276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>
              <a:extLst>
                <a:ext uri="{FF2B5EF4-FFF2-40B4-BE49-F238E27FC236}">
                  <a16:creationId xmlns:a16="http://schemas.microsoft.com/office/drawing/2014/main" xmlns="" id="{C11AC359-FF11-4A39-962D-19788C544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3" name="Rectangle 6">
              <a:extLst>
                <a:ext uri="{FF2B5EF4-FFF2-40B4-BE49-F238E27FC236}">
                  <a16:creationId xmlns:a16="http://schemas.microsoft.com/office/drawing/2014/main" xmlns="" id="{E0A3885B-95DD-4D73-B467-F64E3C374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4" name="Rectangle 7">
              <a:extLst>
                <a:ext uri="{FF2B5EF4-FFF2-40B4-BE49-F238E27FC236}">
                  <a16:creationId xmlns:a16="http://schemas.microsoft.com/office/drawing/2014/main" xmlns="" id="{0477CB69-0F72-4ECE-BE25-70EA95460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1035" name="Rectangle 8">
              <a:extLst>
                <a:ext uri="{FF2B5EF4-FFF2-40B4-BE49-F238E27FC236}">
                  <a16:creationId xmlns:a16="http://schemas.microsoft.com/office/drawing/2014/main" xmlns="" id="{F727775D-3C4F-45AF-AAA9-D794C6F18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1036" name="Rectangle 9">
              <a:extLst>
                <a:ext uri="{FF2B5EF4-FFF2-40B4-BE49-F238E27FC236}">
                  <a16:creationId xmlns:a16="http://schemas.microsoft.com/office/drawing/2014/main" xmlns="" id="{8D05C0F4-9ED2-48F4-8AB8-992B1F7A3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037" name="Rectangle 10">
              <a:extLst>
                <a:ext uri="{FF2B5EF4-FFF2-40B4-BE49-F238E27FC236}">
                  <a16:creationId xmlns:a16="http://schemas.microsoft.com/office/drawing/2014/main" xmlns="" id="{230F83F2-4D3E-43E1-8393-F9E6E0322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1038" name="Rectangle 11">
              <a:extLst>
                <a:ext uri="{FF2B5EF4-FFF2-40B4-BE49-F238E27FC236}">
                  <a16:creationId xmlns:a16="http://schemas.microsoft.com/office/drawing/2014/main" xmlns="" id="{0016D939-1230-466D-8477-0D6D5C6E8C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9" name="Rectangle 12">
              <a:extLst>
                <a:ext uri="{FF2B5EF4-FFF2-40B4-BE49-F238E27FC236}">
                  <a16:creationId xmlns:a16="http://schemas.microsoft.com/office/drawing/2014/main" xmlns="" id="{01743744-F88F-4CA0-AE96-323FB0B72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040" name="Rectangle 13">
              <a:extLst>
                <a:ext uri="{FF2B5EF4-FFF2-40B4-BE49-F238E27FC236}">
                  <a16:creationId xmlns:a16="http://schemas.microsoft.com/office/drawing/2014/main" xmlns="" id="{25B8C5E9-A44B-452B-98BE-470F26E3F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</p:grpSp>
      <p:sp>
        <p:nvSpPr>
          <p:cNvPr id="50181" name="Rectangle 14">
            <a:extLst>
              <a:ext uri="{FF2B5EF4-FFF2-40B4-BE49-F238E27FC236}">
                <a16:creationId xmlns:a16="http://schemas.microsoft.com/office/drawing/2014/main" xmlns="" id="{685712DC-736C-4090-822B-04DC83B066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50182" name="Rectangle 15">
            <a:extLst>
              <a:ext uri="{FF2B5EF4-FFF2-40B4-BE49-F238E27FC236}">
                <a16:creationId xmlns:a16="http://schemas.microsoft.com/office/drawing/2014/main" xmlns="" id="{53B195EA-0B51-443F-A7BA-64DA4AF747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5072" name="Rectangle 16">
            <a:extLst>
              <a:ext uri="{FF2B5EF4-FFF2-40B4-BE49-F238E27FC236}">
                <a16:creationId xmlns:a16="http://schemas.microsoft.com/office/drawing/2014/main" xmlns="" id="{5A6BD119-D198-43CC-BD32-AA64923BED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4711166-B523-41AC-9AFB-961E6CD975B5}"/>
              </a:ext>
            </a:extLst>
          </p:cNvPr>
          <p:cNvSpPr txBox="1"/>
          <p:nvPr/>
        </p:nvSpPr>
        <p:spPr>
          <a:xfrm>
            <a:off x="1500187" y="1674813"/>
            <a:ext cx="657225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Применение опыта соглашений о разделе продукции (СРП) для стимулирования экономического развития геоторий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Дальнего Востока России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</a:br>
            <a:endParaRPr lang="en-US" sz="2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4515" name="AutoShape 4" descr="data:image/jpeg;base64,/9j/4AAQSkZJRgABAQAAAQABAAD/2wBDAAkGBwgHBgkIBwgKCgkLDRYPDQwMDRsUFRAWIB0iIiAdHx8kKDQsJCYxJx8fLT0tMTU3Ojo6Iys/RD84QzQ5Ojf/2wBDAQoKCg0MDRoPDxo3JR8lNzc3Nzc3Nzc3Nzc3Nzc3Nzc3Nzc3Nzc3Nzc3Nzc3Nzc3Nzc3Nzc3Nzc3Nzc3Nzc3Nzf/wAARCAC3ARMDASIAAhEBAxEB/8QAGwABAAMBAQEBAAAAAAAAAAAAAAUGBwQDAQL/xAA3EAEAAQMCBAIHBQgDAAAAAAAAAQIDBAURBhIhMUFREzJSYXGBoQcUIiSRFRdCk7HB0fEjcvD/xAAbAQEAAgMBAQAAAAAAAAAAAAAAAwQCBQYBB//EACcRAQABBAEDBAIDAQAAAAAAAAABAgMEESEFMWESQVGxcYEjofDR/9oADAMBAAIRAxEAPwCogOdfZgAAAAAAAAdmk6fVqeZTiWrtu3erifR+knaK6vZ38JnwTmHwfm2rGoZWr2arFnEsV1RTMx/y1xTMxtMeHbr8vhBcyLVqdVTz8K17Ls2Z1XVqfj35+FXATrIAAAAAAAAAAAAAAAAAAAAAAAAAAltB0W5q1rUK6N/yuNN2NvGrfpHziKkS1j7NtP8AuvD85FdP48uua+vsx0iP6z81HqOTONY9cd9xr/fhreq5k4mP66e+4iP9+GTiR4hwP2ZrWZh7bU27k8n/AFnrT9JhHLdFcV0xVHaV+3XFyiK6e08gDNmk+H8bGv6hRczs2nDxrMxXXc5tq52npFMR139/g1PI4l0y/oGZqFiPvePZ/BctzTtzbzEbTFUdp3Yy6LGZfsY2Tj26trWTTTTcp89qoqifjvH1lrszAjJqpqme2uPHv5arP6ZTl1011VTxMce2t8+dujWc3Czb/pMHTaMKN+tNFyaon5T0j5I8dl/Tcizp+PnzTzY1+aqYrj+GqJmJpnynpuux6bcRTv8AH+lsKYotRFG/Ebnf24x63Ma/bsW79y1XTauTMUV1RtFW3fbzeTOJieySJiewA9egAAAAAAAAAAAAAAAAAAAO7SNMr1XJ+7WcjHtXZ9Sm9XNPP7onbv7lg/d5rftYn82f8Kj2Xfhbju9h8mJrE1XseOlN/vXR8faj6/FQzJy6Y9VjU+NfTWZ85tEevG1PjXP6/wCOaPs81rf18T+bP+Go4WNRh4lnGtepZt00U/CI2fcbIs5Vii/jXaLtquN6a6J3iXq5bLzb2Tqm57OMzeoZGXqm97fpSuNuEsvWtQs5enzZir0fJdi5VNO+09J7e/6K7+7zW/axP5s/4aurnE/F2HodNVmjbIzdulqmelHvqnw+Hf8AqtYmfmaps2o3rwu4PU8/VOPYiJ14UDUuDdQ0vFqyc7JwrVuO292d6p8ojbrKuO3V9WzNXypyM69Nyr+GntTRHlEeDidPYi7FH8sxM+HY41N+KP55iavHYATrD3w7FGRkU27uRax6J73Lu+0fpEy1zhPA0y1oc4VjMs6lZivnuTMUzTFU7Tty+HbfqxxLaZrVzTtH1LCtbxXmclPN7NMc3N+sTEfOWu6hi3MiiIoq1zH33+eGq6phXMq3FNFWuY4/ff54TX2lYufTq9OTfpicOqiKMeqj1aYjvE+U77z/AKU96RkXotTZi7c9FPejmnln5PNax7U2rUW5nelzEs1WLNNqZ3rjjgATrIAAAAAAAAAAAAAAAAAAAAD949mvIv27NqN7lyqKaY85mdoeTOuZeTMRG5ap9meFVj6BVkVzV+ZuzVTEz0imOnb4xP0W5C5mo6dwtpFi1kXdotW4ot26fXubRt0j+7Ndb4v1TVMum7bvV4tq1VzWrVqrbafOZ8Z+jkqcS9n3qrscUzPeXDUYN/qd+u9TxTMzzP8ATZJYTr2FXp+s5mLXNUzbuztNU7zMT1iZ+MTC/wDC3HdnM5MTWJps5E9Kb/aiv4+zP0+CJ+1LT/R6hjahRH4b9HJXMe1T2+k/Ra6ZRcxMqbNyNeqPpd6PRdwsybF6NeqOPOvj+1HAdI60AAfYpqqiZiJmIjedo7Q9cPH+9ZFFmLtq1NXSKrtXLTv758Gg8M8E5GPY1GNSmz+Zx/Q2poq5tt+u/wCsUquTl28endc8/ClmZ1nEp3XPPwzgTmucM5Gh2oqzszD9JV6lm3XVVXV79uXpHvlBprd2i7T6qJ3CxavUXqfXbncACRKAAAAAAAAAAAAAAAAAAAAOrS82rTs61l0W6a7lqZqoivtFW3SflPX5OUY1UxVExPaWNVMVUzTPaXvnZuTn5NeTmXq7t6vvVVP/ALaPc8AexERGoKaYpjURqBJV61l3dI/ZmTV6axTVFdma/WtTHlPltMxsjRjVRTVrcdnldumvXqjtyAM2YOzStOu6plfdceu3F+qJm3Tcq5eeY8Intv8AFNYnCWZawtSzNWsV2KMWzVNFFU9ble3Tb3R9e3mguZFq3Oqp5+PflXu5Vm1Oq6ufj35Vlf8ASuLcbh3QsDD2rzMmqOe7TFzpapmd4jfz226KAPMjGoyIim52jljlYlvKpim72idpzjDJxc/V5z8G9Ny1k0RXNNXrW6o6TTMeHbfy69EGCS1bi3RFEeyWzai1bi3E8RwAJEoAAAAAAAAAAAAAAAAAAAAAAAAAAACT4exbeRqVuvIzKMOxZqi5XemuKZjaenL51f7apkcSaZf0POzsaacyxj/huW5jbm326bVR2nfyYw6MbMv41nIs2qtreRRFFyme0xExMfPeGuzMCMmqKpnt7fflqs/pkZddNdVXbXHjfPl0axn4uff9JiabZwo360266p3/ALR8ohHgv0URRT6YbKiiKKYpp7R+/sAZMwAAAAAAAAAAAAAAAAAAAAAAAAAAAAAAAAAAAAAAAAAAAAAAAAAAAAAAAAAAAAAAAAAAAAAAAAAAAAAAAAAAAAAAAAAAAAAAAAAAAAAAAAAAAAAAAAAAAAAAAAAAAAAAAAAAAAAAAAAAAAAAAAAAAAAAAAAAAAAAAAAAAAAAAAAAAAAAAAAAAAAAAAAAAAAAAAAAAAAAAAAAAAAAAAAAAAAAAAAAAAAAAAAAAAAAAAAAAH//2Q==">
            <a:extLst>
              <a:ext uri="{FF2B5EF4-FFF2-40B4-BE49-F238E27FC236}">
                <a16:creationId xmlns:a16="http://schemas.microsoft.com/office/drawing/2014/main" xmlns="" id="{9CD0263B-EB97-4AF5-B5F7-32BAFE9124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64516" name="AutoShape 6" descr="data:image/jpeg;base64,/9j/4AAQSkZJRgABAQAAAQABAAD/2wBDAAkGBwgHBgkIBwgKCgkLDRYPDQwMDRsUFRAWIB0iIiAdHx8kKDQsJCYxJx8fLT0tMTU3Ojo6Iys/RD84QzQ5Ojf/2wBDAQoKCg0MDRoPDxo3JR8lNzc3Nzc3Nzc3Nzc3Nzc3Nzc3Nzc3Nzc3Nzc3Nzc3Nzc3Nzc3Nzc3Nzc3Nzc3Nzc3Nzf/wAARCAC3ARMDASIAAhEBAxEB/8QAGwABAAMBAQEBAAAAAAAAAAAAAAUGBwQDAQL/xAA3EAEAAQMCBAIHBQgDAAAAAAAAAQIDBAURBhIhMUFREzJSYXGBoQcUIiSRFRdCk7HB0fEjcvD/xAAbAQEAAgMBAQAAAAAAAAAAAAAAAwQCBQYBB//EACcRAQABBAEDBAIDAQAAAAAAAAABAgMEESEFMWESQVGxcYEjofDR/9oADAMBAAIRAxEAPwCogOdfZgAAAAAAAAdmk6fVqeZTiWrtu3erifR+knaK6vZ38JnwTmHwfm2rGoZWr2arFnEsV1RTMx/y1xTMxtMeHbr8vhBcyLVqdVTz8K17Ls2Z1XVqfj35+FXATrIAAAAAAAAAAAAAAAAAAAAAAAAAAltB0W5q1rUK6N/yuNN2NvGrfpHziKkS1j7NtP8AuvD85FdP48uua+vsx0iP6z81HqOTONY9cd9xr/fhreq5k4mP66e+4iP9+GTiR4hwP2ZrWZh7bU27k8n/AFnrT9JhHLdFcV0xVHaV+3XFyiK6e08gDNmk+H8bGv6hRczs2nDxrMxXXc5tq52npFMR139/g1PI4l0y/oGZqFiPvePZ/BctzTtzbzEbTFUdp3Yy6LGZfsY2Tj26trWTTTTcp89qoqifjvH1lrszAjJqpqme2uPHv5arP6ZTl1011VTxMce2t8+dujWc3Czb/pMHTaMKN+tNFyaon5T0j5I8dl/Tcizp+PnzTzY1+aqYrj+GqJmJpnynpuux6bcRTv8AH+lsKYotRFG/Ebnf24x63Ma/bsW79y1XTauTMUV1RtFW3fbzeTOJieySJiewA9egAAAAAAAAAAAAAAAAAAAO7SNMr1XJ+7WcjHtXZ9Sm9XNPP7onbv7lg/d5rftYn82f8Kj2Xfhbju9h8mJrE1XseOlN/vXR8faj6/FQzJy6Y9VjU+NfTWZ85tEevG1PjXP6/wCOaPs81rf18T+bP+Go4WNRh4lnGtepZt00U/CI2fcbIs5Vii/jXaLtquN6a6J3iXq5bLzb2Tqm57OMzeoZGXqm97fpSuNuEsvWtQs5enzZir0fJdi5VNO+09J7e/6K7+7zW/axP5s/4aurnE/F2HodNVmjbIzdulqmelHvqnw+Hf8AqtYmfmaps2o3rwu4PU8/VOPYiJ14UDUuDdQ0vFqyc7JwrVuO292d6p8ojbrKuO3V9WzNXypyM69Nyr+GntTRHlEeDidPYi7FH8sxM+HY41N+KP55iavHYATrD3w7FGRkU27uRax6J73Lu+0fpEy1zhPA0y1oc4VjMs6lZivnuTMUzTFU7Tty+HbfqxxLaZrVzTtH1LCtbxXmclPN7NMc3N+sTEfOWu6hi3MiiIoq1zH33+eGq6phXMq3FNFWuY4/ff54TX2lYufTq9OTfpicOqiKMeqj1aYjvE+U77z/AKU96RkXotTZi7c9FPejmnln5PNax7U2rUW5nelzEs1WLNNqZ3rjjgATrIAAAAAAAAAAAAAAAAAAAAD949mvIv27NqN7lyqKaY85mdoeTOuZeTMRG5ap9meFVj6BVkVzV+ZuzVTEz0imOnb4xP0W5C5mo6dwtpFi1kXdotW4ot26fXubRt0j+7Ndb4v1TVMum7bvV4tq1VzWrVqrbafOZ8Z+jkqcS9n3qrscUzPeXDUYN/qd+u9TxTMzzP8ATZJYTr2FXp+s5mLXNUzbuztNU7zMT1iZ+MTC/wDC3HdnM5MTWJps5E9Kb/aiv4+zP0+CJ+1LT/R6hjahRH4b9HJXMe1T2+k/Ra6ZRcxMqbNyNeqPpd6PRdwsybF6NeqOPOvj+1HAdI60AAfYpqqiZiJmIjedo7Q9cPH+9ZFFmLtq1NXSKrtXLTv758Gg8M8E5GPY1GNSmz+Zx/Q2poq5tt+u/wCsUquTl28endc8/ClmZ1nEp3XPPwzgTmucM5Gh2oqzszD9JV6lm3XVVXV79uXpHvlBprd2i7T6qJ3CxavUXqfXbncACRKAAAAAAAAAAAAAAAAAAAAOrS82rTs61l0W6a7lqZqoivtFW3SflPX5OUY1UxVExPaWNVMVUzTPaXvnZuTn5NeTmXq7t6vvVVP/ALaPc8AexERGoKaYpjURqBJV61l3dI/ZmTV6axTVFdma/WtTHlPltMxsjRjVRTVrcdnldumvXqjtyAM2YOzStOu6plfdceu3F+qJm3Tcq5eeY8Intv8AFNYnCWZawtSzNWsV2KMWzVNFFU9ble3Tb3R9e3mguZFq3Oqp5+PflXu5Vm1Oq6ufj35Vlf8ASuLcbh3QsDD2rzMmqOe7TFzpapmd4jfz226KAPMjGoyIim52jljlYlvKpim72idpzjDJxc/V5z8G9Ny1k0RXNNXrW6o6TTMeHbfy69EGCS1bi3RFEeyWzai1bi3E8RwAJEoAAAAAAAAAAAAAAAAAAAAAAAAAAACT4exbeRqVuvIzKMOxZqi5XemuKZjaenL51f7apkcSaZf0POzsaacyxj/huW5jbm326bVR2nfyYw6MbMv41nIs2qtreRRFFyme0xExMfPeGuzMCMmqKpnt7fflqs/pkZddNdVXbXHjfPl0axn4uff9JiabZwo360266p3/ALR8ohHgv0URRT6YbKiiKKYpp7R+/sAZMwAAAAAAAAAAAAAAAAAAAAAAAAAAAAAAAAAAAAAAAAAAAAAAAAAAAAAAAAAAAAAAAAAAAAAAAAAAAAAAAAAAAAAAAAAAAAAAAAAAAAAAAAAAAAAAAAAAAAAAAAAAAAAAAAAAAAAAAAAAAAAAAAAAAAAAAAAAAAAAAAAAAAAAAAAAAAAAAAAAAAAAAAAAAAAAAAAAAAAAAAAAAAAAAAAAAAAAAAAAAAAAAAAAAAAAAAAAAH//2Q==">
            <a:extLst>
              <a:ext uri="{FF2B5EF4-FFF2-40B4-BE49-F238E27FC236}">
                <a16:creationId xmlns:a16="http://schemas.microsoft.com/office/drawing/2014/main" xmlns="" id="{856F30EA-7F3E-4C72-B545-3E07CF82C4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548336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>
              <a:latin typeface="Calibri" panose="020F0502020204030204" pitchFamily="34" charset="0"/>
            </a:endParaRPr>
          </a:p>
        </p:txBody>
      </p:sp>
      <p:pic>
        <p:nvPicPr>
          <p:cNvPr id="64521" name="Рисунок 26" descr="H:\Мои документы\БЮРОКРАТИЯ\ies.png">
            <a:extLst>
              <a:ext uri="{FF2B5EF4-FFF2-40B4-BE49-F238E27FC236}">
                <a16:creationId xmlns:a16="http://schemas.microsoft.com/office/drawing/2014/main" xmlns="" id="{2B1C5596-6085-4F53-80B3-7BB3F62CF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42875"/>
            <a:ext cx="5715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2" name="TextBox 12">
            <a:extLst>
              <a:ext uri="{FF2B5EF4-FFF2-40B4-BE49-F238E27FC236}">
                <a16:creationId xmlns:a16="http://schemas.microsoft.com/office/drawing/2014/main" xmlns="" id="{7AF43E86-7F98-42BA-898A-4637E84D4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904" y="6126746"/>
            <a:ext cx="2571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dirty="0">
                <a:latin typeface="Garamond Premr Pro Smbd" pitchFamily="18" charset="0"/>
              </a:rPr>
              <a:t>11-13 октября 2023 года Новосибирск</a:t>
            </a:r>
          </a:p>
        </p:txBody>
      </p:sp>
      <p:sp>
        <p:nvSpPr>
          <p:cNvPr id="64525" name="TextBox 13">
            <a:extLst>
              <a:ext uri="{FF2B5EF4-FFF2-40B4-BE49-F238E27FC236}">
                <a16:creationId xmlns:a16="http://schemas.microsoft.com/office/drawing/2014/main" xmlns="" id="{D954A55A-342B-4240-8F58-D86A6D7BA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5" y="4786313"/>
            <a:ext cx="35004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ru-RU" altLang="ru-RU" sz="1400" dirty="0">
                <a:latin typeface="Palatino Linotype" panose="02040502050505030304" pitchFamily="18" charset="0"/>
              </a:rPr>
              <a:t>Бушуев В.В.,</a:t>
            </a:r>
          </a:p>
          <a:p>
            <a:pPr algn="r"/>
            <a:r>
              <a:rPr lang="ru-RU" altLang="ru-RU" sz="1400" dirty="0">
                <a:latin typeface="Palatino Linotype" panose="02040502050505030304" pitchFamily="18" charset="0"/>
              </a:rPr>
              <a:t>Генеральный директор </a:t>
            </a:r>
          </a:p>
          <a:p>
            <a:pPr algn="r"/>
            <a:r>
              <a:rPr lang="ru-RU" altLang="ru-RU" sz="1400" dirty="0">
                <a:latin typeface="Palatino Linotype" panose="02040502050505030304" pitchFamily="18" charset="0"/>
              </a:rPr>
              <a:t>Института энергетической стратегии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9ECF929-EE54-B881-81C8-AC121040ED92}"/>
              </a:ext>
            </a:extLst>
          </p:cNvPr>
          <p:cNvSpPr txBox="1"/>
          <p:nvPr/>
        </p:nvSpPr>
        <p:spPr>
          <a:xfrm>
            <a:off x="956222" y="577266"/>
            <a:ext cx="73448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Пространственный анализ социально-экономических систем:</a:t>
            </a:r>
            <a:br>
              <a:rPr lang="ru-RU" sz="1400" dirty="0"/>
            </a:br>
            <a:r>
              <a:rPr lang="ru-RU" sz="1400" dirty="0"/>
              <a:t> история и современность</a:t>
            </a:r>
          </a:p>
          <a:p>
            <a:pPr algn="ctr"/>
            <a:r>
              <a:rPr lang="ru-RU" sz="1400" dirty="0"/>
              <a:t>III Всероссийская конференция с международным участием, посвященная памяти академика А.Г. </a:t>
            </a:r>
            <a:r>
              <a:rPr lang="ru-RU" sz="1400" dirty="0" err="1"/>
              <a:t>Гранберга</a:t>
            </a:r>
            <a:endParaRPr lang="ru-RU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45D6594-980B-4240-AC8B-0CF00E528C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914D02-083B-4B8E-A949-B5C054EC6E31}" type="slidenum">
              <a:rPr lang="ru-RU" altLang="ru-RU" smtClean="0"/>
              <a:pPr/>
              <a:t>10</a:t>
            </a:fld>
            <a:endParaRPr lang="ru-RU" alt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0B2DE6-B136-4600-92D0-0807B8894262}"/>
              </a:ext>
            </a:extLst>
          </p:cNvPr>
          <p:cNvSpPr txBox="1"/>
          <p:nvPr/>
        </p:nvSpPr>
        <p:spPr>
          <a:xfrm>
            <a:off x="414028" y="944602"/>
            <a:ext cx="83159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Идея применения Соглашений о разделе продукции (СРП) внутри России между различными геоториями Дальнего Востока. Это может быть новаторским подходом к решению проблемы несбалансированного развития и различных ресурсных возможностей между регионами. Вот несколько примеров таких взаимодействий:</a:t>
            </a:r>
          </a:p>
          <a:p>
            <a:endParaRPr lang="ru-RU" sz="1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A92BE4E-CE60-498A-A2EC-E3D9D380BCE5}"/>
              </a:ext>
            </a:extLst>
          </p:cNvPr>
          <p:cNvSpPr txBox="1"/>
          <p:nvPr/>
        </p:nvSpPr>
        <p:spPr>
          <a:xfrm>
            <a:off x="2771800" y="41351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СРП внутри России </a:t>
            </a: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xmlns="" id="{F29781B8-BBA5-4B51-8AF3-6F4C4F9FF1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6094219"/>
              </p:ext>
            </p:extLst>
          </p:nvPr>
        </p:nvGraphicFramePr>
        <p:xfrm>
          <a:off x="611560" y="1895996"/>
          <a:ext cx="7128792" cy="4555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26" descr="H:\Мои документы\БЮРОКРАТИЯ\ies.png">
            <a:extLst>
              <a:ext uri="{FF2B5EF4-FFF2-40B4-BE49-F238E27FC236}">
                <a16:creationId xmlns:a16="http://schemas.microsoft.com/office/drawing/2014/main" xmlns="" id="{5AAD3D24-34EE-49EF-B1F8-20D6A9E68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42875"/>
            <a:ext cx="5715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677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207AE6D2-843C-4163-A9FA-F0A6326B4A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914D02-083B-4B8E-A949-B5C054EC6E31}" type="slidenum">
              <a:rPr lang="ru-RU" altLang="ru-RU" smtClean="0"/>
              <a:pPr/>
              <a:t>11</a:t>
            </a:fld>
            <a:endParaRPr lang="ru-RU" alt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6472219-E4AE-4191-8780-09B29718F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716" y="680629"/>
            <a:ext cx="6264696" cy="60570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28D32C4-160A-4AFF-B41F-3B6CE0D885FC}"/>
              </a:ext>
            </a:extLst>
          </p:cNvPr>
          <p:cNvSpPr txBox="1"/>
          <p:nvPr/>
        </p:nvSpPr>
        <p:spPr>
          <a:xfrm>
            <a:off x="3779912" y="980728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Геотории ДФО РФ, между которыми предполагается взаимодействие в рамках Соглашений о разделе продукции (СРП).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0D899C6-12F0-47BE-86B0-A78B18972958}"/>
              </a:ext>
            </a:extLst>
          </p:cNvPr>
          <p:cNvSpPr txBox="1"/>
          <p:nvPr/>
        </p:nvSpPr>
        <p:spPr>
          <a:xfrm>
            <a:off x="171078" y="521417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Стрелки указывают на возможные направления этого взаимодействия.</a:t>
            </a:r>
          </a:p>
        </p:txBody>
      </p:sp>
      <p:pic>
        <p:nvPicPr>
          <p:cNvPr id="7" name="Рисунок 26" descr="H:\Мои документы\БЮРОКРАТИЯ\ies.png">
            <a:extLst>
              <a:ext uri="{FF2B5EF4-FFF2-40B4-BE49-F238E27FC236}">
                <a16:creationId xmlns:a16="http://schemas.microsoft.com/office/drawing/2014/main" xmlns="" id="{0950CC26-DBE0-4533-9CFC-459CD8A85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42875"/>
            <a:ext cx="5715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320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1DAA5C1D-6408-4D23-8D23-4AB364A417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914D02-083B-4B8E-A949-B5C054EC6E31}" type="slidenum">
              <a:rPr lang="ru-RU" altLang="ru-RU" smtClean="0"/>
              <a:pPr/>
              <a:t>12</a:t>
            </a:fld>
            <a:endParaRPr lang="ru-RU" alt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5666FAF-78CB-4CF4-B991-930566301172}"/>
              </a:ext>
            </a:extLst>
          </p:cNvPr>
          <p:cNvSpPr txBox="1"/>
          <p:nvPr/>
        </p:nvSpPr>
        <p:spPr>
          <a:xfrm>
            <a:off x="2056284" y="390418"/>
            <a:ext cx="65162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СРП на внешнее потребление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9398291-218E-4F1A-94B7-22DB8ED0BE70}"/>
              </a:ext>
            </a:extLst>
          </p:cNvPr>
          <p:cNvSpPr txBox="1"/>
          <p:nvPr/>
        </p:nvSpPr>
        <p:spPr>
          <a:xfrm>
            <a:off x="305272" y="918012"/>
            <a:ext cx="853345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/>
              <a:t>СРП (Соглашения о разделе продукции), геотории ДФО могут ориентироваться на совмещение внутреннего и внешнего потребления, что сделает их экономически более устойчивыми и увеличит их привлекательность для инвестиций. Вот некоторые варианты: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8DF088F-49A8-4C77-A3AC-23A579213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524" y="1877122"/>
            <a:ext cx="9144000" cy="4599878"/>
          </a:xfrm>
          <a:prstGeom prst="rect">
            <a:avLst/>
          </a:prstGeom>
        </p:spPr>
      </p:pic>
      <p:pic>
        <p:nvPicPr>
          <p:cNvPr id="7" name="Рисунок 26" descr="H:\Мои документы\БЮРОКРАТИЯ\ies.png">
            <a:extLst>
              <a:ext uri="{FF2B5EF4-FFF2-40B4-BE49-F238E27FC236}">
                <a16:creationId xmlns:a16="http://schemas.microsoft.com/office/drawing/2014/main" xmlns="" id="{6782343B-67CE-4228-83BD-3E22D833A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42875"/>
            <a:ext cx="5715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102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6D29EEF-3BB1-46B8-B964-F5A3FB062E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914D02-083B-4B8E-A949-B5C054EC6E31}" type="slidenum">
              <a:rPr lang="ru-RU" altLang="ru-RU" smtClean="0"/>
              <a:pPr/>
              <a:t>13</a:t>
            </a:fld>
            <a:endParaRPr lang="ru-RU" alt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8D1823E-E111-496D-8141-E91C19292AFD}"/>
              </a:ext>
            </a:extLst>
          </p:cNvPr>
          <p:cNvSpPr txBox="1"/>
          <p:nvPr/>
        </p:nvSpPr>
        <p:spPr>
          <a:xfrm>
            <a:off x="0" y="496460"/>
            <a:ext cx="86409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Внешнее потребление ресурсов геоторий ДФО России </a:t>
            </a:r>
            <a:r>
              <a:rPr lang="ru-RU" dirty="0"/>
              <a:t>может быть разнообразным и направлено на различные рынки, особенно</a:t>
            </a:r>
            <a:br>
              <a:rPr lang="ru-RU" dirty="0"/>
            </a:br>
            <a:r>
              <a:rPr lang="ru-RU" dirty="0"/>
              <a:t> </a:t>
            </a:r>
            <a:r>
              <a:rPr lang="ru-RU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учётом текущих санкций со стороны западных стран</a:t>
            </a:r>
            <a:r>
              <a:rPr lang="ru-RU" dirty="0"/>
              <a:t>. </a:t>
            </a:r>
          </a:p>
          <a:p>
            <a:r>
              <a:rPr lang="ru-RU" dirty="0"/>
              <a:t>Вот несколько стран и регионов, на которые может быть ориентирован экспорт: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3883F31-6F85-4C77-B7F5-96A56294B346}"/>
              </a:ext>
            </a:extLst>
          </p:cNvPr>
          <p:cNvSpPr txBox="1"/>
          <p:nvPr/>
        </p:nvSpPr>
        <p:spPr>
          <a:xfrm>
            <a:off x="1043608" y="1740302"/>
            <a:ext cx="73448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1" i="0" dirty="0">
                <a:solidFill>
                  <a:srgbClr val="FF0000"/>
                </a:solidFill>
                <a:effectLst/>
                <a:latin typeface="Söhne"/>
              </a:rPr>
              <a:t>Азиатско-Тихоокеанский регион (АТР)</a:t>
            </a:r>
          </a:p>
          <a:p>
            <a:pPr algn="l">
              <a:buFont typeface="+mj-lt"/>
              <a:buAutoNum type="arabicPeriod"/>
            </a:pPr>
            <a:r>
              <a:rPr lang="ru-RU" sz="1100" b="1" i="0" dirty="0">
                <a:solidFill>
                  <a:srgbClr val="374151"/>
                </a:solidFill>
                <a:effectLst/>
                <a:latin typeface="Söhne"/>
              </a:rPr>
              <a:t>Китай</a:t>
            </a:r>
            <a:endParaRPr lang="ru-RU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pPr lvl="1" algn="l"/>
            <a:r>
              <a:rPr lang="ru-RU" sz="1100" b="0" i="0" dirty="0">
                <a:solidFill>
                  <a:srgbClr val="374151"/>
                </a:solidFill>
                <a:effectLst/>
                <a:latin typeface="Söhne"/>
              </a:rPr>
              <a:t>Основной потребитель российской энергетики, лесных и металлических ресурсов.</a:t>
            </a:r>
          </a:p>
          <a:p>
            <a:pPr algn="l">
              <a:buFont typeface="+mj-lt"/>
              <a:buAutoNum type="arabicPeriod"/>
            </a:pPr>
            <a:r>
              <a:rPr lang="ru-RU" sz="1100" b="1" i="0" dirty="0">
                <a:solidFill>
                  <a:srgbClr val="374151"/>
                </a:solidFill>
                <a:effectLst/>
                <a:latin typeface="Söhne"/>
              </a:rPr>
              <a:t>Япония и Южная Корея</a:t>
            </a:r>
            <a:endParaRPr lang="ru-RU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pPr lvl="1" algn="l"/>
            <a:r>
              <a:rPr lang="ru-RU" sz="1100" b="0" i="0" dirty="0">
                <a:solidFill>
                  <a:srgbClr val="374151"/>
                </a:solidFill>
                <a:effectLst/>
                <a:latin typeface="Söhne"/>
              </a:rPr>
              <a:t>Важные потребители энергоресурсов, а также рыбы и морепродуктов.</a:t>
            </a:r>
          </a:p>
          <a:p>
            <a:pPr algn="l">
              <a:buFont typeface="+mj-lt"/>
              <a:buAutoNum type="arabicPeriod"/>
            </a:pPr>
            <a:r>
              <a:rPr lang="ru-RU" sz="1100" b="1" i="0" dirty="0">
                <a:solidFill>
                  <a:srgbClr val="374151"/>
                </a:solidFill>
                <a:effectLst/>
                <a:latin typeface="Söhne"/>
              </a:rPr>
              <a:t>Индия</a:t>
            </a:r>
            <a:endParaRPr lang="ru-RU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pPr lvl="1" algn="l"/>
            <a:r>
              <a:rPr lang="ru-RU" sz="1100" b="0" i="0" dirty="0">
                <a:solidFill>
                  <a:srgbClr val="374151"/>
                </a:solidFill>
                <a:effectLst/>
                <a:latin typeface="Söhne"/>
              </a:rPr>
              <a:t>Потенциально важный партнёр в сфере энергетики и драгоценных металлов.</a:t>
            </a:r>
          </a:p>
          <a:p>
            <a:pPr algn="l">
              <a:buFont typeface="+mj-lt"/>
              <a:buAutoNum type="arabicPeriod"/>
            </a:pPr>
            <a:r>
              <a:rPr lang="ru-RU" sz="1100" b="1" i="0" dirty="0">
                <a:solidFill>
                  <a:srgbClr val="374151"/>
                </a:solidFill>
                <a:effectLst/>
                <a:latin typeface="Söhne"/>
              </a:rPr>
              <a:t>Вьетнам, Таиланд, Филиппины</a:t>
            </a:r>
            <a:endParaRPr lang="ru-RU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pPr lvl="1" algn="l"/>
            <a:r>
              <a:rPr lang="ru-RU" sz="1100" b="0" i="0" dirty="0">
                <a:solidFill>
                  <a:srgbClr val="374151"/>
                </a:solidFill>
                <a:effectLst/>
                <a:latin typeface="Söhne"/>
              </a:rPr>
              <a:t>Возможные партнёры для экспорта рыбы, морепродуктов и сельскохозяйственной продукции.</a:t>
            </a:r>
          </a:p>
          <a:p>
            <a:pPr algn="l"/>
            <a:r>
              <a:rPr lang="ru-RU" sz="2000" b="1" i="0" dirty="0">
                <a:solidFill>
                  <a:srgbClr val="FF0000"/>
                </a:solidFill>
                <a:effectLst/>
                <a:latin typeface="Söhne"/>
              </a:rPr>
              <a:t>Ближний Восток</a:t>
            </a:r>
          </a:p>
          <a:p>
            <a:pPr algn="l">
              <a:buFont typeface="+mj-lt"/>
              <a:buAutoNum type="arabicPeriod"/>
            </a:pPr>
            <a:r>
              <a:rPr lang="ru-RU" sz="1100" b="1" i="0" dirty="0">
                <a:solidFill>
                  <a:srgbClr val="374151"/>
                </a:solidFill>
                <a:effectLst/>
                <a:latin typeface="Söhne"/>
              </a:rPr>
              <a:t>ОАЭ, Саудовская Аравия</a:t>
            </a:r>
            <a:endParaRPr lang="ru-RU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pPr lvl="1" algn="l"/>
            <a:r>
              <a:rPr lang="ru-RU" sz="1100" b="0" i="0" dirty="0">
                <a:solidFill>
                  <a:srgbClr val="374151"/>
                </a:solidFill>
                <a:effectLst/>
                <a:latin typeface="Söhne"/>
              </a:rPr>
              <a:t>Эти страны могут быть заинтересованы в минеральных ресурсах и драгоценных металлах.</a:t>
            </a:r>
          </a:p>
          <a:p>
            <a:pPr algn="l">
              <a:buFont typeface="+mj-lt"/>
              <a:buAutoNum type="arabicPeriod"/>
            </a:pPr>
            <a:r>
              <a:rPr lang="ru-RU" sz="1100" b="1" i="0" dirty="0">
                <a:solidFill>
                  <a:srgbClr val="374151"/>
                </a:solidFill>
                <a:effectLst/>
                <a:latin typeface="Söhne"/>
              </a:rPr>
              <a:t>Иран</a:t>
            </a:r>
            <a:endParaRPr lang="ru-RU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pPr lvl="1" algn="l"/>
            <a:r>
              <a:rPr lang="ru-RU" sz="1100" b="0" i="0" dirty="0">
                <a:solidFill>
                  <a:srgbClr val="374151"/>
                </a:solidFill>
                <a:effectLst/>
                <a:latin typeface="Söhne"/>
              </a:rPr>
              <a:t>Потенциальный партнёр по энергоресурсам и металлам, особенно учитывая санкции против Ирана.</a:t>
            </a:r>
          </a:p>
          <a:p>
            <a:pPr algn="l"/>
            <a:r>
              <a:rPr lang="ru-RU" sz="2000" b="1" i="0" dirty="0">
                <a:solidFill>
                  <a:srgbClr val="FF0000"/>
                </a:solidFill>
                <a:effectLst/>
                <a:latin typeface="Söhne"/>
              </a:rPr>
              <a:t>Латинская Америка</a:t>
            </a:r>
          </a:p>
          <a:p>
            <a:pPr algn="l">
              <a:buFont typeface="+mj-lt"/>
              <a:buAutoNum type="arabicPeriod"/>
            </a:pPr>
            <a:r>
              <a:rPr lang="ru-RU" sz="1100" b="1" i="0" dirty="0">
                <a:solidFill>
                  <a:srgbClr val="374151"/>
                </a:solidFill>
                <a:effectLst/>
                <a:latin typeface="Söhne"/>
              </a:rPr>
              <a:t>Бразилия, Аргентина</a:t>
            </a:r>
            <a:endParaRPr lang="ru-RU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pPr lvl="1" algn="l"/>
            <a:r>
              <a:rPr lang="ru-RU" sz="1100" b="0" i="0" dirty="0">
                <a:solidFill>
                  <a:srgbClr val="374151"/>
                </a:solidFill>
                <a:effectLst/>
                <a:latin typeface="Söhne"/>
              </a:rPr>
              <a:t>Эти страны могут быть потенциальными партнёрами для обмена сельскохозяйственной продукцией на минеральные ресурсы.</a:t>
            </a:r>
          </a:p>
          <a:p>
            <a:pPr algn="l"/>
            <a:r>
              <a:rPr lang="ru-RU" sz="2000" b="1" i="0" dirty="0">
                <a:solidFill>
                  <a:srgbClr val="FF0000"/>
                </a:solidFill>
                <a:effectLst/>
                <a:latin typeface="Söhne"/>
              </a:rPr>
              <a:t>Африка</a:t>
            </a:r>
          </a:p>
          <a:p>
            <a:pPr algn="l">
              <a:buFont typeface="+mj-lt"/>
              <a:buAutoNum type="arabicPeriod"/>
            </a:pPr>
            <a:r>
              <a:rPr lang="ru-RU" sz="1100" b="1" i="0" dirty="0">
                <a:solidFill>
                  <a:srgbClr val="374151"/>
                </a:solidFill>
                <a:effectLst/>
                <a:latin typeface="Söhne"/>
              </a:rPr>
              <a:t>ЮАР, Нигерия, Ангола</a:t>
            </a:r>
            <a:endParaRPr lang="ru-RU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pPr lvl="1" algn="l"/>
            <a:r>
              <a:rPr lang="ru-RU" sz="1100" b="0" i="0" dirty="0">
                <a:solidFill>
                  <a:srgbClr val="374151"/>
                </a:solidFill>
                <a:effectLst/>
                <a:latin typeface="Söhne"/>
              </a:rPr>
              <a:t>Возможные партнёры для экспорта металлов, драгоценных камней и энергоресурсов.</a:t>
            </a:r>
          </a:p>
          <a:p>
            <a:pPr algn="l"/>
            <a:r>
              <a:rPr lang="ru-RU" sz="2000" b="1" i="0" dirty="0">
                <a:solidFill>
                  <a:srgbClr val="FF0000"/>
                </a:solidFill>
                <a:effectLst/>
                <a:latin typeface="Söhne"/>
              </a:rPr>
              <a:t>Другие</a:t>
            </a:r>
          </a:p>
          <a:p>
            <a:pPr algn="l">
              <a:buFont typeface="+mj-lt"/>
              <a:buAutoNum type="arabicPeriod"/>
            </a:pPr>
            <a:r>
              <a:rPr lang="ru-RU" sz="1100" b="1" i="0" dirty="0">
                <a:solidFill>
                  <a:srgbClr val="374151"/>
                </a:solidFill>
                <a:effectLst/>
                <a:latin typeface="Söhne"/>
              </a:rPr>
              <a:t>Турция</a:t>
            </a:r>
            <a:endParaRPr lang="ru-RU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pPr lvl="1" algn="l"/>
            <a:r>
              <a:rPr lang="ru-RU" sz="1100" b="0" i="0" dirty="0">
                <a:solidFill>
                  <a:srgbClr val="374151"/>
                </a:solidFill>
                <a:effectLst/>
                <a:latin typeface="Söhne"/>
              </a:rPr>
              <a:t>Возможный партнёр для экспорта энергоресурсов и металлов.</a:t>
            </a:r>
          </a:p>
          <a:p>
            <a:endParaRPr lang="ru-RU" sz="1100" dirty="0"/>
          </a:p>
        </p:txBody>
      </p:sp>
      <p:pic>
        <p:nvPicPr>
          <p:cNvPr id="5" name="Рисунок 26" descr="H:\Мои документы\БЮРОКРАТИЯ\ies.png">
            <a:extLst>
              <a:ext uri="{FF2B5EF4-FFF2-40B4-BE49-F238E27FC236}">
                <a16:creationId xmlns:a16="http://schemas.microsoft.com/office/drawing/2014/main" xmlns="" id="{77185AE9-8E3A-48DD-B975-378132586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42875"/>
            <a:ext cx="5715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558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E8A57FA-6837-47F3-B7A2-AB0BB87CBB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914D02-083B-4B8E-A949-B5C054EC6E31}" type="slidenum">
              <a:rPr lang="ru-RU" altLang="ru-RU" smtClean="0"/>
              <a:pPr/>
              <a:t>14</a:t>
            </a:fld>
            <a:endParaRPr lang="ru-RU" alt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B420C21-51C0-4E71-BDD1-190C44093FDF}"/>
              </a:ext>
            </a:extLst>
          </p:cNvPr>
          <p:cNvSpPr txBox="1"/>
          <p:nvPr/>
        </p:nvSpPr>
        <p:spPr>
          <a:xfrm>
            <a:off x="627044" y="406032"/>
            <a:ext cx="76328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Потенциальные внешние потребители ресурсов геоторий ДФО России: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A0ABAB1-1723-44FA-AEA6-F36172BD7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05" y="1194535"/>
            <a:ext cx="6235526" cy="45885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7BD95A7-F9FC-4038-8A3A-78C565810E81}"/>
              </a:ext>
            </a:extLst>
          </p:cNvPr>
          <p:cNvSpPr txBox="1"/>
          <p:nvPr/>
        </p:nvSpPr>
        <p:spPr>
          <a:xfrm>
            <a:off x="919429" y="5740568"/>
            <a:ext cx="73051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i="1" dirty="0"/>
              <a:t>Обозначения:</a:t>
            </a:r>
          </a:p>
          <a:p>
            <a:r>
              <a:rPr lang="ru-RU" sz="1200" b="1" i="1" dirty="0"/>
              <a:t>Синие узлы: Географические регионы (например, Азиатско-Тихоокеанский регион или Ближний Восток)</a:t>
            </a:r>
          </a:p>
          <a:p>
            <a:r>
              <a:rPr lang="ru-RU" sz="1200" b="1" i="1" dirty="0"/>
              <a:t>Зеленые узлы: Страны-партнеры</a:t>
            </a:r>
          </a:p>
          <a:p>
            <a:r>
              <a:rPr lang="ru-RU" sz="1200" b="1" i="1" dirty="0"/>
              <a:t>Оранжевые узлы: Типы ресурсов</a:t>
            </a:r>
          </a:p>
        </p:txBody>
      </p:sp>
      <p:pic>
        <p:nvPicPr>
          <p:cNvPr id="7" name="Рисунок 26" descr="H:\Мои документы\БЮРОКРАТИЯ\ies.png">
            <a:extLst>
              <a:ext uri="{FF2B5EF4-FFF2-40B4-BE49-F238E27FC236}">
                <a16:creationId xmlns:a16="http://schemas.microsoft.com/office/drawing/2014/main" xmlns="" id="{48DBEF11-D158-4C3B-873F-8FD320A37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42875"/>
            <a:ext cx="5715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923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F3AEEA3-E329-4970-8683-7323AD9B2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914D02-083B-4B8E-A949-B5C054EC6E31}" type="slidenum">
              <a:rPr lang="ru-RU" altLang="ru-RU" smtClean="0"/>
              <a:pPr/>
              <a:t>15</a:t>
            </a:fld>
            <a:endParaRPr lang="ru-RU" alt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FD8D4AB-084F-461D-898C-C02E83299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664"/>
            <a:ext cx="8286750" cy="6609691"/>
          </a:xfrm>
          <a:prstGeom prst="rect">
            <a:avLst/>
          </a:prstGeom>
        </p:spPr>
      </p:pic>
      <p:pic>
        <p:nvPicPr>
          <p:cNvPr id="5" name="Рисунок 26" descr="H:\Мои документы\БЮРОКРАТИЯ\ies.png">
            <a:extLst>
              <a:ext uri="{FF2B5EF4-FFF2-40B4-BE49-F238E27FC236}">
                <a16:creationId xmlns:a16="http://schemas.microsoft.com/office/drawing/2014/main" xmlns="" id="{1B1E8551-D0A5-40DE-AFEA-B899DE2B9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42875"/>
            <a:ext cx="5715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436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D39A211D-CBB6-4228-A1FF-7AEA0CDD7F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914D02-083B-4B8E-A949-B5C054EC6E31}" type="slidenum">
              <a:rPr lang="ru-RU" altLang="ru-RU" smtClean="0"/>
              <a:pPr/>
              <a:t>16</a:t>
            </a:fld>
            <a:endParaRPr lang="ru-RU" altLang="ru-RU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2897764"/>
              </p:ext>
            </p:extLst>
          </p:nvPr>
        </p:nvGraphicFramePr>
        <p:xfrm>
          <a:off x="557554" y="1268760"/>
          <a:ext cx="8028892" cy="4798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3E193B-3A60-468B-A239-ACC8F96287F6}"/>
              </a:ext>
            </a:extLst>
          </p:cNvPr>
          <p:cNvSpPr txBox="1"/>
          <p:nvPr/>
        </p:nvSpPr>
        <p:spPr>
          <a:xfrm>
            <a:off x="570233" y="412692"/>
            <a:ext cx="7457392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ts val="200"/>
              </a:spcBef>
            </a:pPr>
            <a:r>
              <a:rPr lang="ru-RU" sz="2400" b="1" dirty="0">
                <a:latin typeface="Times New Roman" panose="02020603050405020304" pitchFamily="18" charset="0"/>
              </a:rPr>
              <a:t>Численность населения геоторий ДФО (оценка на конец года), тыс. человек (факт и прогноз до 2036 г.)</a:t>
            </a:r>
          </a:p>
        </p:txBody>
      </p:sp>
      <p:pic>
        <p:nvPicPr>
          <p:cNvPr id="6" name="Рисунок 26" descr="H:\Мои документы\БЮРОКРАТИЯ\ies.png">
            <a:extLst>
              <a:ext uri="{FF2B5EF4-FFF2-40B4-BE49-F238E27FC236}">
                <a16:creationId xmlns:a16="http://schemas.microsoft.com/office/drawing/2014/main" xmlns="" id="{4BFCDA4E-54C5-47EF-ABFB-32E5E0DBE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42875"/>
            <a:ext cx="5715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148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D39A211D-CBB6-4228-A1FF-7AEA0CDD7F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914D02-083B-4B8E-A949-B5C054EC6E31}" type="slidenum">
              <a:rPr lang="ru-RU" altLang="ru-RU" smtClean="0"/>
              <a:pPr/>
              <a:t>17</a:t>
            </a:fld>
            <a:endParaRPr lang="ru-RU" altLang="ru-RU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00000000-0008-0000-00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6575777"/>
              </p:ext>
            </p:extLst>
          </p:nvPr>
        </p:nvGraphicFramePr>
        <p:xfrm>
          <a:off x="611560" y="1603544"/>
          <a:ext cx="7488831" cy="525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39CB49F-89B6-4B85-920D-654A2CDBA577}"/>
              </a:ext>
            </a:extLst>
          </p:cNvPr>
          <p:cNvSpPr txBox="1"/>
          <p:nvPr/>
        </p:nvSpPr>
        <p:spPr>
          <a:xfrm>
            <a:off x="1979712" y="476672"/>
            <a:ext cx="54242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Валовой региональный продукт (ВРП) геоторий ДФО, млн. рублей (факт и прогноз до 2036 г.)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26" descr="H:\Мои документы\БЮРОКРАТИЯ\ies.png">
            <a:extLst>
              <a:ext uri="{FF2B5EF4-FFF2-40B4-BE49-F238E27FC236}">
                <a16:creationId xmlns:a16="http://schemas.microsoft.com/office/drawing/2014/main" xmlns="" id="{E94F1583-4C27-4C84-9F18-20F2F0A03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42875"/>
            <a:ext cx="5715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98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C82160-CE1B-4B46-BFD3-96D08EA68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95536"/>
          </a:xfrm>
        </p:spPr>
        <p:txBody>
          <a:bodyPr/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tersburgC-BoldItalic"/>
              </a:rPr>
              <a:t>Использование СРП для развития геоторий  ДФО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023B882-ED8B-45F4-B38A-FE5746A727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35996-4A73-4F5A-B7A7-5EF894EF3737}" type="slidenum">
              <a:rPr lang="ru-RU" altLang="ru-RU" smtClean="0"/>
              <a:pPr/>
              <a:t>18</a:t>
            </a:fld>
            <a:endParaRPr lang="ru-RU" alt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1E30D86-14C6-4F54-94B0-74084AA1EB3F}"/>
              </a:ext>
            </a:extLst>
          </p:cNvPr>
          <p:cNvSpPr txBox="1"/>
          <p:nvPr/>
        </p:nvSpPr>
        <p:spPr>
          <a:xfrm>
            <a:off x="107504" y="6107668"/>
            <a:ext cx="617443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Как показал выполненный прогноз (рис.) применение подобной модели для Чукотской и Амурской геоторий ДФО может привлечь дополнительные инвестиции, способствуя развитию экономики регионов.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840E3860-05F6-4E18-9D62-41B37FB7DF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3193652"/>
              </p:ext>
            </p:extLst>
          </p:nvPr>
        </p:nvGraphicFramePr>
        <p:xfrm>
          <a:off x="184423" y="1742708"/>
          <a:ext cx="8291264" cy="4364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6909B2F-07E8-4F68-92E6-8D2515207F57}"/>
              </a:ext>
            </a:extLst>
          </p:cNvPr>
          <p:cNvSpPr txBox="1"/>
          <p:nvPr/>
        </p:nvSpPr>
        <p:spPr>
          <a:xfrm>
            <a:off x="1219200" y="982496"/>
            <a:ext cx="640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Прогноз ВРП по геоториям ДФО Российской Федерации до 2030 г.     (в текущих  ценах; млн. рублей) с учетом опыта СРП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D81E79B-A69D-4F04-A776-C143BEA41EAC}"/>
              </a:ext>
            </a:extLst>
          </p:cNvPr>
          <p:cNvSpPr txBox="1"/>
          <p:nvPr/>
        </p:nvSpPr>
        <p:spPr>
          <a:xfrm>
            <a:off x="7303715" y="4678296"/>
            <a:ext cx="1565920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Отличие прогноза ВРП с учетом СРП заключается в том, что второй прогноз предполагает более благоприятный экономический сценарий.</a:t>
            </a:r>
          </a:p>
        </p:txBody>
      </p:sp>
      <p:pic>
        <p:nvPicPr>
          <p:cNvPr id="12" name="Рисунок 26" descr="H:\Мои документы\БЮРОКРАТИЯ\ies.png">
            <a:extLst>
              <a:ext uri="{FF2B5EF4-FFF2-40B4-BE49-F238E27FC236}">
                <a16:creationId xmlns:a16="http://schemas.microsoft.com/office/drawing/2014/main" xmlns="" id="{0280F972-309C-48C0-A2DE-DD41F0200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42875"/>
            <a:ext cx="5715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893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C82160-CE1B-4B46-BFD3-96D08EA68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7624916" cy="595536"/>
          </a:xfrm>
        </p:spPr>
        <p:txBody>
          <a:bodyPr/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tersburgC-BoldItalic"/>
              </a:rPr>
              <a:t>Информационно-энергетические  связи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tersburgC-BoldItalic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tersburgC-BoldItalic"/>
              </a:rPr>
              <a:t> (на примере геоторий Арктики)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023B882-ED8B-45F4-B38A-FE5746A727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35996-4A73-4F5A-B7A7-5EF894EF3737}" type="slidenum">
              <a:rPr lang="ru-RU" altLang="ru-RU" smtClean="0"/>
              <a:pPr/>
              <a:t>19</a:t>
            </a:fld>
            <a:endParaRPr lang="ru-RU" altLang="ru-RU"/>
          </a:p>
        </p:txBody>
      </p:sp>
      <p:pic>
        <p:nvPicPr>
          <p:cNvPr id="6" name="Рисунок 26" descr="H:\Мои документы\БЮРОКРАТИЯ\ies.png">
            <a:extLst>
              <a:ext uri="{FF2B5EF4-FFF2-40B4-BE49-F238E27FC236}">
                <a16:creationId xmlns:a16="http://schemas.microsoft.com/office/drawing/2014/main" xmlns="" id="{3CD872E0-549C-4EA4-8859-37E64AACC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42875"/>
            <a:ext cx="5715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CA820D17-3C84-42FE-8403-32B375507B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0611813"/>
              </p:ext>
            </p:extLst>
          </p:nvPr>
        </p:nvGraphicFramePr>
        <p:xfrm>
          <a:off x="2987824" y="1174146"/>
          <a:ext cx="6312024" cy="5302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DD6A0D-A7A2-46DE-9112-ADC3FB7E26C8}"/>
              </a:ext>
            </a:extLst>
          </p:cNvPr>
          <p:cNvSpPr txBox="1"/>
          <p:nvPr/>
        </p:nvSpPr>
        <p:spPr>
          <a:xfrm>
            <a:off x="285750" y="1097750"/>
            <a:ext cx="4402832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200" b="1" i="1" dirty="0">
                <a:solidFill>
                  <a:srgbClr val="FF0000"/>
                </a:solidFill>
              </a:rPr>
              <a:t>Информационно-энергетические связи (на примере геоторий Арктики) можно определить как связи между различными субъектами, которые осуществляют обмен информацией и энергией в рамках определенной территории или региона, используя как реальные, так и виртуальные средства. 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200" b="1" i="1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1200" b="1" i="1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1200" b="1" i="1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1200" b="1" i="1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1200" b="1" i="1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1200" b="1" i="1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1200" b="1" i="1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1200" b="1" i="1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1200" b="1" i="1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1200" b="1" i="1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1200" b="1" i="1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1200" b="1" i="1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1200" b="1" i="1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1200" b="1" i="1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1200" b="1" i="1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1200" b="1" i="1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1400" b="1" i="1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i="1" dirty="0">
                <a:solidFill>
                  <a:srgbClr val="FF0000"/>
                </a:solidFill>
              </a:rPr>
              <a:t>Эти связи представляют собой симбиоз человеческого фактора, информационных технологий и энергетических систем, которые взаимодействуют друг с другом на разных уровнях и в разных форматах.</a:t>
            </a:r>
            <a:endParaRPr lang="ru-RU" sz="1400" b="1" i="1" dirty="0">
              <a:effectLst/>
            </a:endParaRPr>
          </a:p>
          <a:p>
            <a:r>
              <a:rPr lang="ru-RU" sz="1200" b="1" i="1" dirty="0">
                <a:solidFill>
                  <a:srgbClr val="111111"/>
                </a:solidFill>
                <a:effectLst/>
                <a:latin typeface="-apple-system"/>
              </a:rPr>
              <a:t/>
            </a:r>
            <a:br>
              <a:rPr lang="ru-RU" sz="1200" b="1" i="1" dirty="0">
                <a:solidFill>
                  <a:srgbClr val="111111"/>
                </a:solidFill>
                <a:effectLst/>
                <a:latin typeface="-apple-system"/>
              </a:rPr>
            </a:br>
            <a:endParaRPr lang="ru-RU" sz="1200" b="1" i="1" dirty="0"/>
          </a:p>
        </p:txBody>
      </p:sp>
    </p:spTree>
    <p:extLst>
      <p:ext uri="{BB962C8B-B14F-4D97-AF65-F5344CB8AC3E}">
        <p14:creationId xmlns:p14="http://schemas.microsoft.com/office/powerpoint/2010/main" val="1475142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C82160-CE1B-4B46-BFD3-96D08EA68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95536"/>
          </a:xfrm>
        </p:spPr>
        <p:txBody>
          <a:bodyPr/>
          <a:lstStyle/>
          <a:p>
            <a:r>
              <a:rPr lang="ru-RU" sz="2400" b="1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tersburgC-BoldItalic"/>
              </a:rPr>
              <a:t>Существующая инфраструктура Евразии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tersburgC-BoldItalic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023B882-ED8B-45F4-B38A-FE5746A727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35996-4A73-4F5A-B7A7-5EF894EF3737}" type="slidenum">
              <a:rPr lang="ru-RU" altLang="ru-RU" smtClean="0"/>
              <a:pPr/>
              <a:t>2</a:t>
            </a:fld>
            <a:endParaRPr lang="ru-RU" alt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D1F8FA4-3C5C-4A83-85C7-0F7A5701B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1161567"/>
            <a:ext cx="8743950" cy="5210175"/>
          </a:xfrm>
          <a:prstGeom prst="rect">
            <a:avLst/>
          </a:prstGeom>
        </p:spPr>
      </p:pic>
      <p:pic>
        <p:nvPicPr>
          <p:cNvPr id="7" name="Рисунок 26" descr="H:\Мои документы\БЮРОКРАТИЯ\ies.png">
            <a:extLst>
              <a:ext uri="{FF2B5EF4-FFF2-40B4-BE49-F238E27FC236}">
                <a16:creationId xmlns:a16="http://schemas.microsoft.com/office/drawing/2014/main" xmlns="" id="{F677B2B9-EAAC-4FB4-A174-9C425C550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42875"/>
            <a:ext cx="5715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546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461BEFA-B4DB-44B9-A05A-0F4C70AED1FE}"/>
              </a:ext>
            </a:extLst>
          </p:cNvPr>
          <p:cNvSpPr txBox="1"/>
          <p:nvPr/>
        </p:nvSpPr>
        <p:spPr>
          <a:xfrm>
            <a:off x="1403350" y="1196975"/>
            <a:ext cx="6624638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Спасибо за внимание!</a:t>
            </a:r>
          </a:p>
          <a:p>
            <a:pPr>
              <a:defRPr/>
            </a:pPr>
            <a:endParaRPr lang="ru-RU" dirty="0">
              <a:latin typeface="Arial" charset="0"/>
            </a:endParaRPr>
          </a:p>
          <a:p>
            <a:pPr>
              <a:defRPr/>
            </a:pPr>
            <a:endParaRPr lang="ru-RU" dirty="0">
              <a:latin typeface="Arial" charset="0"/>
            </a:endParaRPr>
          </a:p>
          <a:p>
            <a:pPr algn="r">
              <a:defRPr/>
            </a:pPr>
            <a:r>
              <a:rPr lang="ru-RU" b="1" dirty="0">
                <a:solidFill>
                  <a:srgbClr val="000099"/>
                </a:solidFill>
                <a:latin typeface="Arial" charset="0"/>
              </a:rPr>
              <a:t>В.В. Бушуев</a:t>
            </a:r>
          </a:p>
          <a:p>
            <a:pPr algn="r">
              <a:defRPr/>
            </a:pPr>
            <a:r>
              <a:rPr lang="ru-RU" dirty="0">
                <a:solidFill>
                  <a:srgbClr val="000099"/>
                </a:solidFill>
                <a:latin typeface="Arial" charset="0"/>
              </a:rPr>
              <a:t>д.т.н., профессор</a:t>
            </a:r>
            <a:endParaRPr lang="en-US" dirty="0">
              <a:solidFill>
                <a:srgbClr val="000099"/>
              </a:solidFill>
              <a:latin typeface="Arial" charset="0"/>
            </a:endParaRPr>
          </a:p>
          <a:p>
            <a:pPr algn="r">
              <a:defRPr/>
            </a:pPr>
            <a:r>
              <a:rPr lang="ru-RU" dirty="0">
                <a:solidFill>
                  <a:srgbClr val="000099"/>
                </a:solidFill>
                <a:latin typeface="Arial" charset="0"/>
              </a:rPr>
              <a:t>генеральный директор</a:t>
            </a:r>
          </a:p>
          <a:p>
            <a:pPr algn="r">
              <a:defRPr/>
            </a:pPr>
            <a:r>
              <a:rPr lang="ru-RU" dirty="0">
                <a:solidFill>
                  <a:srgbClr val="000099"/>
                </a:solidFill>
                <a:latin typeface="Arial" charset="0"/>
              </a:rPr>
              <a:t>Института энергетической стратегии</a:t>
            </a:r>
          </a:p>
          <a:p>
            <a:pPr algn="r">
              <a:defRPr/>
            </a:pPr>
            <a:r>
              <a:rPr lang="ru-RU" dirty="0">
                <a:latin typeface="Arial" charset="0"/>
              </a:rPr>
              <a:t>www.energystrategy.ru</a:t>
            </a:r>
          </a:p>
          <a:p>
            <a:pPr algn="r">
              <a:defRPr/>
            </a:pPr>
            <a:endParaRPr lang="ru-RU" dirty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3" name="Рисунок 26" descr="H:\Мои документы\БЮРОКРАТИЯ\ies.png">
            <a:extLst>
              <a:ext uri="{FF2B5EF4-FFF2-40B4-BE49-F238E27FC236}">
                <a16:creationId xmlns:a16="http://schemas.microsoft.com/office/drawing/2014/main" xmlns="" id="{04D2DCF5-6F09-4E91-8880-F2D0BBCD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42875"/>
            <a:ext cx="5715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C82160-CE1B-4B46-BFD3-96D08EA68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28" y="386815"/>
            <a:ext cx="8229600" cy="595536"/>
          </a:xfrm>
        </p:spPr>
        <p:txBody>
          <a:bodyPr/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tersburgC-BoldItalic"/>
              </a:rPr>
              <a:t>Энергетические кластеры в структуре ЕНЭС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023B882-ED8B-45F4-B38A-FE5746A727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35996-4A73-4F5A-B7A7-5EF894EF3737}" type="slidenum">
              <a:rPr lang="ru-RU" altLang="ru-RU" smtClean="0"/>
              <a:pPr/>
              <a:t>3</a:t>
            </a:fld>
            <a:endParaRPr lang="ru-RU" alt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0657269-048F-46CD-B1EF-358DB451A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966787"/>
            <a:ext cx="7848600" cy="4924425"/>
          </a:xfrm>
          <a:prstGeom prst="rect">
            <a:avLst/>
          </a:prstGeom>
        </p:spPr>
      </p:pic>
      <p:pic>
        <p:nvPicPr>
          <p:cNvPr id="7" name="Рисунок 26" descr="H:\Мои документы\БЮРОКРАТИЯ\ies.png">
            <a:extLst>
              <a:ext uri="{FF2B5EF4-FFF2-40B4-BE49-F238E27FC236}">
                <a16:creationId xmlns:a16="http://schemas.microsoft.com/office/drawing/2014/main" xmlns="" id="{E98F4115-B7A6-4760-B7E6-B43A754FC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42875"/>
            <a:ext cx="5715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701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C82160-CE1B-4B46-BFD3-96D08EA68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95536"/>
          </a:xfrm>
        </p:spPr>
        <p:txBody>
          <a:bodyPr/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tersburgC-BoldItalic"/>
              </a:rPr>
              <a:t>Евразийские коридоры развития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023B882-ED8B-45F4-B38A-FE5746A727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35996-4A73-4F5A-B7A7-5EF894EF3737}" type="slidenum">
              <a:rPr lang="ru-RU" altLang="ru-RU" smtClean="0"/>
              <a:pPr/>
              <a:t>4</a:t>
            </a:fld>
            <a:endParaRPr lang="ru-RU" alt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AFE24A5-919B-4F97-915E-B0A5FCE47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037824"/>
            <a:ext cx="6946296" cy="5193104"/>
          </a:xfrm>
          <a:prstGeom prst="rect">
            <a:avLst/>
          </a:prstGeom>
        </p:spPr>
      </p:pic>
      <p:pic>
        <p:nvPicPr>
          <p:cNvPr id="7" name="Рисунок 26" descr="H:\Мои документы\БЮРОКРАТИЯ\ies.png">
            <a:extLst>
              <a:ext uri="{FF2B5EF4-FFF2-40B4-BE49-F238E27FC236}">
                <a16:creationId xmlns:a16="http://schemas.microsoft.com/office/drawing/2014/main" xmlns="" id="{65427323-7A87-4544-ABC9-702A5AFE9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42875"/>
            <a:ext cx="5715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609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9469A9C-C591-49EE-9CDF-BB11AAE01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15" y="1049106"/>
            <a:ext cx="8510285" cy="560170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C82160-CE1B-4B46-BFD3-96D08EA68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2692" y="367986"/>
            <a:ext cx="2458616" cy="595536"/>
          </a:xfrm>
        </p:spPr>
        <p:txBody>
          <a:bodyPr/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tersburgC-BoldItalic"/>
              </a:rPr>
              <a:t>Геотории ДФО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023B882-ED8B-45F4-B38A-FE5746A727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35996-4A73-4F5A-B7A7-5EF894EF3737}" type="slidenum">
              <a:rPr lang="ru-RU" altLang="ru-RU" smtClean="0"/>
              <a:pPr/>
              <a:t>5</a:t>
            </a:fld>
            <a:endParaRPr lang="ru-RU" alt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139992B-363B-41B6-A87A-0406007AD302}"/>
              </a:ext>
            </a:extLst>
          </p:cNvPr>
          <p:cNvSpPr txBox="1"/>
          <p:nvPr/>
        </p:nvSpPr>
        <p:spPr>
          <a:xfrm>
            <a:off x="2560449" y="1049106"/>
            <a:ext cx="5544616" cy="1027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Геотория – это географическая единица, которая объединяет смежные территории с общими социально-экономическими и природными характеристиками. </a:t>
            </a:r>
            <a:endParaRPr lang="ru-RU" sz="1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26" descr="H:\Мои документы\БЮРОКРАТИЯ\ies.png">
            <a:extLst>
              <a:ext uri="{FF2B5EF4-FFF2-40B4-BE49-F238E27FC236}">
                <a16:creationId xmlns:a16="http://schemas.microsoft.com/office/drawing/2014/main" xmlns="" id="{E7898F2B-B2B4-4E7D-B43D-957F61853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42875"/>
            <a:ext cx="5715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531797E-5B50-46DE-B783-7C85BA8284E8}"/>
              </a:ext>
            </a:extLst>
          </p:cNvPr>
          <p:cNvSpPr txBox="1"/>
          <p:nvPr/>
        </p:nvSpPr>
        <p:spPr>
          <a:xfrm>
            <a:off x="176515" y="5727482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Геотории – важный инструмент для изучения и анализа социогуманитарного развития регионов.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484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D39A211D-CBB6-4228-A1FF-7AEA0CDD7F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914D02-083B-4B8E-A949-B5C054EC6E31}" type="slidenum">
              <a:rPr lang="ru-RU" altLang="ru-RU" smtClean="0"/>
              <a:pPr/>
              <a:t>6</a:t>
            </a:fld>
            <a:endParaRPr lang="ru-RU" alt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4035E36-009C-421E-B11F-3BC596159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61064"/>
            <a:ext cx="7560839" cy="45411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4733301-AE76-4C57-AD3C-E2B9D23E0842}"/>
              </a:ext>
            </a:extLst>
          </p:cNvPr>
          <p:cNvSpPr txBox="1"/>
          <p:nvPr/>
        </p:nvSpPr>
        <p:spPr>
          <a:xfrm>
            <a:off x="899592" y="764704"/>
            <a:ext cx="69009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В ДФО находится около 30% всех залежей полезных ископаемых России*</a:t>
            </a:r>
          </a:p>
        </p:txBody>
      </p:sp>
      <p:pic>
        <p:nvPicPr>
          <p:cNvPr id="5" name="Рисунок 26" descr="H:\Мои документы\БЮРОКРАТИЯ\ies.png">
            <a:extLst>
              <a:ext uri="{FF2B5EF4-FFF2-40B4-BE49-F238E27FC236}">
                <a16:creationId xmlns:a16="http://schemas.microsoft.com/office/drawing/2014/main" xmlns="" id="{08587111-B849-48B0-A5B1-2FFE5185B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42875"/>
            <a:ext cx="5715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3850356-7740-47BE-B056-95AFF9EF1E94}"/>
              </a:ext>
            </a:extLst>
          </p:cNvPr>
          <p:cNvSpPr txBox="1"/>
          <p:nvPr/>
        </p:nvSpPr>
        <p:spPr>
          <a:xfrm>
            <a:off x="4298251" y="62484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*по данным Минприроды России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000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4565896-E524-44C6-9466-94A2F464D4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914D02-083B-4B8E-A949-B5C054EC6E31}" type="slidenum">
              <a:rPr lang="ru-RU" altLang="ru-RU" smtClean="0"/>
              <a:pPr/>
              <a:t>7</a:t>
            </a:fld>
            <a:endParaRPr lang="ru-RU" alt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AA340A-117D-4691-B2B5-69A1164132DE}"/>
              </a:ext>
            </a:extLst>
          </p:cNvPr>
          <p:cNvSpPr txBox="1"/>
          <p:nvPr/>
        </p:nvSpPr>
        <p:spPr>
          <a:xfrm>
            <a:off x="1835697" y="493279"/>
            <a:ext cx="51845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Природные ресурсы в геоториях ДФО РФ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CAF71AB-D455-4C67-846E-EA148A449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2" y="1052736"/>
            <a:ext cx="4552516" cy="269994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919A487-D3EC-4881-8099-381452C31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463" y="1148557"/>
            <a:ext cx="4418537" cy="254734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AE6CBD4-99F0-4964-B6AB-8399A6398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9314" y="4119568"/>
            <a:ext cx="4591195" cy="2253605"/>
          </a:xfrm>
          <a:prstGeom prst="rect">
            <a:avLst/>
          </a:prstGeom>
        </p:spPr>
      </p:pic>
      <p:pic>
        <p:nvPicPr>
          <p:cNvPr id="9" name="Рисунок 26" descr="H:\Мои документы\БЮРОКРАТИЯ\ies.png">
            <a:extLst>
              <a:ext uri="{FF2B5EF4-FFF2-40B4-BE49-F238E27FC236}">
                <a16:creationId xmlns:a16="http://schemas.microsoft.com/office/drawing/2014/main" xmlns="" id="{AA43885D-63BD-4078-BD30-314844FCD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42875"/>
            <a:ext cx="5715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8E10FC4-05DC-42D5-B7BB-485FC63634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004413"/>
            <a:ext cx="4532193" cy="248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93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4565896-E524-44C6-9466-94A2F464D4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914D02-083B-4B8E-A949-B5C054EC6E31}" type="slidenum">
              <a:rPr lang="ru-RU" altLang="ru-RU" smtClean="0"/>
              <a:pPr/>
              <a:t>8</a:t>
            </a:fld>
            <a:endParaRPr lang="ru-RU" alt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25FA2AF1-74DB-4B78-A498-28C2B450C7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031014"/>
              </p:ext>
            </p:extLst>
          </p:nvPr>
        </p:nvGraphicFramePr>
        <p:xfrm>
          <a:off x="395536" y="727083"/>
          <a:ext cx="8196545" cy="60669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0270">
                  <a:extLst>
                    <a:ext uri="{9D8B030D-6E8A-4147-A177-3AD203B41FA5}">
                      <a16:colId xmlns:a16="http://schemas.microsoft.com/office/drawing/2014/main" xmlns="" val="1576498796"/>
                    </a:ext>
                  </a:extLst>
                </a:gridCol>
                <a:gridCol w="867418">
                  <a:extLst>
                    <a:ext uri="{9D8B030D-6E8A-4147-A177-3AD203B41FA5}">
                      <a16:colId xmlns:a16="http://schemas.microsoft.com/office/drawing/2014/main" xmlns="" val="2649717090"/>
                    </a:ext>
                  </a:extLst>
                </a:gridCol>
                <a:gridCol w="1470847">
                  <a:extLst>
                    <a:ext uri="{9D8B030D-6E8A-4147-A177-3AD203B41FA5}">
                      <a16:colId xmlns:a16="http://schemas.microsoft.com/office/drawing/2014/main" xmlns="" val="2283998769"/>
                    </a:ext>
                  </a:extLst>
                </a:gridCol>
                <a:gridCol w="1589787">
                  <a:extLst>
                    <a:ext uri="{9D8B030D-6E8A-4147-A177-3AD203B41FA5}">
                      <a16:colId xmlns:a16="http://schemas.microsoft.com/office/drawing/2014/main" xmlns="" val="3467119452"/>
                    </a:ext>
                  </a:extLst>
                </a:gridCol>
                <a:gridCol w="957390">
                  <a:extLst>
                    <a:ext uri="{9D8B030D-6E8A-4147-A177-3AD203B41FA5}">
                      <a16:colId xmlns:a16="http://schemas.microsoft.com/office/drawing/2014/main" xmlns="" val="3764505639"/>
                    </a:ext>
                  </a:extLst>
                </a:gridCol>
                <a:gridCol w="2120833">
                  <a:extLst>
                    <a:ext uri="{9D8B030D-6E8A-4147-A177-3AD203B41FA5}">
                      <a16:colId xmlns:a16="http://schemas.microsoft.com/office/drawing/2014/main" xmlns="" val="3911124727"/>
                    </a:ext>
                  </a:extLst>
                </a:gridCol>
              </a:tblGrid>
              <a:tr h="12472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Геотория</a:t>
                      </a:r>
                      <a:endParaRPr lang="ru-RU" sz="1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3" marR="680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Полезные ископаемые, % от всероссийских запасов</a:t>
                      </a:r>
                      <a:endParaRPr lang="ru-RU" sz="1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3" marR="680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Лесные ресурсы, % от всероссийского лесного фонда</a:t>
                      </a:r>
                      <a:endParaRPr lang="ru-RU" sz="1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3" marR="680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Водные ресурсы, % от всероссийских водных ресурсов</a:t>
                      </a:r>
                      <a:endParaRPr lang="ru-RU" sz="1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3" marR="680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Земельные ресурсы, % от всероссийского земельного фонда</a:t>
                      </a:r>
                      <a:endParaRPr lang="ru-RU" sz="1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3" marR="680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Биологические ресурсы, % от всероссийских биологических ресурсов</a:t>
                      </a:r>
                      <a:endParaRPr lang="ru-RU" sz="1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3" marR="68003" marT="0" marB="0"/>
                </a:tc>
                <a:extLst>
                  <a:ext uri="{0D108BD9-81ED-4DB2-BD59-A6C34878D82A}">
                    <a16:rowId xmlns:a16="http://schemas.microsoft.com/office/drawing/2014/main" xmlns="" val="2278792398"/>
                  </a:ext>
                </a:extLst>
              </a:tr>
              <a:tr h="1067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Республика Саха (Якутия)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3" marR="680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80 (алмазы), 70 (золото), 50 (уран) и др.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3" marR="680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50 (запас древостоя), 80 (площадь лесного фонда)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3" marR="680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15 (ледниковые воды), 20 (поверхностные воды) и др.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3" marR="680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60 (площадь земельного фонда)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3" marR="680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</a:rPr>
                        <a:t>20 (дикорастущие растения и грибы), 30 (дикие животные и птицы) и др.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3" marR="68003" marT="0" marB="0"/>
                </a:tc>
                <a:extLst>
                  <a:ext uri="{0D108BD9-81ED-4DB2-BD59-A6C34878D82A}">
                    <a16:rowId xmlns:a16="http://schemas.microsoft.com/office/drawing/2014/main" xmlns="" val="2143409002"/>
                  </a:ext>
                </a:extLst>
              </a:tr>
              <a:tr h="1067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Магаданская геотория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3" marR="680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</a:rPr>
                        <a:t>40 (серебро), 15 (золото), 80 (олово) и др.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3" marR="680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20 (запас древостоя), 15 (площадь лесного фонда)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3" marR="680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25 (подземные воды) и др.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3" marR="680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15 (площадь земельного фонда)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3" marR="680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40 (рыба и морепродукты) и др.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3" marR="68003" marT="0" marB="0"/>
                </a:tc>
                <a:extLst>
                  <a:ext uri="{0D108BD9-81ED-4DB2-BD59-A6C34878D82A}">
                    <a16:rowId xmlns:a16="http://schemas.microsoft.com/office/drawing/2014/main" xmlns="" val="3221285937"/>
                  </a:ext>
                </a:extLst>
              </a:tr>
              <a:tr h="709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Сахалинская геотория</a:t>
                      </a:r>
                      <a:endParaRPr lang="ru-RU" sz="1200" b="1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3" marR="680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20 (нефть и газ) и др.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3" marR="680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</a:rPr>
                        <a:t>10 (запас древостоя), 5 (площадь лесного фонда)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3" marR="680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25 (подземные воды) и др.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3" marR="680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5 (площадь земельного фонда)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3" marR="680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40 (рыба и морепродукты), 30 (морские млекопитающие и птицы) и др.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3" marR="68003" marT="0" marB="0"/>
                </a:tc>
                <a:extLst>
                  <a:ext uri="{0D108BD9-81ED-4DB2-BD59-A6C34878D82A}">
                    <a16:rowId xmlns:a16="http://schemas.microsoft.com/office/drawing/2014/main" xmlns="" val="1261969453"/>
                  </a:ext>
                </a:extLst>
              </a:tr>
              <a:tr h="709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Камчатская геотория</a:t>
                      </a:r>
                      <a:endParaRPr lang="ru-RU" sz="1200" b="1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3" marR="680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</a:rPr>
                        <a:t>-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3" marR="680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20 (запас древостоя), 15 (площадь лесного фонда)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3" marR="680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-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3" marR="680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15 (площадь земельного фонда)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3" marR="680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40 (рыба и морепродукты), 30 (дикие животные и птицы) и др.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3" marR="68003" marT="0" marB="0"/>
                </a:tc>
                <a:extLst>
                  <a:ext uri="{0D108BD9-81ED-4DB2-BD59-A6C34878D82A}">
                    <a16:rowId xmlns:a16="http://schemas.microsoft.com/office/drawing/2014/main" xmlns="" val="488309301"/>
                  </a:ext>
                </a:extLst>
              </a:tr>
              <a:tr h="709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Приморская геотория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3" marR="680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-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3" marR="680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10 (запас древостоя), 5 (площадь лесного фонда)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3" marR="680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-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3" marR="680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5 (площадь земельного фонда)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3" marR="680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</a:rPr>
                        <a:t>40 (рыба и морепродукты), 30 (дикие животные и птицы) и др.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3" marR="68003" marT="0" marB="0"/>
                </a:tc>
                <a:extLst>
                  <a:ext uri="{0D108BD9-81ED-4DB2-BD59-A6C34878D82A}">
                    <a16:rowId xmlns:a16="http://schemas.microsoft.com/office/drawing/2014/main" xmlns="" val="84650000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DC00B79-8F69-4140-B26F-335264E01232}"/>
              </a:ext>
            </a:extLst>
          </p:cNvPr>
          <p:cNvSpPr txBox="1"/>
          <p:nvPr/>
        </p:nvSpPr>
        <p:spPr>
          <a:xfrm>
            <a:off x="-1" y="396702"/>
            <a:ext cx="86844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Запасы природных ресурсов в геоториях ДФО по основным видам (%). </a:t>
            </a:r>
          </a:p>
        </p:txBody>
      </p:sp>
      <p:pic>
        <p:nvPicPr>
          <p:cNvPr id="5" name="Рисунок 26" descr="H:\Мои документы\БЮРОКРАТИЯ\ies.png">
            <a:extLst>
              <a:ext uri="{FF2B5EF4-FFF2-40B4-BE49-F238E27FC236}">
                <a16:creationId xmlns:a16="http://schemas.microsoft.com/office/drawing/2014/main" xmlns="" id="{BEFD63E9-3F65-4F0B-9E1E-19D49A542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772" y="260648"/>
            <a:ext cx="5715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309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4565896-E524-44C6-9466-94A2F464D4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914D02-083B-4B8E-A949-B5C054EC6E31}" type="slidenum">
              <a:rPr lang="ru-RU" altLang="ru-RU" smtClean="0"/>
              <a:pPr/>
              <a:t>9</a:t>
            </a:fld>
            <a:endParaRPr lang="ru-RU" alt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B7C2D57-803C-46DB-897B-C5B4BAA64987}"/>
              </a:ext>
            </a:extLst>
          </p:cNvPr>
          <p:cNvSpPr txBox="1"/>
          <p:nvPr/>
        </p:nvSpPr>
        <p:spPr>
          <a:xfrm>
            <a:off x="1475656" y="1628800"/>
            <a:ext cx="635081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СРП для геоторий ДФО — это не в чистом виде раздел продукции, это фактически участие потенциального покупателя ресурсов в инвестициях в разработку и возврат ему этих ресурсов.</a:t>
            </a:r>
          </a:p>
        </p:txBody>
      </p:sp>
      <p:pic>
        <p:nvPicPr>
          <p:cNvPr id="4" name="Рисунок 26" descr="H:\Мои документы\БЮРОКРАТИЯ\ies.png">
            <a:extLst>
              <a:ext uri="{FF2B5EF4-FFF2-40B4-BE49-F238E27FC236}">
                <a16:creationId xmlns:a16="http://schemas.microsoft.com/office/drawing/2014/main" xmlns="" id="{33FA7010-4AFC-44B0-92E8-AF102331C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42875"/>
            <a:ext cx="5715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3316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cieply pomarancz">
  <a:themeElements>
    <a:clrScheme name="Тема Office 2">
      <a:dk1>
        <a:srgbClr val="333333"/>
      </a:dk1>
      <a:lt1>
        <a:srgbClr val="FFFFFF"/>
      </a:lt1>
      <a:dk2>
        <a:srgbClr val="CC6600"/>
      </a:dk2>
      <a:lt2>
        <a:srgbClr val="FFFFFF"/>
      </a:lt2>
      <a:accent1>
        <a:srgbClr val="FFAD99"/>
      </a:accent1>
      <a:accent2>
        <a:srgbClr val="FFD77A"/>
      </a:accent2>
      <a:accent3>
        <a:srgbClr val="E2B8AA"/>
      </a:accent3>
      <a:accent4>
        <a:srgbClr val="DADADA"/>
      </a:accent4>
      <a:accent5>
        <a:srgbClr val="FFD3CA"/>
      </a:accent5>
      <a:accent6>
        <a:srgbClr val="E7C36E"/>
      </a:accent6>
      <a:hlink>
        <a:srgbClr val="96E36D"/>
      </a:hlink>
      <a:folHlink>
        <a:srgbClr val="FFBD7A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E5B"/>
        </a:accent1>
        <a:accent2>
          <a:srgbClr val="F0C295"/>
        </a:accent2>
        <a:accent3>
          <a:srgbClr val="E2B8AA"/>
        </a:accent3>
        <a:accent4>
          <a:srgbClr val="DADADA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D99"/>
        </a:accent1>
        <a:accent2>
          <a:srgbClr val="FFD77A"/>
        </a:accent2>
        <a:accent3>
          <a:srgbClr val="E2B8AA"/>
        </a:accent3>
        <a:accent4>
          <a:srgbClr val="DADADA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98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DA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E5B"/>
        </a:accent1>
        <a:accent2>
          <a:srgbClr val="F0C295"/>
        </a:accent2>
        <a:accent3>
          <a:srgbClr val="FFFFFF"/>
        </a:accent3>
        <a:accent4>
          <a:srgbClr val="000000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D99"/>
        </a:accent1>
        <a:accent2>
          <a:srgbClr val="FFD77A"/>
        </a:accent2>
        <a:accent3>
          <a:srgbClr val="FFFFFF"/>
        </a:accent3>
        <a:accent4>
          <a:srgbClr val="000000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98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DA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CC6600"/>
      </a:dk2>
      <a:lt2>
        <a:srgbClr val="FFFFFF"/>
      </a:lt2>
      <a:accent1>
        <a:srgbClr val="FFAD99"/>
      </a:accent1>
      <a:accent2>
        <a:srgbClr val="FFD77A"/>
      </a:accent2>
      <a:accent3>
        <a:srgbClr val="E2B8AA"/>
      </a:accent3>
      <a:accent4>
        <a:srgbClr val="DADADA"/>
      </a:accent4>
      <a:accent5>
        <a:srgbClr val="FFD3CA"/>
      </a:accent5>
      <a:accent6>
        <a:srgbClr val="E7C36E"/>
      </a:accent6>
      <a:hlink>
        <a:srgbClr val="96E36D"/>
      </a:hlink>
      <a:folHlink>
        <a:srgbClr val="FFBD7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E5B"/>
        </a:accent1>
        <a:accent2>
          <a:srgbClr val="F0C295"/>
        </a:accent2>
        <a:accent3>
          <a:srgbClr val="E2B8AA"/>
        </a:accent3>
        <a:accent4>
          <a:srgbClr val="DADADA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D99"/>
        </a:accent1>
        <a:accent2>
          <a:srgbClr val="FFD77A"/>
        </a:accent2>
        <a:accent3>
          <a:srgbClr val="E2B8AA"/>
        </a:accent3>
        <a:accent4>
          <a:srgbClr val="DADADA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98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DA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E5B"/>
        </a:accent1>
        <a:accent2>
          <a:srgbClr val="F0C295"/>
        </a:accent2>
        <a:accent3>
          <a:srgbClr val="FFFFFF"/>
        </a:accent3>
        <a:accent4>
          <a:srgbClr val="000000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D99"/>
        </a:accent1>
        <a:accent2>
          <a:srgbClr val="FFD77A"/>
        </a:accent2>
        <a:accent3>
          <a:srgbClr val="FFFFFF"/>
        </a:accent3>
        <a:accent4>
          <a:srgbClr val="000000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98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DA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iel z ozdobnikiem">
  <a:themeElements>
    <a:clrScheme name="Default Design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ИЭС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</Template>
  <TotalTime>7699</TotalTime>
  <Words>1396</Words>
  <Application>Microsoft Office PowerPoint</Application>
  <PresentationFormat>Экран (4:3)</PresentationFormat>
  <Paragraphs>166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cieply pomarancz</vt:lpstr>
      <vt:lpstr>1_Default Design</vt:lpstr>
      <vt:lpstr>biel z ozdobnikiem</vt:lpstr>
      <vt:lpstr>2_Default Design</vt:lpstr>
      <vt:lpstr>ИЭС</vt:lpstr>
      <vt:lpstr>Презентация PowerPoint</vt:lpstr>
      <vt:lpstr>Существующая инфраструктура Евразии</vt:lpstr>
      <vt:lpstr>Энергетические кластеры в структуре ЕНЭС</vt:lpstr>
      <vt:lpstr>Евразийские коридоры развития</vt:lpstr>
      <vt:lpstr>Геотории ДФО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Использование СРП для развития геоторий  ДФО</vt:lpstr>
      <vt:lpstr>Информационно-энергетические  связи  (на примере геоторий Арктики)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</dc:creator>
  <cp:lastModifiedBy>ekkliziast@hotmail.com</cp:lastModifiedBy>
  <cp:revision>675</cp:revision>
  <cp:lastPrinted>2012-12-11T14:30:00Z</cp:lastPrinted>
  <dcterms:created xsi:type="dcterms:W3CDTF">2012-01-17T18:08:26Z</dcterms:created>
  <dcterms:modified xsi:type="dcterms:W3CDTF">2024-05-08T21:07:48Z</dcterms:modified>
</cp:coreProperties>
</file>