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5" r:id="rId2"/>
    <p:sldId id="257" r:id="rId3"/>
    <p:sldId id="280" r:id="rId4"/>
    <p:sldId id="258" r:id="rId5"/>
    <p:sldId id="281" r:id="rId6"/>
    <p:sldId id="259" r:id="rId7"/>
    <p:sldId id="260" r:id="rId8"/>
    <p:sldId id="261" r:id="rId9"/>
    <p:sldId id="262" r:id="rId10"/>
    <p:sldId id="282" r:id="rId11"/>
    <p:sldId id="263" r:id="rId12"/>
    <p:sldId id="28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4" r:id="rId26"/>
    <p:sldId id="276" r:id="rId27"/>
    <p:sldId id="277" r:id="rId28"/>
    <p:sldId id="278" r:id="rId29"/>
    <p:sldId id="279" r:id="rId30"/>
    <p:sldId id="25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647524F-BB8D-4890-9023-4EEEBCDCCE45}">
          <p14:sldIdLst>
            <p14:sldId id="285"/>
            <p14:sldId id="257"/>
            <p14:sldId id="280"/>
            <p14:sldId id="258"/>
            <p14:sldId id="281"/>
            <p14:sldId id="259"/>
            <p14:sldId id="260"/>
            <p14:sldId id="261"/>
            <p14:sldId id="262"/>
            <p14:sldId id="282"/>
            <p14:sldId id="263"/>
            <p14:sldId id="28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84"/>
            <p14:sldId id="276"/>
            <p14:sldId id="277"/>
            <p14:sldId id="278"/>
            <p14:sldId id="279"/>
            <p14:sldId id="2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710" y="-84"/>
      </p:cViewPr>
      <p:guideLst>
        <p:guide orient="horz" pos="40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6E5D7-6732-4DC3-9598-C32981034EB0}" type="doc">
      <dgm:prSet loTypeId="urn:microsoft.com/office/officeart/2005/8/layout/vList5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433D616-6BA5-4DE5-A2A5-FF2C27F36B7A}">
      <dgm:prSet phldrT="[Текст]" custT="1"/>
      <dgm:spPr>
        <a:solidFill>
          <a:srgbClr val="FF3300">
            <a:alpha val="45000"/>
          </a:srgbClr>
        </a:solidFill>
      </dgm:spPr>
      <dgm:t>
        <a:bodyPr/>
        <a:lstStyle/>
        <a:p>
          <a:pPr algn="l"/>
          <a:r>
            <a:rPr lang="ru-RU" sz="36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универсальность</a:t>
          </a:r>
          <a:endParaRPr lang="ru-RU" sz="36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C75ECBE3-5589-4B20-AE0B-E4D08A08FE1A}" type="parTrans" cxnId="{11A76A79-62C1-4874-9E46-3A59E55677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6546EBC-84CC-4F34-82FB-46CB20BE1DBA}" type="sibTrans" cxnId="{11A76A79-62C1-4874-9E46-3A59E55677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DE9ED33-5E6E-4737-9473-3806833AE9B6}">
      <dgm:prSet phldrT="[Текст]" custT="1"/>
      <dgm:spPr>
        <a:solidFill>
          <a:srgbClr val="FF3300">
            <a:alpha val="33725"/>
          </a:srgb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ru-RU" sz="28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услуги</a:t>
          </a:r>
          <a:endParaRPr lang="ru-RU" sz="28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3106208E-2C01-4CD8-81C7-E0BD4CAC8C51}" type="parTrans" cxnId="{D050DC29-1AC1-4412-B381-5C2CF400D2B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BFA501-13BA-4F0A-B68E-8D17A9BFD592}" type="sibTrans" cxnId="{D050DC29-1AC1-4412-B381-5C2CF400D2B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7AB1E55-6658-4384-B7CA-9E5C06B661E0}">
      <dgm:prSet phldrT="[Текст]" custT="1"/>
      <dgm:spPr>
        <a:solidFill>
          <a:srgbClr val="FFCC00">
            <a:alpha val="45000"/>
          </a:srgbClr>
        </a:solidFill>
      </dgm:spPr>
      <dgm:t>
        <a:bodyPr/>
        <a:lstStyle/>
        <a:p>
          <a:pPr algn="l"/>
          <a:r>
            <a:rPr lang="ru-RU" sz="36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устойчивость</a:t>
          </a:r>
          <a:endParaRPr lang="ru-RU" sz="36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CF5F987A-19C2-49B0-84C3-914089566140}" type="parTrans" cxnId="{EC65F001-133E-4329-AC1E-27FB30DC65C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811146-E9BB-4CC8-A695-7FCE5A2A32ED}" type="sibTrans" cxnId="{EC65F001-133E-4329-AC1E-27FB30DC65C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0804DC9-CA12-4D35-89A9-D1B37F569D36}">
      <dgm:prSet phldrT="[Текст]" custT="1"/>
      <dgm:spPr>
        <a:solidFill>
          <a:srgbClr val="FFFF00">
            <a:alpha val="34000"/>
          </a:srgbClr>
        </a:solidFill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r>
            <a:rPr lang="ru-RU" sz="28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удобство</a:t>
          </a:r>
          <a:endParaRPr lang="ru-RU" sz="28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416BEDAF-98B5-4095-A1B5-D880ED211A6E}" type="parTrans" cxnId="{69F03173-CBAF-41CC-918A-39B3967C38E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5747850-2992-4FE5-9D99-71C554C4D1C6}" type="sibTrans" cxnId="{69F03173-CBAF-41CC-918A-39B3967C38E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6BDAAF-458C-46F3-9BE2-3A5029316B95}">
      <dgm:prSet phldrT="[Текст]" custT="1"/>
      <dgm:spPr>
        <a:solidFill>
          <a:srgbClr val="00B050">
            <a:alpha val="45000"/>
          </a:srgbClr>
        </a:solidFill>
      </dgm:spPr>
      <dgm:t>
        <a:bodyPr/>
        <a:lstStyle/>
        <a:p>
          <a:pPr algn="l"/>
          <a:r>
            <a:rPr lang="ru-RU" sz="36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управляемость</a:t>
          </a:r>
          <a:endParaRPr lang="ru-RU" sz="36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411A3CB4-C63F-4869-9392-D57270C41761}" type="parTrans" cxnId="{A8985EA3-18CE-4C63-AE8A-942B4080C5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DDCFDE-CAC4-47C3-83BE-40BD0605B850}" type="sibTrans" cxnId="{A8985EA3-18CE-4C63-AE8A-942B4080C5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1FABA6B-93DE-4FE6-8210-BF93F5E894BF}">
      <dgm:prSet phldrT="[Текст]" custT="1"/>
      <dgm:spPr>
        <a:solidFill>
          <a:srgbClr val="92D050">
            <a:alpha val="34000"/>
          </a:srgbClr>
        </a:solidFill>
        <a:ln>
          <a:solidFill>
            <a:srgbClr val="00B050">
              <a:alpha val="90000"/>
            </a:srgbClr>
          </a:solidFill>
        </a:ln>
      </dgm:spPr>
      <dgm:t>
        <a:bodyPr/>
        <a:lstStyle/>
        <a:p>
          <a:r>
            <a:rPr lang="ru-RU" sz="3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«</a:t>
          </a:r>
          <a:r>
            <a:rPr lang="ru-RU" sz="32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умность</a:t>
          </a:r>
          <a:r>
            <a:rPr lang="ru-RU" sz="3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»</a:t>
          </a:r>
          <a:endParaRPr lang="ru-RU" sz="3200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3E399E02-6C18-4B3D-A3F3-DAAA855320A6}" type="parTrans" cxnId="{D9EECD7A-874F-4ED3-8D58-457A354E9CF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271307A-FED5-4D3D-A7A6-FED718F68ECA}" type="sibTrans" cxnId="{D9EECD7A-874F-4ED3-8D58-457A354E9CF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6DD7FB0-8F20-4714-97C7-381098BF2182}" type="pres">
      <dgm:prSet presAssocID="{EE46E5D7-6732-4DC3-9598-C32981034E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089066-C55A-4C68-A28F-C218AB9CCB79}" type="pres">
      <dgm:prSet presAssocID="{1433D616-6BA5-4DE5-A2A5-FF2C27F36B7A}" presName="linNode" presStyleCnt="0"/>
      <dgm:spPr/>
    </dgm:pt>
    <dgm:pt modelId="{EC29C9F0-42D1-478E-B4B0-B6B3234C7E69}" type="pres">
      <dgm:prSet presAssocID="{1433D616-6BA5-4DE5-A2A5-FF2C27F36B7A}" presName="parentText" presStyleLbl="node1" presStyleIdx="0" presStyleCnt="3" custScaleX="286011" custScaleY="21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423A7-1F49-42C0-99C8-87EC8BAB9A40}" type="pres">
      <dgm:prSet presAssocID="{1433D616-6BA5-4DE5-A2A5-FF2C27F36B7A}" presName="descendantText" presStyleLbl="alignAccFollowNode1" presStyleIdx="0" presStyleCnt="3" custScaleY="2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7AAEF-9434-4DD9-88E3-EB3A70BADFBB}" type="pres">
      <dgm:prSet presAssocID="{D6546EBC-84CC-4F34-82FB-46CB20BE1DBA}" presName="sp" presStyleCnt="0"/>
      <dgm:spPr/>
    </dgm:pt>
    <dgm:pt modelId="{5CB188CD-9F65-47A6-92EB-D75A94EFEA40}" type="pres">
      <dgm:prSet presAssocID="{07AB1E55-6658-4384-B7CA-9E5C06B661E0}" presName="linNode" presStyleCnt="0"/>
      <dgm:spPr/>
    </dgm:pt>
    <dgm:pt modelId="{3E0BB572-778D-4EF0-8DCA-01E5FBE7E1EB}" type="pres">
      <dgm:prSet presAssocID="{07AB1E55-6658-4384-B7CA-9E5C06B661E0}" presName="parentText" presStyleLbl="node1" presStyleIdx="1" presStyleCnt="3" custScaleX="289998" custScaleY="21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E232D-B8D2-4263-A66D-BA707A04B663}" type="pres">
      <dgm:prSet presAssocID="{07AB1E55-6658-4384-B7CA-9E5C06B661E0}" presName="descendantText" presStyleLbl="alignAccFollowNode1" presStyleIdx="1" presStyleCnt="3" custScaleY="21716" custLinFactNeighborX="2950" custLinFactNeighborY="-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51033-1E74-4119-A2F0-1EBB228E7BD9}" type="pres">
      <dgm:prSet presAssocID="{F2811146-E9BB-4CC8-A695-7FCE5A2A32ED}" presName="sp" presStyleCnt="0"/>
      <dgm:spPr/>
    </dgm:pt>
    <dgm:pt modelId="{BF54E0FF-F0CD-4DE1-BBE1-DEE4FFA8E429}" type="pres">
      <dgm:prSet presAssocID="{DD6BDAAF-458C-46F3-9BE2-3A5029316B95}" presName="linNode" presStyleCnt="0"/>
      <dgm:spPr/>
    </dgm:pt>
    <dgm:pt modelId="{CA3B8BCA-D4A0-4797-85EC-9DABC4E2AE7E}" type="pres">
      <dgm:prSet presAssocID="{DD6BDAAF-458C-46F3-9BE2-3A5029316B95}" presName="parentText" presStyleLbl="node1" presStyleIdx="2" presStyleCnt="3" custScaleX="286011" custScaleY="21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AC542-E085-4872-A18A-CFB9B7193996}" type="pres">
      <dgm:prSet presAssocID="{DD6BDAAF-458C-46F3-9BE2-3A5029316B95}" presName="descendantText" presStyleLbl="alignAccFollowNode1" presStyleIdx="2" presStyleCnt="3" custScaleY="2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EECD7A-874F-4ED3-8D58-457A354E9CF5}" srcId="{DD6BDAAF-458C-46F3-9BE2-3A5029316B95}" destId="{01FABA6B-93DE-4FE6-8210-BF93F5E894BF}" srcOrd="0" destOrd="0" parTransId="{3E399E02-6C18-4B3D-A3F3-DAAA855320A6}" sibTransId="{9271307A-FED5-4D3D-A7A6-FED718F68ECA}"/>
    <dgm:cxn modelId="{69F03173-CBAF-41CC-918A-39B3967C38E2}" srcId="{07AB1E55-6658-4384-B7CA-9E5C06B661E0}" destId="{10804DC9-CA12-4D35-89A9-D1B37F569D36}" srcOrd="0" destOrd="0" parTransId="{416BEDAF-98B5-4095-A1B5-D880ED211A6E}" sibTransId="{F5747850-2992-4FE5-9D99-71C554C4D1C6}"/>
    <dgm:cxn modelId="{11A76A79-62C1-4874-9E46-3A59E556776D}" srcId="{EE46E5D7-6732-4DC3-9598-C32981034EB0}" destId="{1433D616-6BA5-4DE5-A2A5-FF2C27F36B7A}" srcOrd="0" destOrd="0" parTransId="{C75ECBE3-5589-4B20-AE0B-E4D08A08FE1A}" sibTransId="{D6546EBC-84CC-4F34-82FB-46CB20BE1DBA}"/>
    <dgm:cxn modelId="{A8985EA3-18CE-4C63-AE8A-942B4080C5DE}" srcId="{EE46E5D7-6732-4DC3-9598-C32981034EB0}" destId="{DD6BDAAF-458C-46F3-9BE2-3A5029316B95}" srcOrd="2" destOrd="0" parTransId="{411A3CB4-C63F-4869-9392-D57270C41761}" sibTransId="{B2DDCFDE-CAC4-47C3-83BE-40BD0605B850}"/>
    <dgm:cxn modelId="{EC65F001-133E-4329-AC1E-27FB30DC65C1}" srcId="{EE46E5D7-6732-4DC3-9598-C32981034EB0}" destId="{07AB1E55-6658-4384-B7CA-9E5C06B661E0}" srcOrd="1" destOrd="0" parTransId="{CF5F987A-19C2-49B0-84C3-914089566140}" sibTransId="{F2811146-E9BB-4CC8-A695-7FCE5A2A32ED}"/>
    <dgm:cxn modelId="{4ADFEA37-91A7-4F47-880C-A6DBF9D22A31}" type="presOf" srcId="{10804DC9-CA12-4D35-89A9-D1B37F569D36}" destId="{DACE232D-B8D2-4263-A66D-BA707A04B663}" srcOrd="0" destOrd="0" presId="urn:microsoft.com/office/officeart/2005/8/layout/vList5"/>
    <dgm:cxn modelId="{440BB697-BC89-4E68-AE7F-99A62D2FA237}" type="presOf" srcId="{7DE9ED33-5E6E-4737-9473-3806833AE9B6}" destId="{070423A7-1F49-42C0-99C8-87EC8BAB9A40}" srcOrd="0" destOrd="0" presId="urn:microsoft.com/office/officeart/2005/8/layout/vList5"/>
    <dgm:cxn modelId="{D050DC29-1AC1-4412-B381-5C2CF400D2BB}" srcId="{1433D616-6BA5-4DE5-A2A5-FF2C27F36B7A}" destId="{7DE9ED33-5E6E-4737-9473-3806833AE9B6}" srcOrd="0" destOrd="0" parTransId="{3106208E-2C01-4CD8-81C7-E0BD4CAC8C51}" sibTransId="{E9BFA501-13BA-4F0A-B68E-8D17A9BFD592}"/>
    <dgm:cxn modelId="{23D8D755-9DE4-4508-B69F-EE267F0DE3E5}" type="presOf" srcId="{EE46E5D7-6732-4DC3-9598-C32981034EB0}" destId="{C6DD7FB0-8F20-4714-97C7-381098BF2182}" srcOrd="0" destOrd="0" presId="urn:microsoft.com/office/officeart/2005/8/layout/vList5"/>
    <dgm:cxn modelId="{FC8CFEE1-11D5-4CB0-82AE-FA8C1E6F3C2D}" type="presOf" srcId="{1433D616-6BA5-4DE5-A2A5-FF2C27F36B7A}" destId="{EC29C9F0-42D1-478E-B4B0-B6B3234C7E69}" srcOrd="0" destOrd="0" presId="urn:microsoft.com/office/officeart/2005/8/layout/vList5"/>
    <dgm:cxn modelId="{B0486C77-739A-400A-A57B-84E77B8AC332}" type="presOf" srcId="{DD6BDAAF-458C-46F3-9BE2-3A5029316B95}" destId="{CA3B8BCA-D4A0-4797-85EC-9DABC4E2AE7E}" srcOrd="0" destOrd="0" presId="urn:microsoft.com/office/officeart/2005/8/layout/vList5"/>
    <dgm:cxn modelId="{67D6EE09-AB55-46EF-BA2A-46E122F5CB8E}" type="presOf" srcId="{01FABA6B-93DE-4FE6-8210-BF93F5E894BF}" destId="{E7DAC542-E085-4872-A18A-CFB9B7193996}" srcOrd="0" destOrd="0" presId="urn:microsoft.com/office/officeart/2005/8/layout/vList5"/>
    <dgm:cxn modelId="{D45565B5-2BCC-48BF-BB3A-16291672E5DB}" type="presOf" srcId="{07AB1E55-6658-4384-B7CA-9E5C06B661E0}" destId="{3E0BB572-778D-4EF0-8DCA-01E5FBE7E1EB}" srcOrd="0" destOrd="0" presId="urn:microsoft.com/office/officeart/2005/8/layout/vList5"/>
    <dgm:cxn modelId="{2862929F-D34C-44F6-A0D0-488D8FAF1FCB}" type="presParOf" srcId="{C6DD7FB0-8F20-4714-97C7-381098BF2182}" destId="{FE089066-C55A-4C68-A28F-C218AB9CCB79}" srcOrd="0" destOrd="0" presId="urn:microsoft.com/office/officeart/2005/8/layout/vList5"/>
    <dgm:cxn modelId="{DFDFE30B-D97E-4404-9CCB-D8C4889CEE53}" type="presParOf" srcId="{FE089066-C55A-4C68-A28F-C218AB9CCB79}" destId="{EC29C9F0-42D1-478E-B4B0-B6B3234C7E69}" srcOrd="0" destOrd="0" presId="urn:microsoft.com/office/officeart/2005/8/layout/vList5"/>
    <dgm:cxn modelId="{8F9D2B36-59AD-414A-A15F-C8F760CE8734}" type="presParOf" srcId="{FE089066-C55A-4C68-A28F-C218AB9CCB79}" destId="{070423A7-1F49-42C0-99C8-87EC8BAB9A40}" srcOrd="1" destOrd="0" presId="urn:microsoft.com/office/officeart/2005/8/layout/vList5"/>
    <dgm:cxn modelId="{79854D09-482D-4C68-B443-0C8EF57394DE}" type="presParOf" srcId="{C6DD7FB0-8F20-4714-97C7-381098BF2182}" destId="{EAB7AAEF-9434-4DD9-88E3-EB3A70BADFBB}" srcOrd="1" destOrd="0" presId="urn:microsoft.com/office/officeart/2005/8/layout/vList5"/>
    <dgm:cxn modelId="{07A8FC6E-8CF6-4A99-81B4-925BEC3144B5}" type="presParOf" srcId="{C6DD7FB0-8F20-4714-97C7-381098BF2182}" destId="{5CB188CD-9F65-47A6-92EB-D75A94EFEA40}" srcOrd="2" destOrd="0" presId="urn:microsoft.com/office/officeart/2005/8/layout/vList5"/>
    <dgm:cxn modelId="{B29D792A-97EB-4BDE-B187-626BCA79E442}" type="presParOf" srcId="{5CB188CD-9F65-47A6-92EB-D75A94EFEA40}" destId="{3E0BB572-778D-4EF0-8DCA-01E5FBE7E1EB}" srcOrd="0" destOrd="0" presId="urn:microsoft.com/office/officeart/2005/8/layout/vList5"/>
    <dgm:cxn modelId="{9D59A9E9-61D5-4F86-B4A2-7A658B786793}" type="presParOf" srcId="{5CB188CD-9F65-47A6-92EB-D75A94EFEA40}" destId="{DACE232D-B8D2-4263-A66D-BA707A04B663}" srcOrd="1" destOrd="0" presId="urn:microsoft.com/office/officeart/2005/8/layout/vList5"/>
    <dgm:cxn modelId="{262F92ED-4FDE-47ED-B301-5C796EC1AA5E}" type="presParOf" srcId="{C6DD7FB0-8F20-4714-97C7-381098BF2182}" destId="{79D51033-1E74-4119-A2F0-1EBB228E7BD9}" srcOrd="3" destOrd="0" presId="urn:microsoft.com/office/officeart/2005/8/layout/vList5"/>
    <dgm:cxn modelId="{E8B55D9A-CB82-4D88-815A-95555BEBCBDA}" type="presParOf" srcId="{C6DD7FB0-8F20-4714-97C7-381098BF2182}" destId="{BF54E0FF-F0CD-4DE1-BBE1-DEE4FFA8E429}" srcOrd="4" destOrd="0" presId="urn:microsoft.com/office/officeart/2005/8/layout/vList5"/>
    <dgm:cxn modelId="{3B7C89C2-E23C-416F-AC66-58541447D3B3}" type="presParOf" srcId="{BF54E0FF-F0CD-4DE1-BBE1-DEE4FFA8E429}" destId="{CA3B8BCA-D4A0-4797-85EC-9DABC4E2AE7E}" srcOrd="0" destOrd="0" presId="urn:microsoft.com/office/officeart/2005/8/layout/vList5"/>
    <dgm:cxn modelId="{262AABD4-F99A-4D70-9061-B97EB74F48F1}" type="presParOf" srcId="{BF54E0FF-F0CD-4DE1-BBE1-DEE4FFA8E429}" destId="{E7DAC542-E085-4872-A18A-CFB9B71939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7D5B01-536D-49ED-BBC6-F8712DD2C962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8BBCB130-A013-4D11-8E37-18D15503C885}">
      <dgm:prSet phldrT="[Текст]"/>
      <dgm:spPr/>
      <dgm:t>
        <a:bodyPr/>
        <a:lstStyle/>
        <a:p>
          <a:r>
            <a:rPr lang="ru-RU" dirty="0" smtClean="0"/>
            <a:t>Механическое соединение</a:t>
          </a:r>
          <a:endParaRPr lang="ru-RU" dirty="0"/>
        </a:p>
      </dgm:t>
    </dgm:pt>
    <dgm:pt modelId="{A33657FE-DA0F-4918-9EFF-5D7394D341B0}" type="parTrans" cxnId="{ADB6875E-76A3-4ABE-9C16-89744275E4FB}">
      <dgm:prSet/>
      <dgm:spPr/>
      <dgm:t>
        <a:bodyPr/>
        <a:lstStyle/>
        <a:p>
          <a:endParaRPr lang="ru-RU"/>
        </a:p>
      </dgm:t>
    </dgm:pt>
    <dgm:pt modelId="{49C2DD45-20F5-48AE-B310-FB10F819DC7C}" type="sibTrans" cxnId="{ADB6875E-76A3-4ABE-9C16-89744275E4FB}">
      <dgm:prSet/>
      <dgm:spPr/>
      <dgm:t>
        <a:bodyPr/>
        <a:lstStyle/>
        <a:p>
          <a:endParaRPr lang="ru-RU"/>
        </a:p>
      </dgm:t>
    </dgm:pt>
    <dgm:pt modelId="{454CEFDB-AA58-490D-8C11-878EFB3BD987}">
      <dgm:prSet phldrT="[Текст]"/>
      <dgm:spPr/>
      <dgm:t>
        <a:bodyPr/>
        <a:lstStyle/>
        <a:p>
          <a:r>
            <a:rPr lang="ru-RU" dirty="0" smtClean="0"/>
            <a:t>Замысел</a:t>
          </a:r>
          <a:endParaRPr lang="ru-RU" dirty="0"/>
        </a:p>
      </dgm:t>
    </dgm:pt>
    <dgm:pt modelId="{06C11A89-1C2B-4B7E-AB49-F618D7D07C9A}" type="parTrans" cxnId="{24EFB8E6-5313-4FF0-A0FD-B4D2E89A5F50}">
      <dgm:prSet/>
      <dgm:spPr/>
      <dgm:t>
        <a:bodyPr/>
        <a:lstStyle/>
        <a:p>
          <a:endParaRPr lang="ru-RU"/>
        </a:p>
      </dgm:t>
    </dgm:pt>
    <dgm:pt modelId="{58B80A95-8421-40F9-BC63-F22E01AB5D73}" type="sibTrans" cxnId="{24EFB8E6-5313-4FF0-A0FD-B4D2E89A5F50}">
      <dgm:prSet/>
      <dgm:spPr/>
      <dgm:t>
        <a:bodyPr/>
        <a:lstStyle/>
        <a:p>
          <a:endParaRPr lang="ru-RU"/>
        </a:p>
      </dgm:t>
    </dgm:pt>
    <dgm:pt modelId="{8F6A2C24-BF1D-41DD-BDC1-5D85B9773F35}">
      <dgm:prSet phldrT="[Текст]"/>
      <dgm:spPr/>
      <dgm:t>
        <a:bodyPr/>
        <a:lstStyle/>
        <a:p>
          <a:r>
            <a:rPr lang="ru-RU" dirty="0" smtClean="0"/>
            <a:t>Инфраструктура</a:t>
          </a:r>
          <a:endParaRPr lang="ru-RU" dirty="0"/>
        </a:p>
      </dgm:t>
    </dgm:pt>
    <dgm:pt modelId="{1CA107C2-28BC-44D9-B1A9-577177C0E38A}" type="parTrans" cxnId="{36384A86-A47D-4188-8385-13CFBD1409CC}">
      <dgm:prSet/>
      <dgm:spPr/>
      <dgm:t>
        <a:bodyPr/>
        <a:lstStyle/>
        <a:p>
          <a:endParaRPr lang="ru-RU"/>
        </a:p>
      </dgm:t>
    </dgm:pt>
    <dgm:pt modelId="{ECEA6784-51B1-409D-B7FE-6AF9006510FC}" type="sibTrans" cxnId="{36384A86-A47D-4188-8385-13CFBD1409CC}">
      <dgm:prSet/>
      <dgm:spPr/>
      <dgm:t>
        <a:bodyPr/>
        <a:lstStyle/>
        <a:p>
          <a:endParaRPr lang="ru-RU"/>
        </a:p>
      </dgm:t>
    </dgm:pt>
    <dgm:pt modelId="{881E9573-4998-4CFB-85E6-266B27391E8B}" type="pres">
      <dgm:prSet presAssocID="{FE7D5B01-536D-49ED-BBC6-F8712DD2C962}" presName="Name0" presStyleCnt="0">
        <dgm:presLayoutVars>
          <dgm:dir/>
          <dgm:resizeHandles val="exact"/>
        </dgm:presLayoutVars>
      </dgm:prSet>
      <dgm:spPr/>
    </dgm:pt>
    <dgm:pt modelId="{1A4D2EAC-B1A2-4CE7-BE93-EA75A87B99CB}" type="pres">
      <dgm:prSet presAssocID="{8BBCB130-A013-4D11-8E37-18D15503C885}" presName="parTxOnly" presStyleLbl="node1" presStyleIdx="0" presStyleCnt="3" custScaleY="5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E97AC-6B57-4C63-B16C-4AF8AA02B535}" type="pres">
      <dgm:prSet presAssocID="{49C2DD45-20F5-48AE-B310-FB10F819DC7C}" presName="parSpace" presStyleCnt="0"/>
      <dgm:spPr/>
    </dgm:pt>
    <dgm:pt modelId="{9BD6FDE7-2165-41D7-BB11-2C05296EA918}" type="pres">
      <dgm:prSet presAssocID="{454CEFDB-AA58-490D-8C11-878EFB3BD987}" presName="parTxOnly" presStyleLbl="node1" presStyleIdx="1" presStyleCnt="3" custScaleY="5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1FF44-F06C-4E54-9E55-F919AB34F8F7}" type="pres">
      <dgm:prSet presAssocID="{58B80A95-8421-40F9-BC63-F22E01AB5D73}" presName="parSpace" presStyleCnt="0"/>
      <dgm:spPr/>
    </dgm:pt>
    <dgm:pt modelId="{F9160185-DF3F-4172-A29A-F22E1A60827D}" type="pres">
      <dgm:prSet presAssocID="{8F6A2C24-BF1D-41DD-BDC1-5D85B9773F35}" presName="parTxOnly" presStyleLbl="node1" presStyleIdx="2" presStyleCnt="3" custScaleY="5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EFB8E6-5313-4FF0-A0FD-B4D2E89A5F50}" srcId="{FE7D5B01-536D-49ED-BBC6-F8712DD2C962}" destId="{454CEFDB-AA58-490D-8C11-878EFB3BD987}" srcOrd="1" destOrd="0" parTransId="{06C11A89-1C2B-4B7E-AB49-F618D7D07C9A}" sibTransId="{58B80A95-8421-40F9-BC63-F22E01AB5D73}"/>
    <dgm:cxn modelId="{0764C161-AC18-49B8-AA80-4D60F88D74AD}" type="presOf" srcId="{8BBCB130-A013-4D11-8E37-18D15503C885}" destId="{1A4D2EAC-B1A2-4CE7-BE93-EA75A87B99CB}" srcOrd="0" destOrd="0" presId="urn:microsoft.com/office/officeart/2005/8/layout/hChevron3"/>
    <dgm:cxn modelId="{ADB6875E-76A3-4ABE-9C16-89744275E4FB}" srcId="{FE7D5B01-536D-49ED-BBC6-F8712DD2C962}" destId="{8BBCB130-A013-4D11-8E37-18D15503C885}" srcOrd="0" destOrd="0" parTransId="{A33657FE-DA0F-4918-9EFF-5D7394D341B0}" sibTransId="{49C2DD45-20F5-48AE-B310-FB10F819DC7C}"/>
    <dgm:cxn modelId="{28C3F9F8-380E-4D0D-872D-FEA37578C286}" type="presOf" srcId="{FE7D5B01-536D-49ED-BBC6-F8712DD2C962}" destId="{881E9573-4998-4CFB-85E6-266B27391E8B}" srcOrd="0" destOrd="0" presId="urn:microsoft.com/office/officeart/2005/8/layout/hChevron3"/>
    <dgm:cxn modelId="{36384A86-A47D-4188-8385-13CFBD1409CC}" srcId="{FE7D5B01-536D-49ED-BBC6-F8712DD2C962}" destId="{8F6A2C24-BF1D-41DD-BDC1-5D85B9773F35}" srcOrd="2" destOrd="0" parTransId="{1CA107C2-28BC-44D9-B1A9-577177C0E38A}" sibTransId="{ECEA6784-51B1-409D-B7FE-6AF9006510FC}"/>
    <dgm:cxn modelId="{E0154449-4911-4DE3-83AE-CB81CF555EFE}" type="presOf" srcId="{8F6A2C24-BF1D-41DD-BDC1-5D85B9773F35}" destId="{F9160185-DF3F-4172-A29A-F22E1A60827D}" srcOrd="0" destOrd="0" presId="urn:microsoft.com/office/officeart/2005/8/layout/hChevron3"/>
    <dgm:cxn modelId="{6055CA5C-D8BE-4724-A2C2-8BEA107F275A}" type="presOf" srcId="{454CEFDB-AA58-490D-8C11-878EFB3BD987}" destId="{9BD6FDE7-2165-41D7-BB11-2C05296EA918}" srcOrd="0" destOrd="0" presId="urn:microsoft.com/office/officeart/2005/8/layout/hChevron3"/>
    <dgm:cxn modelId="{87C090C6-2A81-4043-BE5F-EAB8EE11CB5A}" type="presParOf" srcId="{881E9573-4998-4CFB-85E6-266B27391E8B}" destId="{1A4D2EAC-B1A2-4CE7-BE93-EA75A87B99CB}" srcOrd="0" destOrd="0" presId="urn:microsoft.com/office/officeart/2005/8/layout/hChevron3"/>
    <dgm:cxn modelId="{5166151C-73DA-4868-995C-42177A9632D8}" type="presParOf" srcId="{881E9573-4998-4CFB-85E6-266B27391E8B}" destId="{7B1E97AC-6B57-4C63-B16C-4AF8AA02B535}" srcOrd="1" destOrd="0" presId="urn:microsoft.com/office/officeart/2005/8/layout/hChevron3"/>
    <dgm:cxn modelId="{27996CDA-F9A8-4474-BFB3-A0D13FEC4E55}" type="presParOf" srcId="{881E9573-4998-4CFB-85E6-266B27391E8B}" destId="{9BD6FDE7-2165-41D7-BB11-2C05296EA918}" srcOrd="2" destOrd="0" presId="urn:microsoft.com/office/officeart/2005/8/layout/hChevron3"/>
    <dgm:cxn modelId="{E0EB4D0F-B247-4976-BCFC-7A4C9CF87265}" type="presParOf" srcId="{881E9573-4998-4CFB-85E6-266B27391E8B}" destId="{FCB1FF44-F06C-4E54-9E55-F919AB34F8F7}" srcOrd="3" destOrd="0" presId="urn:microsoft.com/office/officeart/2005/8/layout/hChevron3"/>
    <dgm:cxn modelId="{1F08E19D-7B59-4CEB-98A0-BF580EDE6745}" type="presParOf" srcId="{881E9573-4998-4CFB-85E6-266B27391E8B}" destId="{F9160185-DF3F-4172-A29A-F22E1A60827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423A7-1F49-42C0-99C8-87EC8BAB9A40}">
      <dsp:nvSpPr>
        <dsp:cNvPr id="0" name=""/>
        <dsp:cNvSpPr/>
      </dsp:nvSpPr>
      <dsp:spPr>
        <a:xfrm rot="5400000">
          <a:off x="5349233" y="-404493"/>
          <a:ext cx="705341" cy="2703630"/>
        </a:xfrm>
        <a:prstGeom prst="round2SameRect">
          <a:avLst/>
        </a:prstGeom>
        <a:solidFill>
          <a:srgbClr val="FF3300">
            <a:alpha val="33725"/>
          </a:srgbClr>
        </a:solidFill>
        <a:ln w="254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услуги</a:t>
          </a:r>
          <a:endParaRPr lang="ru-RU" sz="28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 rot="-5400000">
        <a:off x="4350089" y="629083"/>
        <a:ext cx="2669198" cy="636477"/>
      </dsp:txXfrm>
    </dsp:sp>
    <dsp:sp modelId="{EC29C9F0-42D1-478E-B4B0-B6B3234C7E69}">
      <dsp:nvSpPr>
        <dsp:cNvPr id="0" name=""/>
        <dsp:cNvSpPr/>
      </dsp:nvSpPr>
      <dsp:spPr>
        <a:xfrm>
          <a:off x="456" y="506483"/>
          <a:ext cx="4349632" cy="881676"/>
        </a:xfrm>
        <a:prstGeom prst="roundRect">
          <a:avLst/>
        </a:prstGeom>
        <a:solidFill>
          <a:srgbClr val="FF3300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универсальность</a:t>
          </a:r>
          <a:endParaRPr lang="ru-RU" sz="36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>
        <a:off x="43496" y="549523"/>
        <a:ext cx="4263552" cy="795596"/>
      </dsp:txXfrm>
    </dsp:sp>
    <dsp:sp modelId="{DACE232D-B8D2-4263-A66D-BA707A04B663}">
      <dsp:nvSpPr>
        <dsp:cNvPr id="0" name=""/>
        <dsp:cNvSpPr/>
      </dsp:nvSpPr>
      <dsp:spPr>
        <a:xfrm rot="5400000">
          <a:off x="5363324" y="670131"/>
          <a:ext cx="705341" cy="2681577"/>
        </a:xfrm>
        <a:prstGeom prst="round2SameRect">
          <a:avLst/>
        </a:prstGeom>
        <a:solidFill>
          <a:srgbClr val="FFFF00">
            <a:alpha val="34000"/>
          </a:srgbClr>
        </a:solidFill>
        <a:ln w="25400" cap="flat" cmpd="sng" algn="ctr">
          <a:solidFill>
            <a:srgbClr val="FFCC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удобство</a:t>
          </a:r>
          <a:endParaRPr lang="ru-RU" sz="28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 rot="-5400000">
        <a:off x="4375206" y="1692681"/>
        <a:ext cx="2647145" cy="636477"/>
      </dsp:txXfrm>
    </dsp:sp>
    <dsp:sp modelId="{3E0BB572-778D-4EF0-8DCA-01E5FBE7E1EB}">
      <dsp:nvSpPr>
        <dsp:cNvPr id="0" name=""/>
        <dsp:cNvSpPr/>
      </dsp:nvSpPr>
      <dsp:spPr>
        <a:xfrm>
          <a:off x="456" y="1591161"/>
          <a:ext cx="4374293" cy="881676"/>
        </a:xfrm>
        <a:prstGeom prst="roundRect">
          <a:avLst/>
        </a:prstGeom>
        <a:solidFill>
          <a:srgbClr val="FFCC00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устойчивость</a:t>
          </a:r>
          <a:endParaRPr lang="ru-RU" sz="36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>
        <a:off x="43496" y="1634201"/>
        <a:ext cx="4288213" cy="795596"/>
      </dsp:txXfrm>
    </dsp:sp>
    <dsp:sp modelId="{E7DAC542-E085-4872-A18A-CFB9B7193996}">
      <dsp:nvSpPr>
        <dsp:cNvPr id="0" name=""/>
        <dsp:cNvSpPr/>
      </dsp:nvSpPr>
      <dsp:spPr>
        <a:xfrm rot="5400000">
          <a:off x="5349233" y="1764862"/>
          <a:ext cx="705341" cy="2703630"/>
        </a:xfrm>
        <a:prstGeom prst="round2SameRect">
          <a:avLst/>
        </a:prstGeom>
        <a:solidFill>
          <a:srgbClr val="92D050">
            <a:alpha val="34000"/>
          </a:srgbClr>
        </a:solidFill>
        <a:ln w="25400" cap="flat" cmpd="sng" algn="ctr">
          <a:solidFill>
            <a:srgbClr val="00B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«</a:t>
          </a:r>
          <a:r>
            <a:rPr lang="ru-RU" sz="32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умность</a:t>
          </a:r>
          <a:r>
            <a:rPr lang="ru-RU" sz="3200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»</a:t>
          </a:r>
          <a:endParaRPr lang="ru-RU" sz="3200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 rot="-5400000">
        <a:off x="4350089" y="2798438"/>
        <a:ext cx="2669198" cy="636477"/>
      </dsp:txXfrm>
    </dsp:sp>
    <dsp:sp modelId="{CA3B8BCA-D4A0-4797-85EC-9DABC4E2AE7E}">
      <dsp:nvSpPr>
        <dsp:cNvPr id="0" name=""/>
        <dsp:cNvSpPr/>
      </dsp:nvSpPr>
      <dsp:spPr>
        <a:xfrm>
          <a:off x="456" y="2675839"/>
          <a:ext cx="4349632" cy="881676"/>
        </a:xfrm>
        <a:prstGeom prst="roundRect">
          <a:avLst/>
        </a:prstGeom>
        <a:solidFill>
          <a:srgbClr val="00B050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управляемость</a:t>
          </a:r>
          <a:endParaRPr lang="ru-RU" sz="36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>
        <a:off x="43496" y="2718879"/>
        <a:ext cx="4263552" cy="795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DA5D3-7035-414C-B771-55B6759566C7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EEB8F-6852-4A73-A895-02244647D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1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7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1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28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0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7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5" b="20542"/>
          <a:stretch/>
        </p:blipFill>
        <p:spPr>
          <a:xfrm>
            <a:off x="0" y="0"/>
            <a:ext cx="9144000" cy="140881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04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ЭНЕРГОИНФОРМАЦИОННЫЕ ЭРГАТИЧЕСКИЕ СИСТЕМЫ – БУДУЩЕЕ ЭЛЕКТРОЭНЕРГЕТИКИ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733800"/>
            <a:ext cx="6400800" cy="15240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директор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Института энергетической стратегии</a:t>
            </a:r>
          </a:p>
          <a:p>
            <a:pPr algn="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.т.н., проф. Бушуев В.В.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019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«ТРАВЕК», г. Москва, 08.11.2017 г.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6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ИЕРАРХИЧЕСКАЯ СТРУКТУРА ЕЭС РОССИИ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10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94" y="1676400"/>
            <a:ext cx="5836285" cy="4746625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>
            <a:off x="1346537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V="1">
            <a:off x="695537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25219" y="3876645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</a:rPr>
              <a:t>Деконцентрация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11019" y="3876645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Концентрация мощности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flipV="1">
            <a:off x="7629736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242292" y="3876645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Рост сетевой компоненты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8224858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235868" y="3721269"/>
            <a:ext cx="4191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Новые средства интеграции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(ВПТ, СПИН, гибкие связи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39266"/>
              </p:ext>
            </p:extLst>
          </p:nvPr>
        </p:nvGraphicFramePr>
        <p:xfrm>
          <a:off x="341312" y="2057400"/>
          <a:ext cx="8497888" cy="3733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248944"/>
                <a:gridCol w="4248944"/>
              </a:tblGrid>
              <a:tr h="90791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  <a:cs typeface="Times New Roman" pitchFamily="18" charset="0"/>
                        </a:rPr>
                        <a:t>Переход к энергетическим</a:t>
                      </a:r>
                      <a:r>
                        <a:rPr lang="ru-RU" sz="2000" baseline="0" dirty="0" smtClean="0">
                          <a:latin typeface="+mj-lt"/>
                          <a:cs typeface="Times New Roman" pitchFamily="18" charset="0"/>
                        </a:rPr>
                        <a:t> системам нового поколения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latin typeface="+mj-lt"/>
                          <a:cs typeface="Times New Roman" pitchFamily="18" charset="0"/>
                        </a:rPr>
                        <a:t>по 4-м основным направлениям:</a:t>
                      </a:r>
                      <a:endParaRPr lang="ru-RU" sz="20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857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1.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Сочетание концентрированной и распределенной генерации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i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3.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Развитие технологий накопления электроэнергии в энергосистеме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</a:tr>
              <a:tr h="14401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2.</a:t>
                      </a:r>
                      <a:r>
                        <a:rPr lang="ru-RU" sz="2000" b="1" baseline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Развитие технологий гибких связей межсистемного </a:t>
                      </a:r>
                      <a:r>
                        <a:rPr lang="ru-RU" sz="1800" b="1" dirty="0" err="1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энергообъединения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4.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800" b="1" baseline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систем управления энергосистемой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1800" b="1" baseline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    («умная энергосистема»)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</a:tr>
            </a:tbl>
          </a:graphicData>
        </a:graphic>
      </p:graphicFrame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11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ОСНОВНЫЕ ТРЕНДЫ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РАЗВИТИЯ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ЭЛЕКТРОЭНЕРГЕТИЧЕСКИХ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СИСТЕМ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12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ЦЕНТРАЛИЗОВАННОЕ И ДЕЦЕНТРАЛИЗОВАННОЕ ЭНЕРГОСНАБЖЕНИЕ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676" y="1524000"/>
            <a:ext cx="3409524" cy="19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92" y="1481818"/>
            <a:ext cx="1848108" cy="19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293688" y="3429000"/>
            <a:ext cx="8431211" cy="1905000"/>
            <a:chOff x="293688" y="3429000"/>
            <a:chExt cx="8431211" cy="1905000"/>
          </a:xfrm>
        </p:grpSpPr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293688" y="3429000"/>
              <a:ext cx="397351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80808"/>
                  </a:solidFill>
                  <a:latin typeface="+mj-lt"/>
                  <a:cs typeface="Times New Roman" pitchFamily="18" charset="0"/>
                </a:rPr>
                <a:t>Экономически более </a:t>
              </a:r>
              <a:r>
                <a:rPr lang="ru-RU" sz="1600" b="1" dirty="0" smtClean="0">
                  <a:solidFill>
                    <a:srgbClr val="080808"/>
                  </a:solidFill>
                  <a:latin typeface="+mj-lt"/>
                  <a:cs typeface="Times New Roman" pitchFamily="18" charset="0"/>
                </a:rPr>
                <a:t>выгодна, но </a:t>
              </a:r>
              <a:r>
                <a:rPr lang="ru-RU" sz="1600" b="1" dirty="0">
                  <a:solidFill>
                    <a:srgbClr val="080808"/>
                  </a:solidFill>
                  <a:latin typeface="+mj-lt"/>
                  <a:cs typeface="Times New Roman" pitchFamily="18" charset="0"/>
                </a:rPr>
                <a:t>жесткой структурой невозможно управлять</a:t>
              </a:r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4800600" y="3436938"/>
              <a:ext cx="3924299" cy="8302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spcBef>
                  <a:spcPct val="50000"/>
                </a:spcBef>
                <a:defRPr b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1600" dirty="0">
                  <a:solidFill>
                    <a:srgbClr val="080808"/>
                  </a:solidFill>
                  <a:latin typeface="+mj-lt"/>
                </a:rPr>
                <a:t>Иногда более надежна, удобна и эффективна, но ведет к конфликту составляющих энергетической сети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457200" y="4252912"/>
              <a:ext cx="3600000" cy="360000"/>
            </a:xfrm>
            <a:prstGeom prst="flowChartAlternateProcess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ЦЕНТРАЛИЗАЦИЯ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5010600" y="4267200"/>
              <a:ext cx="3600000" cy="360000"/>
            </a:xfrm>
            <a:prstGeom prst="flowChartAlternateProcess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ДЕЦЕНТРАЛИЗАЦИЯ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" name="AutoShape 31"/>
            <p:cNvSpPr>
              <a:spLocks noChangeArrowheads="1"/>
            </p:cNvSpPr>
            <p:nvPr/>
          </p:nvSpPr>
          <p:spPr bwMode="auto">
            <a:xfrm rot="10747670" flipH="1">
              <a:off x="2160727" y="4719029"/>
              <a:ext cx="501650" cy="61118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AutoShape 28"/>
            <p:cNvSpPr>
              <a:spLocks noChangeArrowheads="1"/>
            </p:cNvSpPr>
            <p:nvPr/>
          </p:nvSpPr>
          <p:spPr bwMode="auto">
            <a:xfrm rot="10800000">
              <a:off x="6354761" y="4724399"/>
              <a:ext cx="503237" cy="60960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2514600" y="4933890"/>
              <a:ext cx="403383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080808"/>
                  </a:solidFill>
                  <a:latin typeface="+mj-lt"/>
                </a:rPr>
                <a:t>Необходима </a:t>
              </a:r>
              <a:r>
                <a:rPr lang="en-GB" sz="2000" b="1" dirty="0" err="1">
                  <a:solidFill>
                    <a:srgbClr val="FF0000"/>
                  </a:solidFill>
                  <a:latin typeface="+mj-lt"/>
                </a:rPr>
                <a:t>SoS</a:t>
              </a:r>
              <a:r>
                <a:rPr lang="en-GB" sz="2000" b="1" dirty="0">
                  <a:solidFill>
                    <a:srgbClr val="080808"/>
                  </a:solidFill>
                  <a:latin typeface="+mj-lt"/>
                </a:rPr>
                <a:t>-</a:t>
              </a:r>
              <a:r>
                <a:rPr lang="ru-RU" sz="2000" b="1" dirty="0">
                  <a:solidFill>
                    <a:srgbClr val="080808"/>
                  </a:solidFill>
                  <a:latin typeface="+mj-lt"/>
                </a:rPr>
                <a:t>интеграция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33400" y="5410200"/>
            <a:ext cx="8245793" cy="1254640"/>
            <a:chOff x="593407" y="5222360"/>
            <a:chExt cx="8245793" cy="1254640"/>
          </a:xfrm>
        </p:grpSpPr>
        <p:pic>
          <p:nvPicPr>
            <p:cNvPr id="19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" y="5257800"/>
              <a:ext cx="1844993" cy="120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2667000" y="5222360"/>
              <a:ext cx="6172200" cy="1254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0" rIns="17780" bIns="0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080808"/>
                  </a:solidFill>
                  <a:latin typeface="+mj-lt"/>
                </a:rPr>
                <a:t>Централизация / децентрализация систем </a:t>
              </a:r>
            </a:p>
            <a:p>
              <a:pPr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0070C0"/>
                  </a:solidFill>
                  <a:latin typeface="+mj-lt"/>
                </a:rPr>
                <a:t>0,62</a:t>
              </a:r>
              <a:r>
                <a:rPr lang="ru-RU" b="1" dirty="0">
                  <a:solidFill>
                    <a:srgbClr val="080808"/>
                  </a:solidFill>
                  <a:latin typeface="+mj-lt"/>
                </a:rPr>
                <a:t>:</a:t>
              </a:r>
              <a:r>
                <a:rPr lang="ru-RU" b="1" dirty="0">
                  <a:solidFill>
                    <a:srgbClr val="FF0000"/>
                  </a:solidFill>
                  <a:latin typeface="+mj-lt"/>
                </a:rPr>
                <a:t>0,38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ru-RU" sz="1600" b="1" i="1" dirty="0">
                  <a:solidFill>
                    <a:srgbClr val="080808"/>
                  </a:solidFill>
                  <a:latin typeface="+mj-lt"/>
                </a:rPr>
                <a:t>–  для концентрированной 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нагрузки (</a:t>
              </a:r>
              <a:r>
                <a:rPr lang="en-US" sz="1600" b="1" i="1" dirty="0" smtClean="0">
                  <a:solidFill>
                    <a:srgbClr val="080808"/>
                  </a:solidFill>
                  <a:latin typeface="+mj-lt"/>
                </a:rPr>
                <a:t>&gt; 40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 кВт на </a:t>
              </a:r>
              <a:r>
                <a:rPr lang="ru-RU" sz="1600" b="1" i="1" dirty="0" err="1" smtClean="0">
                  <a:solidFill>
                    <a:srgbClr val="080808"/>
                  </a:solidFill>
                  <a:latin typeface="+mj-lt"/>
                </a:rPr>
                <a:t>кв.км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.)</a:t>
              </a:r>
              <a:r>
                <a:rPr lang="en-US" sz="1600" b="1" i="1" dirty="0" smtClean="0">
                  <a:solidFill>
                    <a:srgbClr val="080808"/>
                  </a:solidFill>
                  <a:latin typeface="+mj-lt"/>
                </a:rPr>
                <a:t> </a:t>
              </a:r>
              <a:endParaRPr lang="ru-RU" sz="1600" b="1" i="1" dirty="0">
                <a:solidFill>
                  <a:srgbClr val="080808"/>
                </a:solidFill>
                <a:latin typeface="+mj-lt"/>
              </a:endParaRPr>
            </a:p>
            <a:p>
              <a:pPr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FF0000"/>
                  </a:solidFill>
                  <a:latin typeface="+mj-lt"/>
                </a:rPr>
                <a:t>0,38</a:t>
              </a:r>
              <a:r>
                <a:rPr lang="ru-RU" b="1" dirty="0">
                  <a:solidFill>
                    <a:srgbClr val="080808"/>
                  </a:solidFill>
                  <a:latin typeface="+mj-lt"/>
                </a:rPr>
                <a:t>:</a:t>
              </a:r>
              <a:r>
                <a:rPr lang="ru-RU" b="1" dirty="0">
                  <a:solidFill>
                    <a:srgbClr val="0070C0"/>
                  </a:solidFill>
                  <a:latin typeface="+mj-lt"/>
                </a:rPr>
                <a:t>0,62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ru-RU" sz="1600" b="1" i="1" dirty="0">
                  <a:solidFill>
                    <a:srgbClr val="080808"/>
                  </a:solidFill>
                  <a:latin typeface="+mj-lt"/>
                </a:rPr>
                <a:t>–  для распределенной 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нагрузки (</a:t>
              </a:r>
              <a:r>
                <a:rPr lang="en-US" sz="1600" b="1" i="1" dirty="0" smtClean="0">
                  <a:solidFill>
                    <a:srgbClr val="080808"/>
                  </a:solidFill>
                  <a:latin typeface="+mj-lt"/>
                </a:rPr>
                <a:t>&lt;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 10 кВт на </a:t>
              </a:r>
              <a:r>
                <a:rPr lang="ru-RU" sz="1600" b="1" i="1" dirty="0" err="1" smtClean="0">
                  <a:solidFill>
                    <a:srgbClr val="080808"/>
                  </a:solidFill>
                  <a:latin typeface="+mj-lt"/>
                </a:rPr>
                <a:t>кв.км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.)</a:t>
              </a:r>
              <a:endParaRPr lang="ru-RU" sz="1600" b="1" i="1" dirty="0">
                <a:solidFill>
                  <a:srgbClr val="080808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8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9885"/>
            <a:ext cx="7501033" cy="518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13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КЛАССИФИКАЦИИ ЭЛЕКТРОПЕРЕДАЧ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1627188"/>
            <a:ext cx="5664200" cy="5078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Электронные (пучковые)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Волноводные (микроволновые)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Антенные (в том числе космическая беспроводная)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Резонансные (однофазные)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Гиперпроводящие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7269" y="5334000"/>
            <a:ext cx="1988131" cy="138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9200" y="4419600"/>
            <a:ext cx="235745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4" cstate="print"/>
          <a:srcRect r="15609"/>
          <a:stretch>
            <a:fillRect/>
          </a:stretch>
        </p:blipFill>
        <p:spPr>
          <a:xfrm>
            <a:off x="5181600" y="1600200"/>
            <a:ext cx="2143140" cy="142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2971800"/>
            <a:ext cx="224854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«ЭКЗОТИЧНЫЕ»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ЭЛЕКТРОПЕРЕДАЧИ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28825"/>
            <a:ext cx="62865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Сжижение углеводородов и танкерный транспорт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Транспорт скрытой энергии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Водно-энергетические коммуникации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Трансформация видов энергоносителей и комплексное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 управление транспортно-энергетическими            коммуникациями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498585"/>
            <a:ext cx="2511982" cy="173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3.jpg"/>
          <p:cNvPicPr>
            <a:picLocks noChangeAspect="1"/>
          </p:cNvPicPr>
          <p:nvPr/>
        </p:nvPicPr>
        <p:blipFill>
          <a:blip r:embed="rId3" cstate="print"/>
          <a:srcRect r="35162"/>
          <a:stretch>
            <a:fillRect/>
          </a:stretch>
        </p:blipFill>
        <p:spPr>
          <a:xfrm>
            <a:off x="4800600" y="2667000"/>
            <a:ext cx="1428760" cy="157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4.jpg"/>
          <p:cNvPicPr>
            <a:picLocks noChangeAspect="1"/>
          </p:cNvPicPr>
          <p:nvPr/>
        </p:nvPicPr>
        <p:blipFill>
          <a:blip r:embed="rId4" cstate="print"/>
          <a:srcRect l="12565"/>
          <a:stretch>
            <a:fillRect/>
          </a:stretch>
        </p:blipFill>
        <p:spPr>
          <a:xfrm>
            <a:off x="6324600" y="3200400"/>
            <a:ext cx="2643206" cy="165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4876800"/>
            <a:ext cx="2586022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15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ТЕХНОЛОГИИ КОМБИНИРОВАННОГО ТРАНСПОРТА ЭНЕРГИИ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1546288"/>
            <a:ext cx="8740140" cy="51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ВИДЫ ТЕХНОЛОГИЙ НАКОПЛЕНИЯ ЭНЕРГИИ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97043"/>
              </p:ext>
            </p:extLst>
          </p:nvPr>
        </p:nvGraphicFramePr>
        <p:xfrm>
          <a:off x="228600" y="1692275"/>
          <a:ext cx="4130675" cy="4832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832"/>
                <a:gridCol w="2089843"/>
              </a:tblGrid>
              <a:tr h="8399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Накопитель на подстанции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Мощность: 1-20 МВт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Время разряда: 2-6 часов</a:t>
                      </a: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475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j-lt"/>
                        </a:rPr>
                        <a:t>Накопитель в распределительной сети</a:t>
                      </a:r>
                    </a:p>
                    <a:p>
                      <a:endParaRPr lang="ru-RU" sz="1400" b="0" dirty="0">
                        <a:latin typeface="+mj-lt"/>
                      </a:endParaRP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25-200 кВт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Время разряда: 2-4 часа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475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j-lt"/>
                        </a:rPr>
                        <a:t>Накопитель для применения совместно с ВИЭ</a:t>
                      </a:r>
                    </a:p>
                    <a:p>
                      <a:endParaRPr lang="ru-RU" sz="1400" b="0" dirty="0">
                        <a:latin typeface="+mj-lt"/>
                      </a:endParaRP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1-100 МВт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Время разряда: от секунд до 15 минут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58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Накопитель энергии в коммерческих / промышленных помещениях потребителей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от 10 кВт до нескольких МВт  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Разряд: 2-4 часа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4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Накопитель энергии для жилых помещениях потребителей</a:t>
                      </a:r>
                    </a:p>
                    <a:p>
                      <a:endParaRPr lang="ru-RU" sz="1400" b="0" dirty="0">
                        <a:latin typeface="+mj-lt"/>
                      </a:endParaRP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1-10 кВт 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Разряд: 2-4 часа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49775" y="1822450"/>
            <a:ext cx="4537075" cy="4883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Управление максимальной нагрузкой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Резервная мощность / работа ЭЭС 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в изолированном режиме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Регулирование напряжения / 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регулирование реактивной мощности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Регулирование частоты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Рынок мощности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Накопление энергии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Сглаживание резких колебаний мощности 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/ </a:t>
            </a: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Поддержка линейного изменения  мощности ВЭС и СЭС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Интеграция электротранспорта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Обеспечение участия потребителя 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      в «Управлении Спросом»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17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ФУНКЦИОНАЛЬНЫЕ УСЛОВИЯ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ПРИМЕНЕНИЯ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BESS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(СНЭ) в ЭЭС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524000"/>
            <a:ext cx="869156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МЕГАПРОЕКТ «Yokohama Smart City Project»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tolk.ru/wp-content/uploads/2011/10/western_eurasia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2" y="1600200"/>
            <a:ext cx="5080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176213" y="4267200"/>
            <a:ext cx="8891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«</a:t>
            </a:r>
            <a:r>
              <a:rPr lang="ru-RU" sz="1600" b="1" dirty="0" err="1">
                <a:solidFill>
                  <a:srgbClr val="0070C0"/>
                </a:solidFill>
                <a:latin typeface="+mj-lt"/>
              </a:rPr>
              <a:t>Энергоинфраструктурные</a:t>
            </a:r>
            <a:r>
              <a:rPr lang="ru-RU" sz="1600" b="1" dirty="0">
                <a:solidFill>
                  <a:srgbClr val="0070C0"/>
                </a:solidFill>
                <a:latin typeface="+mj-lt"/>
              </a:rPr>
              <a:t> коридоры развития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» - СИСТЕМА СИСТЕМ интеграции</a:t>
            </a:r>
          </a:p>
        </p:txBody>
      </p:sp>
      <p:pic>
        <p:nvPicPr>
          <p:cNvPr id="7" name="Picture 4" descr="Картинка 20 из 63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4648200"/>
            <a:ext cx="26431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819400" y="4800600"/>
            <a:ext cx="5967412" cy="1543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j-lt"/>
              </a:rPr>
              <a:t>«</a:t>
            </a:r>
            <a:r>
              <a:rPr lang="ru-RU" dirty="0" err="1">
                <a:latin typeface="+mj-lt"/>
              </a:rPr>
              <a:t>Энергоинфраструктурные</a:t>
            </a:r>
            <a:r>
              <a:rPr lang="ru-RU" dirty="0">
                <a:latin typeface="+mj-lt"/>
              </a:rPr>
              <a:t> коридоры развития»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0" dirty="0">
                <a:latin typeface="+mj-lt"/>
              </a:rPr>
              <a:t>система комплексных инфраструктурных связей, объединяющих как физическую инфраструктуру (авто-  и железные дороги, </a:t>
            </a:r>
            <a:r>
              <a:rPr lang="ru-RU" sz="1400" dirty="0" err="1">
                <a:latin typeface="+mj-lt"/>
              </a:rPr>
              <a:t>нефте</a:t>
            </a:r>
            <a:r>
              <a:rPr lang="ru-RU" sz="1400" dirty="0">
                <a:latin typeface="+mj-lt"/>
              </a:rPr>
              <a:t>- и газопроводы, ЛЭП и пр.), так и </a:t>
            </a:r>
            <a:r>
              <a:rPr lang="ru-RU" sz="1400" dirty="0" err="1">
                <a:latin typeface="+mj-lt"/>
              </a:rPr>
              <a:t>инновационно-институциональную</a:t>
            </a:r>
            <a:r>
              <a:rPr lang="ru-RU" sz="1400" dirty="0">
                <a:latin typeface="+mj-lt"/>
              </a:rPr>
              <a:t> инфраструктуру (зоны свободного движения товаров, услуг и технологий)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19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4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ИНФРАСТРУКТУРНАЯ СЕТЬ ЕВРАЗИИ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439" y="186034"/>
            <a:ext cx="5475761" cy="1033166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</a:rPr>
              <a:t>Эргатическая</a:t>
            </a:r>
            <a:r>
              <a:rPr lang="ru-RU" sz="2000" b="1" dirty="0" smtClean="0">
                <a:solidFill>
                  <a:srgbClr val="002060"/>
                </a:solidFill>
              </a:rPr>
              <a:t> система = человеко-машинная энергоинформационная система производства и жизнедеятельности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0900" y="2743200"/>
            <a:ext cx="2400300" cy="19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thumb3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88" y="2514600"/>
            <a:ext cx="2528888" cy="130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Alternative Home Energy Resource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3216" y="2383398"/>
            <a:ext cx="2184584" cy="135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5293f3336e2e92c9ecce6043a2fa1b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5808" y="4419600"/>
            <a:ext cx="2221992" cy="158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роден мыслитель.jpg"/>
          <p:cNvPicPr>
            <a:picLocks noChangeAspect="1"/>
          </p:cNvPicPr>
          <p:nvPr/>
        </p:nvPicPr>
        <p:blipFill>
          <a:blip r:embed="rId6" cstate="print">
            <a:lum/>
          </a:blip>
          <a:srcRect t="-4361" r="1970" b="-3480"/>
          <a:stretch>
            <a:fillRect/>
          </a:stretch>
        </p:blipFill>
        <p:spPr>
          <a:xfrm>
            <a:off x="1185850" y="-45494"/>
            <a:ext cx="178595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7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Прямоугольник 23"/>
          <p:cNvSpPr/>
          <p:nvPr/>
        </p:nvSpPr>
        <p:spPr bwMode="auto">
          <a:xfrm>
            <a:off x="3687818" y="1795458"/>
            <a:ext cx="1755731" cy="64294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Идейная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составляющая</a:t>
            </a:r>
          </a:p>
        </p:txBody>
      </p:sp>
      <p:cxnSp>
        <p:nvCxnSpPr>
          <p:cNvPr id="25" name="Прямая со стрелкой 24"/>
          <p:cNvCxnSpPr/>
          <p:nvPr/>
        </p:nvCxnSpPr>
        <p:spPr bwMode="auto">
          <a:xfrm rot="5400000">
            <a:off x="4393405" y="1625601"/>
            <a:ext cx="356396" cy="794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 bwMode="auto">
          <a:xfrm>
            <a:off x="6248400" y="3810000"/>
            <a:ext cx="1815476" cy="64769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Энергетическая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инфраструктура</a:t>
            </a:r>
          </a:p>
        </p:txBody>
      </p:sp>
      <p:cxnSp>
        <p:nvCxnSpPr>
          <p:cNvPr id="27" name="Прямая со стрелкой 26"/>
          <p:cNvCxnSpPr/>
          <p:nvPr/>
        </p:nvCxnSpPr>
        <p:spPr bwMode="auto">
          <a:xfrm rot="5400000">
            <a:off x="4387126" y="6578601"/>
            <a:ext cx="357190" cy="1588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hape 15"/>
          <p:cNvCxnSpPr>
            <a:stCxn id="24" idx="3"/>
            <a:endCxn id="26" idx="0"/>
          </p:cNvCxnSpPr>
          <p:nvPr/>
        </p:nvCxnSpPr>
        <p:spPr bwMode="auto">
          <a:xfrm>
            <a:off x="5443549" y="2116929"/>
            <a:ext cx="1712589" cy="1693071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hape 23"/>
          <p:cNvCxnSpPr>
            <a:stCxn id="50" idx="2"/>
            <a:endCxn id="49" idx="1"/>
          </p:cNvCxnSpPr>
          <p:nvPr/>
        </p:nvCxnSpPr>
        <p:spPr bwMode="auto">
          <a:xfrm rot="16200000" flipH="1">
            <a:off x="2042027" y="4384975"/>
            <a:ext cx="1499824" cy="1635757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hape 26"/>
          <p:cNvCxnSpPr>
            <a:stCxn id="26" idx="2"/>
            <a:endCxn id="49" idx="3"/>
          </p:cNvCxnSpPr>
          <p:nvPr/>
        </p:nvCxnSpPr>
        <p:spPr bwMode="auto">
          <a:xfrm rot="5400000">
            <a:off x="5578570" y="4375198"/>
            <a:ext cx="1495068" cy="1660068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90900" y="4078069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Голографическая связь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8" name="Shape 162"/>
          <p:cNvCxnSpPr>
            <a:stCxn id="24" idx="1"/>
            <a:endCxn id="50" idx="0"/>
          </p:cNvCxnSpPr>
          <p:nvPr/>
        </p:nvCxnSpPr>
        <p:spPr bwMode="auto">
          <a:xfrm rot="10800000" flipV="1">
            <a:off x="1974062" y="2116928"/>
            <a:ext cx="1713757" cy="1693071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9" name="Рисунок 48" descr="1314437642_pomosch-glazam-ustavshim-ot-raboty-za-kompyuterom.jpg"/>
          <p:cNvPicPr>
            <a:picLocks/>
          </p:cNvPicPr>
          <p:nvPr/>
        </p:nvPicPr>
        <p:blipFill>
          <a:blip r:embed="rId8" cstate="print"/>
          <a:srcRect t="20309" r="9090" b="6583"/>
          <a:stretch>
            <a:fillRect/>
          </a:stretch>
        </p:blipFill>
        <p:spPr>
          <a:xfrm>
            <a:off x="3609818" y="5352331"/>
            <a:ext cx="1886252" cy="12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Прямоугольник 49"/>
          <p:cNvSpPr/>
          <p:nvPr/>
        </p:nvSpPr>
        <p:spPr bwMode="auto">
          <a:xfrm>
            <a:off x="976322" y="3810000"/>
            <a:ext cx="1995478" cy="64294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Информационная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сеть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95688" y="4995446"/>
            <a:ext cx="171451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Оператор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</a:t>
            </a:fld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4" y="1600200"/>
            <a:ext cx="8007191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20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ЭНЕРГЕТИЧЕСКИЕ КЛАСТЕРЫ В СТРУКТУРЕ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ЕНЭС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45" y="3539490"/>
            <a:ext cx="5812155" cy="316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 r="5940"/>
          <a:stretch>
            <a:fillRect/>
          </a:stretch>
        </p:blipFill>
        <p:spPr bwMode="auto">
          <a:xfrm>
            <a:off x="0" y="5224462"/>
            <a:ext cx="2541588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57600"/>
            <a:ext cx="36734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</a:rPr>
              <a:t>ЕЭС 2.0 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– энергоинформационная </a:t>
            </a:r>
            <a:r>
              <a:rPr lang="en-US" sz="1600" b="1" dirty="0">
                <a:solidFill>
                  <a:srgbClr val="080808"/>
                </a:solidFill>
                <a:latin typeface="+mj-lt"/>
              </a:rPr>
              <a:t>SoS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объединяющая физические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 и инфраструктурные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80808"/>
                </a:solidFill>
                <a:latin typeface="+mj-lt"/>
              </a:rPr>
              <a:t>(</a:t>
            </a:r>
            <a:r>
              <a:rPr lang="ru-RU" sz="1400" b="1" i="1" dirty="0" smtClean="0">
                <a:solidFill>
                  <a:srgbClr val="0070C0"/>
                </a:solidFill>
                <a:latin typeface="+mj-lt"/>
              </a:rPr>
              <a:t>институциональные, информационные</a:t>
            </a: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рыночные</a:t>
            </a:r>
            <a:r>
              <a:rPr lang="ru-RU" sz="1400" b="1" i="1" dirty="0" smtClean="0">
                <a:solidFill>
                  <a:srgbClr val="0070C0"/>
                </a:solidFill>
                <a:latin typeface="+mj-lt"/>
              </a:rPr>
              <a:t>, нормативные</a:t>
            </a:r>
            <a:r>
              <a:rPr lang="ru-RU" sz="1400" b="1" i="1" dirty="0">
                <a:solidFill>
                  <a:srgbClr val="080808"/>
                </a:solidFill>
                <a:latin typeface="+mj-lt"/>
              </a:rPr>
              <a:t>)</a:t>
            </a: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связи</a:t>
            </a:r>
          </a:p>
        </p:txBody>
      </p:sp>
      <p:pic>
        <p:nvPicPr>
          <p:cNvPr id="7" name="Picture 4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374"/>
            <a:ext cx="2380953" cy="15789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15" y="1476374"/>
            <a:ext cx="2895238" cy="145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2784178" y="1651000"/>
            <a:ext cx="3178175" cy="1244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80808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К Единой энергосистеме нового поколения (ЕЭС 2.0)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838200" y="2982912"/>
            <a:ext cx="1279525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300"/>
              </a:spcBef>
              <a:spcAft>
                <a:spcPts val="0"/>
              </a:spcAft>
              <a:buClr>
                <a:srgbClr val="969696"/>
              </a:buClr>
              <a:buFont typeface="Georgia" pitchFamily="18" charset="0"/>
              <a:buNone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</a:rPr>
              <a:t>ЕЭС 1.0</a:t>
            </a:r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6858000" y="2982913"/>
            <a:ext cx="1279525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300"/>
              </a:spcBef>
              <a:spcAft>
                <a:spcPts val="0"/>
              </a:spcAft>
              <a:buClr>
                <a:srgbClr val="969696"/>
              </a:buClr>
              <a:buFont typeface="Georgia" pitchFamily="18" charset="0"/>
              <a:buNone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</a:rPr>
              <a:t>ЕЭС 2.0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354263" y="3121025"/>
            <a:ext cx="4427537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80808"/>
                </a:solidFill>
                <a:latin typeface="+mj-lt"/>
              </a:rPr>
              <a:t>Мультиагентное интеллектуальное управление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21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ОТ ЕЭС 1.0 К ЕЭС 2.0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t="16579" r="-2"/>
          <a:stretch>
            <a:fillRect/>
          </a:stretch>
        </p:blipFill>
        <p:spPr bwMode="auto">
          <a:xfrm>
            <a:off x="682625" y="1557338"/>
            <a:ext cx="77374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2238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715000"/>
            <a:ext cx="9810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22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ЭЛЕКТРИЧЕСКИЕ СИСТЕМЫ – </a:t>
            </a: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SMART GRID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18133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23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«УМНАЯ» И «ИНТЕЛЛЕКТУАЛЬНАЯ» ЭНЕРГОСИСТЕМА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stCxn id="85" idx="0"/>
            <a:endCxn id="86" idx="4"/>
          </p:cNvCxnSpPr>
          <p:nvPr/>
        </p:nvCxnSpPr>
        <p:spPr>
          <a:xfrm flipV="1">
            <a:off x="4527550" y="2720400"/>
            <a:ext cx="19050" cy="1330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13858" r="12094" b="10414"/>
          <a:stretch>
            <a:fillRect/>
          </a:stretch>
        </p:blipFill>
        <p:spPr bwMode="auto">
          <a:xfrm>
            <a:off x="457200" y="2158425"/>
            <a:ext cx="25098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72200" y="3244275"/>
            <a:ext cx="750888" cy="788987"/>
          </a:xfrm>
          <a:prstGeom prst="roundRect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15275" y="3241100"/>
            <a:ext cx="750888" cy="787400"/>
          </a:xfrm>
          <a:prstGeom prst="roundRect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51675" y="3244275"/>
            <a:ext cx="750888" cy="787400"/>
          </a:xfrm>
          <a:prstGeom prst="roundRect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Равнобедренный треугольник 3170"/>
          <p:cNvSpPr/>
          <p:nvPr/>
        </p:nvSpPr>
        <p:spPr>
          <a:xfrm>
            <a:off x="6348413" y="3331587"/>
            <a:ext cx="180975" cy="374650"/>
          </a:xfrm>
          <a:custGeom>
            <a:avLst/>
            <a:gdLst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360040 w 360040"/>
              <a:gd name="connsiteY2" fmla="*/ 1080120 h 1080120"/>
              <a:gd name="connsiteX3" fmla="*/ 0 w 360040"/>
              <a:gd name="connsiteY3" fmla="*/ 1080120 h 1080120"/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207218 w 360040"/>
              <a:gd name="connsiteY2" fmla="*/ 201563 h 1080120"/>
              <a:gd name="connsiteX3" fmla="*/ 360040 w 360040"/>
              <a:gd name="connsiteY3" fmla="*/ 1080120 h 1080120"/>
              <a:gd name="connsiteX4" fmla="*/ 0 w 360040"/>
              <a:gd name="connsiteY4" fmla="*/ 1080120 h 1080120"/>
              <a:gd name="connsiteX0" fmla="*/ 0 w 360040"/>
              <a:gd name="connsiteY0" fmla="*/ 878557 h 878557"/>
              <a:gd name="connsiteX1" fmla="*/ 151445 w 360040"/>
              <a:gd name="connsiteY1" fmla="*/ 74662 h 878557"/>
              <a:gd name="connsiteX2" fmla="*/ 207218 w 360040"/>
              <a:gd name="connsiteY2" fmla="*/ 0 h 878557"/>
              <a:gd name="connsiteX3" fmla="*/ 360040 w 360040"/>
              <a:gd name="connsiteY3" fmla="*/ 878557 h 878557"/>
              <a:gd name="connsiteX4" fmla="*/ 0 w 360040"/>
              <a:gd name="connsiteY4" fmla="*/ 878557 h 878557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188168 w 360040"/>
              <a:gd name="connsiteY2" fmla="*/ 1538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49163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33821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770074 h 770074"/>
              <a:gd name="connsiteX1" fmla="*/ 136103 w 360040"/>
              <a:gd name="connsiteY1" fmla="*/ 24480 h 770074"/>
              <a:gd name="connsiteX2" fmla="*/ 207218 w 360040"/>
              <a:gd name="connsiteY2" fmla="*/ 0 h 770074"/>
              <a:gd name="connsiteX3" fmla="*/ 360040 w 360040"/>
              <a:gd name="connsiteY3" fmla="*/ 770074 h 770074"/>
              <a:gd name="connsiteX4" fmla="*/ 0 w 360040"/>
              <a:gd name="connsiteY4" fmla="*/ 770074 h 770074"/>
              <a:gd name="connsiteX0" fmla="*/ 0 w 360040"/>
              <a:gd name="connsiteY0" fmla="*/ 751663 h 751663"/>
              <a:gd name="connsiteX1" fmla="*/ 136103 w 360040"/>
              <a:gd name="connsiteY1" fmla="*/ 6069 h 751663"/>
              <a:gd name="connsiteX2" fmla="*/ 210286 w 360040"/>
              <a:gd name="connsiteY2" fmla="*/ 0 h 751663"/>
              <a:gd name="connsiteX3" fmla="*/ 360040 w 360040"/>
              <a:gd name="connsiteY3" fmla="*/ 751663 h 751663"/>
              <a:gd name="connsiteX4" fmla="*/ 0 w 360040"/>
              <a:gd name="connsiteY4" fmla="*/ 751663 h 751663"/>
              <a:gd name="connsiteX0" fmla="*/ 0 w 360040"/>
              <a:gd name="connsiteY0" fmla="*/ 745594 h 745594"/>
              <a:gd name="connsiteX1" fmla="*/ 136103 w 360040"/>
              <a:gd name="connsiteY1" fmla="*/ 0 h 745594"/>
              <a:gd name="connsiteX2" fmla="*/ 210286 w 360040"/>
              <a:gd name="connsiteY2" fmla="*/ 3136 h 745594"/>
              <a:gd name="connsiteX3" fmla="*/ 360040 w 360040"/>
              <a:gd name="connsiteY3" fmla="*/ 745594 h 745594"/>
              <a:gd name="connsiteX4" fmla="*/ 0 w 360040"/>
              <a:gd name="connsiteY4" fmla="*/ 745594 h 745594"/>
              <a:gd name="connsiteX0" fmla="*/ 0 w 360040"/>
              <a:gd name="connsiteY0" fmla="*/ 748595 h 748595"/>
              <a:gd name="connsiteX1" fmla="*/ 136103 w 360040"/>
              <a:gd name="connsiteY1" fmla="*/ 3001 h 748595"/>
              <a:gd name="connsiteX2" fmla="*/ 213354 w 360040"/>
              <a:gd name="connsiteY2" fmla="*/ 0 h 748595"/>
              <a:gd name="connsiteX3" fmla="*/ 360040 w 360040"/>
              <a:gd name="connsiteY3" fmla="*/ 748595 h 748595"/>
              <a:gd name="connsiteX4" fmla="*/ 0 w 360040"/>
              <a:gd name="connsiteY4" fmla="*/ 748595 h 7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" h="748595">
                <a:moveTo>
                  <a:pt x="0" y="748595"/>
                </a:moveTo>
                <a:lnTo>
                  <a:pt x="136103" y="3001"/>
                </a:lnTo>
                <a:lnTo>
                  <a:pt x="213354" y="0"/>
                </a:lnTo>
                <a:lnTo>
                  <a:pt x="360040" y="748595"/>
                </a:lnTo>
                <a:lnTo>
                  <a:pt x="0" y="748595"/>
                </a:lnTo>
                <a:close/>
              </a:path>
            </a:pathLst>
          </a:cu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авнобедренный треугольник 3170"/>
          <p:cNvSpPr/>
          <p:nvPr/>
        </p:nvSpPr>
        <p:spPr>
          <a:xfrm>
            <a:off x="6591300" y="3547487"/>
            <a:ext cx="179388" cy="373063"/>
          </a:xfrm>
          <a:custGeom>
            <a:avLst/>
            <a:gdLst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360040 w 360040"/>
              <a:gd name="connsiteY2" fmla="*/ 1080120 h 1080120"/>
              <a:gd name="connsiteX3" fmla="*/ 0 w 360040"/>
              <a:gd name="connsiteY3" fmla="*/ 1080120 h 1080120"/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207218 w 360040"/>
              <a:gd name="connsiteY2" fmla="*/ 201563 h 1080120"/>
              <a:gd name="connsiteX3" fmla="*/ 360040 w 360040"/>
              <a:gd name="connsiteY3" fmla="*/ 1080120 h 1080120"/>
              <a:gd name="connsiteX4" fmla="*/ 0 w 360040"/>
              <a:gd name="connsiteY4" fmla="*/ 1080120 h 1080120"/>
              <a:gd name="connsiteX0" fmla="*/ 0 w 360040"/>
              <a:gd name="connsiteY0" fmla="*/ 878557 h 878557"/>
              <a:gd name="connsiteX1" fmla="*/ 151445 w 360040"/>
              <a:gd name="connsiteY1" fmla="*/ 74662 h 878557"/>
              <a:gd name="connsiteX2" fmla="*/ 207218 w 360040"/>
              <a:gd name="connsiteY2" fmla="*/ 0 h 878557"/>
              <a:gd name="connsiteX3" fmla="*/ 360040 w 360040"/>
              <a:gd name="connsiteY3" fmla="*/ 878557 h 878557"/>
              <a:gd name="connsiteX4" fmla="*/ 0 w 360040"/>
              <a:gd name="connsiteY4" fmla="*/ 878557 h 878557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188168 w 360040"/>
              <a:gd name="connsiteY2" fmla="*/ 1538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49163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33821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770074 h 770074"/>
              <a:gd name="connsiteX1" fmla="*/ 136103 w 360040"/>
              <a:gd name="connsiteY1" fmla="*/ 24480 h 770074"/>
              <a:gd name="connsiteX2" fmla="*/ 207218 w 360040"/>
              <a:gd name="connsiteY2" fmla="*/ 0 h 770074"/>
              <a:gd name="connsiteX3" fmla="*/ 360040 w 360040"/>
              <a:gd name="connsiteY3" fmla="*/ 770074 h 770074"/>
              <a:gd name="connsiteX4" fmla="*/ 0 w 360040"/>
              <a:gd name="connsiteY4" fmla="*/ 770074 h 770074"/>
              <a:gd name="connsiteX0" fmla="*/ 0 w 360040"/>
              <a:gd name="connsiteY0" fmla="*/ 751663 h 751663"/>
              <a:gd name="connsiteX1" fmla="*/ 136103 w 360040"/>
              <a:gd name="connsiteY1" fmla="*/ 6069 h 751663"/>
              <a:gd name="connsiteX2" fmla="*/ 210286 w 360040"/>
              <a:gd name="connsiteY2" fmla="*/ 0 h 751663"/>
              <a:gd name="connsiteX3" fmla="*/ 360040 w 360040"/>
              <a:gd name="connsiteY3" fmla="*/ 751663 h 751663"/>
              <a:gd name="connsiteX4" fmla="*/ 0 w 360040"/>
              <a:gd name="connsiteY4" fmla="*/ 751663 h 751663"/>
              <a:gd name="connsiteX0" fmla="*/ 0 w 360040"/>
              <a:gd name="connsiteY0" fmla="*/ 745594 h 745594"/>
              <a:gd name="connsiteX1" fmla="*/ 136103 w 360040"/>
              <a:gd name="connsiteY1" fmla="*/ 0 h 745594"/>
              <a:gd name="connsiteX2" fmla="*/ 210286 w 360040"/>
              <a:gd name="connsiteY2" fmla="*/ 3136 h 745594"/>
              <a:gd name="connsiteX3" fmla="*/ 360040 w 360040"/>
              <a:gd name="connsiteY3" fmla="*/ 745594 h 745594"/>
              <a:gd name="connsiteX4" fmla="*/ 0 w 360040"/>
              <a:gd name="connsiteY4" fmla="*/ 745594 h 745594"/>
              <a:gd name="connsiteX0" fmla="*/ 0 w 360040"/>
              <a:gd name="connsiteY0" fmla="*/ 748595 h 748595"/>
              <a:gd name="connsiteX1" fmla="*/ 136103 w 360040"/>
              <a:gd name="connsiteY1" fmla="*/ 3001 h 748595"/>
              <a:gd name="connsiteX2" fmla="*/ 213354 w 360040"/>
              <a:gd name="connsiteY2" fmla="*/ 0 h 748595"/>
              <a:gd name="connsiteX3" fmla="*/ 360040 w 360040"/>
              <a:gd name="connsiteY3" fmla="*/ 748595 h 748595"/>
              <a:gd name="connsiteX4" fmla="*/ 0 w 360040"/>
              <a:gd name="connsiteY4" fmla="*/ 748595 h 7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" h="748595">
                <a:moveTo>
                  <a:pt x="0" y="748595"/>
                </a:moveTo>
                <a:lnTo>
                  <a:pt x="136103" y="3001"/>
                </a:lnTo>
                <a:lnTo>
                  <a:pt x="213354" y="0"/>
                </a:lnTo>
                <a:lnTo>
                  <a:pt x="360040" y="748595"/>
                </a:lnTo>
                <a:lnTo>
                  <a:pt x="0" y="74859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3186"/>
          <p:cNvGrpSpPr>
            <a:grpSpLocks/>
          </p:cNvGrpSpPr>
          <p:nvPr/>
        </p:nvGrpSpPr>
        <p:grpSpPr bwMode="auto">
          <a:xfrm>
            <a:off x="7119938" y="3507800"/>
            <a:ext cx="615950" cy="77787"/>
            <a:chOff x="3572565" y="4287366"/>
            <a:chExt cx="4095779" cy="437778"/>
          </a:xfrm>
        </p:grpSpPr>
        <p:sp>
          <p:nvSpPr>
            <p:cNvPr id="12" name="Овал 11"/>
            <p:cNvSpPr/>
            <p:nvPr/>
          </p:nvSpPr>
          <p:spPr>
            <a:xfrm>
              <a:off x="4153149" y="4296297"/>
              <a:ext cx="475029" cy="42884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6686620" y="4287366"/>
              <a:ext cx="475029" cy="42884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5419885" y="4287366"/>
              <a:ext cx="475029" cy="42884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572565" y="4510721"/>
              <a:ext cx="409577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3189"/>
          <p:cNvGrpSpPr>
            <a:grpSpLocks/>
          </p:cNvGrpSpPr>
          <p:nvPr/>
        </p:nvGrpSpPr>
        <p:grpSpPr bwMode="auto">
          <a:xfrm>
            <a:off x="7154863" y="3734812"/>
            <a:ext cx="546100" cy="142875"/>
            <a:chOff x="5249900" y="4437112"/>
            <a:chExt cx="615867" cy="21602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49900" y="4509120"/>
              <a:ext cx="6158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249900" y="4581128"/>
              <a:ext cx="6158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346577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495172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652719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799525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196"/>
          <p:cNvGrpSpPr>
            <a:grpSpLocks/>
          </p:cNvGrpSpPr>
          <p:nvPr/>
        </p:nvGrpSpPr>
        <p:grpSpPr bwMode="auto">
          <a:xfrm>
            <a:off x="8318500" y="3485575"/>
            <a:ext cx="265113" cy="220662"/>
            <a:chOff x="3353750" y="4600177"/>
            <a:chExt cx="936104" cy="864096"/>
          </a:xfrm>
        </p:grpSpPr>
        <p:sp>
          <p:nvSpPr>
            <p:cNvPr id="24" name="Овал 23"/>
            <p:cNvSpPr/>
            <p:nvPr/>
          </p:nvSpPr>
          <p:spPr>
            <a:xfrm>
              <a:off x="3353750" y="4600177"/>
              <a:ext cx="936104" cy="8640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 rot="20693857">
              <a:off x="3493887" y="4705856"/>
              <a:ext cx="627805" cy="690037"/>
            </a:xfrm>
            <a:custGeom>
              <a:avLst/>
              <a:gdLst>
                <a:gd name="connsiteX0" fmla="*/ 553213 w 659460"/>
                <a:gd name="connsiteY0" fmla="*/ 0 h 609600"/>
                <a:gd name="connsiteX1" fmla="*/ 763 w 659460"/>
                <a:gd name="connsiteY1" fmla="*/ 352425 h 609600"/>
                <a:gd name="connsiteX2" fmla="*/ 657988 w 659460"/>
                <a:gd name="connsiteY2" fmla="*/ 304800 h 609600"/>
                <a:gd name="connsiteX3" fmla="*/ 143638 w 659460"/>
                <a:gd name="connsiteY3" fmla="*/ 609600 h 609600"/>
                <a:gd name="connsiteX0" fmla="*/ 515224 w 620823"/>
                <a:gd name="connsiteY0" fmla="*/ 0 h 609600"/>
                <a:gd name="connsiteX1" fmla="*/ 874 w 620823"/>
                <a:gd name="connsiteY1" fmla="*/ 323850 h 609600"/>
                <a:gd name="connsiteX2" fmla="*/ 619999 w 620823"/>
                <a:gd name="connsiteY2" fmla="*/ 304800 h 609600"/>
                <a:gd name="connsiteX3" fmla="*/ 105649 w 620823"/>
                <a:gd name="connsiteY3" fmla="*/ 609600 h 609600"/>
                <a:gd name="connsiteX0" fmla="*/ 515378 w 630475"/>
                <a:gd name="connsiteY0" fmla="*/ 0 h 609600"/>
                <a:gd name="connsiteX1" fmla="*/ 1028 w 630475"/>
                <a:gd name="connsiteY1" fmla="*/ 323850 h 609600"/>
                <a:gd name="connsiteX2" fmla="*/ 629678 w 630475"/>
                <a:gd name="connsiteY2" fmla="*/ 333375 h 609600"/>
                <a:gd name="connsiteX3" fmla="*/ 105803 w 630475"/>
                <a:gd name="connsiteY3" fmla="*/ 609600 h 6096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188" h="685800">
                  <a:moveTo>
                    <a:pt x="515378" y="0"/>
                  </a:moveTo>
                  <a:cubicBezTo>
                    <a:pt x="230422" y="150812"/>
                    <a:pt x="-18022" y="268288"/>
                    <a:pt x="1028" y="323850"/>
                  </a:cubicBezTo>
                  <a:cubicBezTo>
                    <a:pt x="20078" y="379413"/>
                    <a:pt x="615391" y="273050"/>
                    <a:pt x="629678" y="333375"/>
                  </a:cubicBezTo>
                  <a:cubicBezTo>
                    <a:pt x="643965" y="393700"/>
                    <a:pt x="355834" y="526256"/>
                    <a:pt x="86753" y="6858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" name="Группа 3198"/>
          <p:cNvGrpSpPr>
            <a:grpSpLocks/>
          </p:cNvGrpSpPr>
          <p:nvPr/>
        </p:nvGrpSpPr>
        <p:grpSpPr bwMode="auto">
          <a:xfrm>
            <a:off x="8032750" y="3718937"/>
            <a:ext cx="238125" cy="215900"/>
            <a:chOff x="3038098" y="5805264"/>
            <a:chExt cx="936104" cy="864096"/>
          </a:xfrm>
        </p:grpSpPr>
        <p:sp>
          <p:nvSpPr>
            <p:cNvPr id="27" name="Овал 26"/>
            <p:cNvSpPr/>
            <p:nvPr/>
          </p:nvSpPr>
          <p:spPr>
            <a:xfrm>
              <a:off x="3038098" y="5805264"/>
              <a:ext cx="936104" cy="86409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 rot="20693857">
              <a:off x="3200356" y="5894215"/>
              <a:ext cx="630312" cy="686194"/>
            </a:xfrm>
            <a:custGeom>
              <a:avLst/>
              <a:gdLst>
                <a:gd name="connsiteX0" fmla="*/ 553213 w 659460"/>
                <a:gd name="connsiteY0" fmla="*/ 0 h 609600"/>
                <a:gd name="connsiteX1" fmla="*/ 763 w 659460"/>
                <a:gd name="connsiteY1" fmla="*/ 352425 h 609600"/>
                <a:gd name="connsiteX2" fmla="*/ 657988 w 659460"/>
                <a:gd name="connsiteY2" fmla="*/ 304800 h 609600"/>
                <a:gd name="connsiteX3" fmla="*/ 143638 w 659460"/>
                <a:gd name="connsiteY3" fmla="*/ 609600 h 609600"/>
                <a:gd name="connsiteX0" fmla="*/ 515224 w 620823"/>
                <a:gd name="connsiteY0" fmla="*/ 0 h 609600"/>
                <a:gd name="connsiteX1" fmla="*/ 874 w 620823"/>
                <a:gd name="connsiteY1" fmla="*/ 323850 h 609600"/>
                <a:gd name="connsiteX2" fmla="*/ 619999 w 620823"/>
                <a:gd name="connsiteY2" fmla="*/ 304800 h 609600"/>
                <a:gd name="connsiteX3" fmla="*/ 105649 w 620823"/>
                <a:gd name="connsiteY3" fmla="*/ 609600 h 609600"/>
                <a:gd name="connsiteX0" fmla="*/ 515378 w 630475"/>
                <a:gd name="connsiteY0" fmla="*/ 0 h 609600"/>
                <a:gd name="connsiteX1" fmla="*/ 1028 w 630475"/>
                <a:gd name="connsiteY1" fmla="*/ 323850 h 609600"/>
                <a:gd name="connsiteX2" fmla="*/ 629678 w 630475"/>
                <a:gd name="connsiteY2" fmla="*/ 333375 h 609600"/>
                <a:gd name="connsiteX3" fmla="*/ 105803 w 630475"/>
                <a:gd name="connsiteY3" fmla="*/ 609600 h 6096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188" h="685800">
                  <a:moveTo>
                    <a:pt x="515378" y="0"/>
                  </a:moveTo>
                  <a:cubicBezTo>
                    <a:pt x="230422" y="150812"/>
                    <a:pt x="-18022" y="268288"/>
                    <a:pt x="1028" y="323850"/>
                  </a:cubicBezTo>
                  <a:cubicBezTo>
                    <a:pt x="20078" y="379413"/>
                    <a:pt x="615391" y="273050"/>
                    <a:pt x="629678" y="333375"/>
                  </a:cubicBezTo>
                  <a:cubicBezTo>
                    <a:pt x="643965" y="393700"/>
                    <a:pt x="355834" y="526256"/>
                    <a:pt x="86753" y="68580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cxnSp>
        <p:nvCxnSpPr>
          <p:cNvPr id="29" name="Прямая соединительная линия 28"/>
          <p:cNvCxnSpPr>
            <a:stCxn id="6" idx="0"/>
          </p:cNvCxnSpPr>
          <p:nvPr/>
        </p:nvCxnSpPr>
        <p:spPr>
          <a:xfrm flipV="1">
            <a:off x="6546850" y="3101400"/>
            <a:ext cx="376238" cy="1428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7" idx="0"/>
          </p:cNvCxnSpPr>
          <p:nvPr/>
        </p:nvCxnSpPr>
        <p:spPr>
          <a:xfrm flipH="1" flipV="1">
            <a:off x="7915275" y="3101400"/>
            <a:ext cx="374650" cy="1397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8" idx="0"/>
            <a:endCxn id="32" idx="4"/>
          </p:cNvCxnSpPr>
          <p:nvPr/>
        </p:nvCxnSpPr>
        <p:spPr>
          <a:xfrm flipH="1" flipV="1">
            <a:off x="7418388" y="3120450"/>
            <a:ext cx="8731" cy="1238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6396038" y="2463225"/>
            <a:ext cx="2044700" cy="657225"/>
          </a:xfrm>
          <a:prstGeom prst="ellipse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TextBox 168"/>
          <p:cNvSpPr txBox="1">
            <a:spLocks noChangeArrowheads="1"/>
          </p:cNvSpPr>
          <p:nvPr/>
        </p:nvSpPr>
        <p:spPr bwMode="auto">
          <a:xfrm>
            <a:off x="6510338" y="2566412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/>
              <a:t>инфраструктурная сеть</a:t>
            </a:r>
          </a:p>
        </p:txBody>
      </p:sp>
      <p:sp>
        <p:nvSpPr>
          <p:cNvPr id="34" name="Овал 33"/>
          <p:cNvSpPr/>
          <p:nvPr/>
        </p:nvSpPr>
        <p:spPr>
          <a:xfrm>
            <a:off x="3678237" y="1734562"/>
            <a:ext cx="1736725" cy="53816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5" name="Group 133"/>
          <p:cNvGrpSpPr>
            <a:grpSpLocks noChangeAspect="1"/>
          </p:cNvGrpSpPr>
          <p:nvPr/>
        </p:nvGrpSpPr>
        <p:grpSpPr bwMode="auto">
          <a:xfrm>
            <a:off x="4225925" y="1758375"/>
            <a:ext cx="722312" cy="484187"/>
            <a:chOff x="3682" y="3130"/>
            <a:chExt cx="1119" cy="748"/>
          </a:xfrm>
        </p:grpSpPr>
        <p:sp>
          <p:nvSpPr>
            <p:cNvPr id="36" name="Freeform 137"/>
            <p:cNvSpPr>
              <a:spLocks/>
            </p:cNvSpPr>
            <p:nvPr/>
          </p:nvSpPr>
          <p:spPr bwMode="auto">
            <a:xfrm>
              <a:off x="4646" y="3728"/>
              <a:ext cx="15" cy="132"/>
            </a:xfrm>
            <a:custGeom>
              <a:avLst/>
              <a:gdLst>
                <a:gd name="T0" fmla="*/ 4 w 35"/>
                <a:gd name="T1" fmla="*/ 118 h 266"/>
                <a:gd name="T2" fmla="*/ 7 w 35"/>
                <a:gd name="T3" fmla="*/ 152 h 266"/>
                <a:gd name="T4" fmla="*/ 7 w 35"/>
                <a:gd name="T5" fmla="*/ 192 h 266"/>
                <a:gd name="T6" fmla="*/ 5 w 35"/>
                <a:gd name="T7" fmla="*/ 226 h 266"/>
                <a:gd name="T8" fmla="*/ 4 w 35"/>
                <a:gd name="T9" fmla="*/ 241 h 266"/>
                <a:gd name="T10" fmla="*/ 4 w 35"/>
                <a:gd name="T11" fmla="*/ 266 h 266"/>
                <a:gd name="T12" fmla="*/ 30 w 35"/>
                <a:gd name="T13" fmla="*/ 266 h 266"/>
                <a:gd name="T14" fmla="*/ 30 w 35"/>
                <a:gd name="T15" fmla="*/ 242 h 266"/>
                <a:gd name="T16" fmla="*/ 31 w 35"/>
                <a:gd name="T17" fmla="*/ 226 h 266"/>
                <a:gd name="T18" fmla="*/ 34 w 35"/>
                <a:gd name="T19" fmla="*/ 191 h 266"/>
                <a:gd name="T20" fmla="*/ 35 w 35"/>
                <a:gd name="T21" fmla="*/ 149 h 266"/>
                <a:gd name="T22" fmla="*/ 30 w 35"/>
                <a:gd name="T23" fmla="*/ 112 h 266"/>
                <a:gd name="T24" fmla="*/ 27 w 35"/>
                <a:gd name="T25" fmla="*/ 81 h 266"/>
                <a:gd name="T26" fmla="*/ 29 w 35"/>
                <a:gd name="T27" fmla="*/ 45 h 266"/>
                <a:gd name="T28" fmla="*/ 32 w 35"/>
                <a:gd name="T29" fmla="*/ 17 h 266"/>
                <a:gd name="T30" fmla="*/ 35 w 35"/>
                <a:gd name="T31" fmla="*/ 5 h 266"/>
                <a:gd name="T32" fmla="*/ 9 w 35"/>
                <a:gd name="T33" fmla="*/ 0 h 266"/>
                <a:gd name="T34" fmla="*/ 7 w 35"/>
                <a:gd name="T35" fmla="*/ 14 h 266"/>
                <a:gd name="T36" fmla="*/ 2 w 35"/>
                <a:gd name="T37" fmla="*/ 45 h 266"/>
                <a:gd name="T38" fmla="*/ 0 w 35"/>
                <a:gd name="T39" fmla="*/ 82 h 266"/>
                <a:gd name="T40" fmla="*/ 4 w 35"/>
                <a:gd name="T41" fmla="*/ 11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66">
                  <a:moveTo>
                    <a:pt x="4" y="118"/>
                  </a:moveTo>
                  <a:lnTo>
                    <a:pt x="7" y="152"/>
                  </a:lnTo>
                  <a:lnTo>
                    <a:pt x="7" y="192"/>
                  </a:lnTo>
                  <a:lnTo>
                    <a:pt x="5" y="226"/>
                  </a:lnTo>
                  <a:lnTo>
                    <a:pt x="4" y="241"/>
                  </a:lnTo>
                  <a:lnTo>
                    <a:pt x="4" y="266"/>
                  </a:lnTo>
                  <a:lnTo>
                    <a:pt x="30" y="266"/>
                  </a:lnTo>
                  <a:lnTo>
                    <a:pt x="30" y="242"/>
                  </a:lnTo>
                  <a:lnTo>
                    <a:pt x="31" y="226"/>
                  </a:lnTo>
                  <a:lnTo>
                    <a:pt x="34" y="191"/>
                  </a:lnTo>
                  <a:lnTo>
                    <a:pt x="35" y="149"/>
                  </a:lnTo>
                  <a:lnTo>
                    <a:pt x="30" y="112"/>
                  </a:lnTo>
                  <a:lnTo>
                    <a:pt x="27" y="81"/>
                  </a:lnTo>
                  <a:lnTo>
                    <a:pt x="29" y="45"/>
                  </a:lnTo>
                  <a:lnTo>
                    <a:pt x="32" y="17"/>
                  </a:lnTo>
                  <a:lnTo>
                    <a:pt x="35" y="5"/>
                  </a:lnTo>
                  <a:lnTo>
                    <a:pt x="9" y="0"/>
                  </a:lnTo>
                  <a:lnTo>
                    <a:pt x="7" y="14"/>
                  </a:lnTo>
                  <a:lnTo>
                    <a:pt x="2" y="45"/>
                  </a:lnTo>
                  <a:lnTo>
                    <a:pt x="0" y="82"/>
                  </a:lnTo>
                  <a:lnTo>
                    <a:pt x="4" y="1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138"/>
            <p:cNvSpPr>
              <a:spLocks/>
            </p:cNvSpPr>
            <p:nvPr/>
          </p:nvSpPr>
          <p:spPr bwMode="auto">
            <a:xfrm>
              <a:off x="4555" y="3704"/>
              <a:ext cx="27" cy="169"/>
            </a:xfrm>
            <a:custGeom>
              <a:avLst/>
              <a:gdLst>
                <a:gd name="T0" fmla="*/ 4 w 53"/>
                <a:gd name="T1" fmla="*/ 155 h 334"/>
                <a:gd name="T2" fmla="*/ 11 w 53"/>
                <a:gd name="T3" fmla="*/ 190 h 334"/>
                <a:gd name="T4" fmla="*/ 15 w 53"/>
                <a:gd name="T5" fmla="*/ 229 h 334"/>
                <a:gd name="T6" fmla="*/ 18 w 53"/>
                <a:gd name="T7" fmla="*/ 265 h 334"/>
                <a:gd name="T8" fmla="*/ 19 w 53"/>
                <a:gd name="T9" fmla="*/ 289 h 334"/>
                <a:gd name="T10" fmla="*/ 20 w 53"/>
                <a:gd name="T11" fmla="*/ 305 h 334"/>
                <a:gd name="T12" fmla="*/ 24 w 53"/>
                <a:gd name="T13" fmla="*/ 319 h 334"/>
                <a:gd name="T14" fmla="*/ 28 w 53"/>
                <a:gd name="T15" fmla="*/ 329 h 334"/>
                <a:gd name="T16" fmla="*/ 29 w 53"/>
                <a:gd name="T17" fmla="*/ 334 h 334"/>
                <a:gd name="T18" fmla="*/ 53 w 53"/>
                <a:gd name="T19" fmla="*/ 322 h 334"/>
                <a:gd name="T20" fmla="*/ 52 w 53"/>
                <a:gd name="T21" fmla="*/ 319 h 334"/>
                <a:gd name="T22" fmla="*/ 50 w 53"/>
                <a:gd name="T23" fmla="*/ 312 h 334"/>
                <a:gd name="T24" fmla="*/ 46 w 53"/>
                <a:gd name="T25" fmla="*/ 301 h 334"/>
                <a:gd name="T26" fmla="*/ 45 w 53"/>
                <a:gd name="T27" fmla="*/ 289 h 334"/>
                <a:gd name="T28" fmla="*/ 44 w 53"/>
                <a:gd name="T29" fmla="*/ 265 h 334"/>
                <a:gd name="T30" fmla="*/ 42 w 53"/>
                <a:gd name="T31" fmla="*/ 227 h 334"/>
                <a:gd name="T32" fmla="*/ 37 w 53"/>
                <a:gd name="T33" fmla="*/ 185 h 334"/>
                <a:gd name="T34" fmla="*/ 30 w 53"/>
                <a:gd name="T35" fmla="*/ 148 h 334"/>
                <a:gd name="T36" fmla="*/ 27 w 53"/>
                <a:gd name="T37" fmla="*/ 117 h 334"/>
                <a:gd name="T38" fmla="*/ 27 w 53"/>
                <a:gd name="T39" fmla="*/ 75 h 334"/>
                <a:gd name="T40" fmla="*/ 28 w 53"/>
                <a:gd name="T41" fmla="*/ 33 h 334"/>
                <a:gd name="T42" fmla="*/ 30 w 53"/>
                <a:gd name="T43" fmla="*/ 2 h 334"/>
                <a:gd name="T44" fmla="*/ 4 w 53"/>
                <a:gd name="T45" fmla="*/ 0 h 334"/>
                <a:gd name="T46" fmla="*/ 3 w 53"/>
                <a:gd name="T47" fmla="*/ 20 h 334"/>
                <a:gd name="T48" fmla="*/ 0 w 53"/>
                <a:gd name="T49" fmla="*/ 64 h 334"/>
                <a:gd name="T50" fmla="*/ 0 w 53"/>
                <a:gd name="T51" fmla="*/ 115 h 334"/>
                <a:gd name="T52" fmla="*/ 4 w 53"/>
                <a:gd name="T53" fmla="*/ 15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334">
                  <a:moveTo>
                    <a:pt x="4" y="155"/>
                  </a:moveTo>
                  <a:lnTo>
                    <a:pt x="11" y="190"/>
                  </a:lnTo>
                  <a:lnTo>
                    <a:pt x="15" y="229"/>
                  </a:lnTo>
                  <a:lnTo>
                    <a:pt x="18" y="265"/>
                  </a:lnTo>
                  <a:lnTo>
                    <a:pt x="19" y="289"/>
                  </a:lnTo>
                  <a:lnTo>
                    <a:pt x="20" y="305"/>
                  </a:lnTo>
                  <a:lnTo>
                    <a:pt x="24" y="319"/>
                  </a:lnTo>
                  <a:lnTo>
                    <a:pt x="28" y="329"/>
                  </a:lnTo>
                  <a:lnTo>
                    <a:pt x="29" y="334"/>
                  </a:lnTo>
                  <a:lnTo>
                    <a:pt x="53" y="322"/>
                  </a:lnTo>
                  <a:lnTo>
                    <a:pt x="52" y="319"/>
                  </a:lnTo>
                  <a:lnTo>
                    <a:pt x="50" y="312"/>
                  </a:lnTo>
                  <a:lnTo>
                    <a:pt x="46" y="301"/>
                  </a:lnTo>
                  <a:lnTo>
                    <a:pt x="45" y="289"/>
                  </a:lnTo>
                  <a:lnTo>
                    <a:pt x="44" y="265"/>
                  </a:lnTo>
                  <a:lnTo>
                    <a:pt x="42" y="227"/>
                  </a:lnTo>
                  <a:lnTo>
                    <a:pt x="37" y="185"/>
                  </a:lnTo>
                  <a:lnTo>
                    <a:pt x="30" y="148"/>
                  </a:lnTo>
                  <a:lnTo>
                    <a:pt x="27" y="117"/>
                  </a:lnTo>
                  <a:lnTo>
                    <a:pt x="27" y="75"/>
                  </a:lnTo>
                  <a:lnTo>
                    <a:pt x="28" y="33"/>
                  </a:lnTo>
                  <a:lnTo>
                    <a:pt x="30" y="2"/>
                  </a:lnTo>
                  <a:lnTo>
                    <a:pt x="4" y="0"/>
                  </a:lnTo>
                  <a:lnTo>
                    <a:pt x="3" y="20"/>
                  </a:lnTo>
                  <a:lnTo>
                    <a:pt x="0" y="64"/>
                  </a:lnTo>
                  <a:lnTo>
                    <a:pt x="0" y="115"/>
                  </a:lnTo>
                  <a:lnTo>
                    <a:pt x="4" y="1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139"/>
            <p:cNvSpPr>
              <a:spLocks/>
            </p:cNvSpPr>
            <p:nvPr/>
          </p:nvSpPr>
          <p:spPr bwMode="auto">
            <a:xfrm>
              <a:off x="4449" y="3667"/>
              <a:ext cx="27" cy="196"/>
            </a:xfrm>
            <a:custGeom>
              <a:avLst/>
              <a:gdLst>
                <a:gd name="T0" fmla="*/ 0 w 58"/>
                <a:gd name="T1" fmla="*/ 21 h 393"/>
                <a:gd name="T2" fmla="*/ 3 w 58"/>
                <a:gd name="T3" fmla="*/ 23 h 393"/>
                <a:gd name="T4" fmla="*/ 7 w 58"/>
                <a:gd name="T5" fmla="*/ 28 h 393"/>
                <a:gd name="T6" fmla="*/ 13 w 58"/>
                <a:gd name="T7" fmla="*/ 35 h 393"/>
                <a:gd name="T8" fmla="*/ 19 w 58"/>
                <a:gd name="T9" fmla="*/ 45 h 393"/>
                <a:gd name="T10" fmla="*/ 25 w 58"/>
                <a:gd name="T11" fmla="*/ 59 h 393"/>
                <a:gd name="T12" fmla="*/ 29 w 58"/>
                <a:gd name="T13" fmla="*/ 76 h 393"/>
                <a:gd name="T14" fmla="*/ 31 w 58"/>
                <a:gd name="T15" fmla="*/ 97 h 393"/>
                <a:gd name="T16" fmla="*/ 30 w 58"/>
                <a:gd name="T17" fmla="*/ 121 h 393"/>
                <a:gd name="T18" fmla="*/ 25 w 58"/>
                <a:gd name="T19" fmla="*/ 181 h 393"/>
                <a:gd name="T20" fmla="*/ 23 w 58"/>
                <a:gd name="T21" fmla="*/ 234 h 393"/>
                <a:gd name="T22" fmla="*/ 25 w 58"/>
                <a:gd name="T23" fmla="*/ 274 h 393"/>
                <a:gd name="T24" fmla="*/ 26 w 58"/>
                <a:gd name="T25" fmla="*/ 291 h 393"/>
                <a:gd name="T26" fmla="*/ 30 w 58"/>
                <a:gd name="T27" fmla="*/ 393 h 393"/>
                <a:gd name="T28" fmla="*/ 57 w 58"/>
                <a:gd name="T29" fmla="*/ 392 h 393"/>
                <a:gd name="T30" fmla="*/ 52 w 58"/>
                <a:gd name="T31" fmla="*/ 290 h 393"/>
                <a:gd name="T32" fmla="*/ 52 w 58"/>
                <a:gd name="T33" fmla="*/ 275 h 393"/>
                <a:gd name="T34" fmla="*/ 51 w 58"/>
                <a:gd name="T35" fmla="*/ 235 h 393"/>
                <a:gd name="T36" fmla="*/ 52 w 58"/>
                <a:gd name="T37" fmla="*/ 182 h 393"/>
                <a:gd name="T38" fmla="*/ 57 w 58"/>
                <a:gd name="T39" fmla="*/ 125 h 393"/>
                <a:gd name="T40" fmla="*/ 58 w 58"/>
                <a:gd name="T41" fmla="*/ 95 h 393"/>
                <a:gd name="T42" fmla="*/ 56 w 58"/>
                <a:gd name="T43" fmla="*/ 71 h 393"/>
                <a:gd name="T44" fmla="*/ 49 w 58"/>
                <a:gd name="T45" fmla="*/ 49 h 393"/>
                <a:gd name="T46" fmla="*/ 42 w 58"/>
                <a:gd name="T47" fmla="*/ 31 h 393"/>
                <a:gd name="T48" fmla="*/ 34 w 58"/>
                <a:gd name="T49" fmla="*/ 19 h 393"/>
                <a:gd name="T50" fmla="*/ 26 w 58"/>
                <a:gd name="T51" fmla="*/ 8 h 393"/>
                <a:gd name="T52" fmla="*/ 20 w 58"/>
                <a:gd name="T53" fmla="*/ 3 h 393"/>
                <a:gd name="T54" fmla="*/ 18 w 58"/>
                <a:gd name="T55" fmla="*/ 0 h 393"/>
                <a:gd name="T56" fmla="*/ 0 w 58"/>
                <a:gd name="T57" fmla="*/ 21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393">
                  <a:moveTo>
                    <a:pt x="0" y="21"/>
                  </a:moveTo>
                  <a:lnTo>
                    <a:pt x="3" y="23"/>
                  </a:lnTo>
                  <a:lnTo>
                    <a:pt x="7" y="28"/>
                  </a:lnTo>
                  <a:lnTo>
                    <a:pt x="13" y="35"/>
                  </a:lnTo>
                  <a:lnTo>
                    <a:pt x="19" y="45"/>
                  </a:lnTo>
                  <a:lnTo>
                    <a:pt x="25" y="59"/>
                  </a:lnTo>
                  <a:lnTo>
                    <a:pt x="29" y="76"/>
                  </a:lnTo>
                  <a:lnTo>
                    <a:pt x="31" y="97"/>
                  </a:lnTo>
                  <a:lnTo>
                    <a:pt x="30" y="121"/>
                  </a:lnTo>
                  <a:lnTo>
                    <a:pt x="25" y="181"/>
                  </a:lnTo>
                  <a:lnTo>
                    <a:pt x="23" y="234"/>
                  </a:lnTo>
                  <a:lnTo>
                    <a:pt x="25" y="274"/>
                  </a:lnTo>
                  <a:lnTo>
                    <a:pt x="26" y="291"/>
                  </a:lnTo>
                  <a:lnTo>
                    <a:pt x="30" y="393"/>
                  </a:lnTo>
                  <a:lnTo>
                    <a:pt x="57" y="392"/>
                  </a:lnTo>
                  <a:lnTo>
                    <a:pt x="52" y="290"/>
                  </a:lnTo>
                  <a:lnTo>
                    <a:pt x="52" y="275"/>
                  </a:lnTo>
                  <a:lnTo>
                    <a:pt x="51" y="235"/>
                  </a:lnTo>
                  <a:lnTo>
                    <a:pt x="52" y="182"/>
                  </a:lnTo>
                  <a:lnTo>
                    <a:pt x="57" y="125"/>
                  </a:lnTo>
                  <a:lnTo>
                    <a:pt x="58" y="95"/>
                  </a:lnTo>
                  <a:lnTo>
                    <a:pt x="56" y="71"/>
                  </a:lnTo>
                  <a:lnTo>
                    <a:pt x="49" y="49"/>
                  </a:lnTo>
                  <a:lnTo>
                    <a:pt x="42" y="31"/>
                  </a:lnTo>
                  <a:lnTo>
                    <a:pt x="34" y="19"/>
                  </a:lnTo>
                  <a:lnTo>
                    <a:pt x="26" y="8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140"/>
            <p:cNvSpPr>
              <a:spLocks/>
            </p:cNvSpPr>
            <p:nvPr/>
          </p:nvSpPr>
          <p:spPr bwMode="auto">
            <a:xfrm>
              <a:off x="4366" y="3652"/>
              <a:ext cx="30" cy="216"/>
            </a:xfrm>
            <a:custGeom>
              <a:avLst/>
              <a:gdLst>
                <a:gd name="T0" fmla="*/ 0 w 57"/>
                <a:gd name="T1" fmla="*/ 128 h 430"/>
                <a:gd name="T2" fmla="*/ 4 w 57"/>
                <a:gd name="T3" fmla="*/ 148 h 430"/>
                <a:gd name="T4" fmla="*/ 7 w 57"/>
                <a:gd name="T5" fmla="*/ 169 h 430"/>
                <a:gd name="T6" fmla="*/ 11 w 57"/>
                <a:gd name="T7" fmla="*/ 190 h 430"/>
                <a:gd name="T8" fmla="*/ 14 w 57"/>
                <a:gd name="T9" fmla="*/ 209 h 430"/>
                <a:gd name="T10" fmla="*/ 25 w 57"/>
                <a:gd name="T11" fmla="*/ 265 h 430"/>
                <a:gd name="T12" fmla="*/ 27 w 57"/>
                <a:gd name="T13" fmla="*/ 306 h 430"/>
                <a:gd name="T14" fmla="*/ 29 w 57"/>
                <a:gd name="T15" fmla="*/ 360 h 430"/>
                <a:gd name="T16" fmla="*/ 30 w 57"/>
                <a:gd name="T17" fmla="*/ 409 h 430"/>
                <a:gd name="T18" fmla="*/ 30 w 57"/>
                <a:gd name="T19" fmla="*/ 430 h 430"/>
                <a:gd name="T20" fmla="*/ 57 w 57"/>
                <a:gd name="T21" fmla="*/ 430 h 430"/>
                <a:gd name="T22" fmla="*/ 57 w 57"/>
                <a:gd name="T23" fmla="*/ 407 h 430"/>
                <a:gd name="T24" fmla="*/ 56 w 57"/>
                <a:gd name="T25" fmla="*/ 358 h 430"/>
                <a:gd name="T26" fmla="*/ 55 w 57"/>
                <a:gd name="T27" fmla="*/ 303 h 430"/>
                <a:gd name="T28" fmla="*/ 51 w 57"/>
                <a:gd name="T29" fmla="*/ 261 h 430"/>
                <a:gd name="T30" fmla="*/ 41 w 57"/>
                <a:gd name="T31" fmla="*/ 204 h 430"/>
                <a:gd name="T32" fmla="*/ 36 w 57"/>
                <a:gd name="T33" fmla="*/ 184 h 430"/>
                <a:gd name="T34" fmla="*/ 33 w 57"/>
                <a:gd name="T35" fmla="*/ 165 h 430"/>
                <a:gd name="T36" fmla="*/ 29 w 57"/>
                <a:gd name="T37" fmla="*/ 145 h 430"/>
                <a:gd name="T38" fmla="*/ 27 w 57"/>
                <a:gd name="T39" fmla="*/ 124 h 430"/>
                <a:gd name="T40" fmla="*/ 28 w 57"/>
                <a:gd name="T41" fmla="*/ 87 h 430"/>
                <a:gd name="T42" fmla="*/ 35 w 57"/>
                <a:gd name="T43" fmla="*/ 49 h 430"/>
                <a:gd name="T44" fmla="*/ 42 w 57"/>
                <a:gd name="T45" fmla="*/ 20 h 430"/>
                <a:gd name="T46" fmla="*/ 45 w 57"/>
                <a:gd name="T47" fmla="*/ 8 h 430"/>
                <a:gd name="T48" fmla="*/ 21 w 57"/>
                <a:gd name="T49" fmla="*/ 0 h 430"/>
                <a:gd name="T50" fmla="*/ 17 w 57"/>
                <a:gd name="T51" fmla="*/ 14 h 430"/>
                <a:gd name="T52" fmla="*/ 8 w 57"/>
                <a:gd name="T53" fmla="*/ 46 h 430"/>
                <a:gd name="T54" fmla="*/ 2 w 57"/>
                <a:gd name="T55" fmla="*/ 86 h 430"/>
                <a:gd name="T56" fmla="*/ 0 w 57"/>
                <a:gd name="T57" fmla="*/ 1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" h="430">
                  <a:moveTo>
                    <a:pt x="0" y="128"/>
                  </a:moveTo>
                  <a:lnTo>
                    <a:pt x="4" y="148"/>
                  </a:lnTo>
                  <a:lnTo>
                    <a:pt x="7" y="169"/>
                  </a:lnTo>
                  <a:lnTo>
                    <a:pt x="11" y="190"/>
                  </a:lnTo>
                  <a:lnTo>
                    <a:pt x="14" y="209"/>
                  </a:lnTo>
                  <a:lnTo>
                    <a:pt x="25" y="265"/>
                  </a:lnTo>
                  <a:lnTo>
                    <a:pt x="27" y="306"/>
                  </a:lnTo>
                  <a:lnTo>
                    <a:pt x="29" y="360"/>
                  </a:lnTo>
                  <a:lnTo>
                    <a:pt x="30" y="409"/>
                  </a:lnTo>
                  <a:lnTo>
                    <a:pt x="30" y="430"/>
                  </a:lnTo>
                  <a:lnTo>
                    <a:pt x="57" y="430"/>
                  </a:lnTo>
                  <a:lnTo>
                    <a:pt x="57" y="407"/>
                  </a:lnTo>
                  <a:lnTo>
                    <a:pt x="56" y="358"/>
                  </a:lnTo>
                  <a:lnTo>
                    <a:pt x="55" y="303"/>
                  </a:lnTo>
                  <a:lnTo>
                    <a:pt x="51" y="261"/>
                  </a:lnTo>
                  <a:lnTo>
                    <a:pt x="41" y="204"/>
                  </a:lnTo>
                  <a:lnTo>
                    <a:pt x="36" y="184"/>
                  </a:lnTo>
                  <a:lnTo>
                    <a:pt x="33" y="165"/>
                  </a:lnTo>
                  <a:lnTo>
                    <a:pt x="29" y="145"/>
                  </a:lnTo>
                  <a:lnTo>
                    <a:pt x="27" y="124"/>
                  </a:lnTo>
                  <a:lnTo>
                    <a:pt x="28" y="87"/>
                  </a:lnTo>
                  <a:lnTo>
                    <a:pt x="35" y="49"/>
                  </a:lnTo>
                  <a:lnTo>
                    <a:pt x="42" y="20"/>
                  </a:lnTo>
                  <a:lnTo>
                    <a:pt x="45" y="8"/>
                  </a:lnTo>
                  <a:lnTo>
                    <a:pt x="21" y="0"/>
                  </a:lnTo>
                  <a:lnTo>
                    <a:pt x="17" y="14"/>
                  </a:lnTo>
                  <a:lnTo>
                    <a:pt x="8" y="46"/>
                  </a:lnTo>
                  <a:lnTo>
                    <a:pt x="2" y="86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141"/>
            <p:cNvSpPr>
              <a:spLocks/>
            </p:cNvSpPr>
            <p:nvPr/>
          </p:nvSpPr>
          <p:spPr bwMode="auto">
            <a:xfrm>
              <a:off x="4285" y="3623"/>
              <a:ext cx="22" cy="255"/>
            </a:xfrm>
            <a:custGeom>
              <a:avLst/>
              <a:gdLst>
                <a:gd name="T0" fmla="*/ 5 w 43"/>
                <a:gd name="T1" fmla="*/ 168 h 508"/>
                <a:gd name="T2" fmla="*/ 11 w 43"/>
                <a:gd name="T3" fmla="*/ 201 h 508"/>
                <a:gd name="T4" fmla="*/ 14 w 43"/>
                <a:gd name="T5" fmla="*/ 216 h 508"/>
                <a:gd name="T6" fmla="*/ 16 w 43"/>
                <a:gd name="T7" fmla="*/ 231 h 508"/>
                <a:gd name="T8" fmla="*/ 16 w 43"/>
                <a:gd name="T9" fmla="*/ 248 h 508"/>
                <a:gd name="T10" fmla="*/ 15 w 43"/>
                <a:gd name="T11" fmla="*/ 267 h 508"/>
                <a:gd name="T12" fmla="*/ 11 w 43"/>
                <a:gd name="T13" fmla="*/ 313 h 508"/>
                <a:gd name="T14" fmla="*/ 6 w 43"/>
                <a:gd name="T15" fmla="*/ 373 h 508"/>
                <a:gd name="T16" fmla="*/ 1 w 43"/>
                <a:gd name="T17" fmla="*/ 429 h 508"/>
                <a:gd name="T18" fmla="*/ 0 w 43"/>
                <a:gd name="T19" fmla="*/ 460 h 508"/>
                <a:gd name="T20" fmla="*/ 1 w 43"/>
                <a:gd name="T21" fmla="*/ 473 h 508"/>
                <a:gd name="T22" fmla="*/ 5 w 43"/>
                <a:gd name="T23" fmla="*/ 488 h 508"/>
                <a:gd name="T24" fmla="*/ 8 w 43"/>
                <a:gd name="T25" fmla="*/ 501 h 508"/>
                <a:gd name="T26" fmla="*/ 11 w 43"/>
                <a:gd name="T27" fmla="*/ 508 h 508"/>
                <a:gd name="T28" fmla="*/ 36 w 43"/>
                <a:gd name="T29" fmla="*/ 500 h 508"/>
                <a:gd name="T30" fmla="*/ 32 w 43"/>
                <a:gd name="T31" fmla="*/ 491 h 508"/>
                <a:gd name="T32" fmla="*/ 30 w 43"/>
                <a:gd name="T33" fmla="*/ 479 h 508"/>
                <a:gd name="T34" fmla="*/ 28 w 43"/>
                <a:gd name="T35" fmla="*/ 469 h 508"/>
                <a:gd name="T36" fmla="*/ 27 w 43"/>
                <a:gd name="T37" fmla="*/ 460 h 508"/>
                <a:gd name="T38" fmla="*/ 28 w 43"/>
                <a:gd name="T39" fmla="*/ 431 h 508"/>
                <a:gd name="T40" fmla="*/ 32 w 43"/>
                <a:gd name="T41" fmla="*/ 377 h 508"/>
                <a:gd name="T42" fmla="*/ 37 w 43"/>
                <a:gd name="T43" fmla="*/ 317 h 508"/>
                <a:gd name="T44" fmla="*/ 42 w 43"/>
                <a:gd name="T45" fmla="*/ 271 h 508"/>
                <a:gd name="T46" fmla="*/ 43 w 43"/>
                <a:gd name="T47" fmla="*/ 249 h 508"/>
                <a:gd name="T48" fmla="*/ 42 w 43"/>
                <a:gd name="T49" fmla="*/ 229 h 508"/>
                <a:gd name="T50" fmla="*/ 39 w 43"/>
                <a:gd name="T51" fmla="*/ 212 h 508"/>
                <a:gd name="T52" fmla="*/ 37 w 43"/>
                <a:gd name="T53" fmla="*/ 196 h 508"/>
                <a:gd name="T54" fmla="*/ 31 w 43"/>
                <a:gd name="T55" fmla="*/ 165 h 508"/>
                <a:gd name="T56" fmla="*/ 29 w 43"/>
                <a:gd name="T57" fmla="*/ 123 h 508"/>
                <a:gd name="T58" fmla="*/ 30 w 43"/>
                <a:gd name="T59" fmla="*/ 69 h 508"/>
                <a:gd name="T60" fmla="*/ 30 w 43"/>
                <a:gd name="T61" fmla="*/ 22 h 508"/>
                <a:gd name="T62" fmla="*/ 31 w 43"/>
                <a:gd name="T63" fmla="*/ 1 h 508"/>
                <a:gd name="T64" fmla="*/ 5 w 43"/>
                <a:gd name="T65" fmla="*/ 0 h 508"/>
                <a:gd name="T66" fmla="*/ 4 w 43"/>
                <a:gd name="T67" fmla="*/ 23 h 508"/>
                <a:gd name="T68" fmla="*/ 4 w 43"/>
                <a:gd name="T69" fmla="*/ 71 h 508"/>
                <a:gd name="T70" fmla="*/ 2 w 43"/>
                <a:gd name="T71" fmla="*/ 125 h 508"/>
                <a:gd name="T72" fmla="*/ 5 w 43"/>
                <a:gd name="T73" fmla="*/ 16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" h="508">
                  <a:moveTo>
                    <a:pt x="5" y="168"/>
                  </a:moveTo>
                  <a:lnTo>
                    <a:pt x="11" y="201"/>
                  </a:lnTo>
                  <a:lnTo>
                    <a:pt x="14" y="216"/>
                  </a:lnTo>
                  <a:lnTo>
                    <a:pt x="16" y="231"/>
                  </a:lnTo>
                  <a:lnTo>
                    <a:pt x="16" y="248"/>
                  </a:lnTo>
                  <a:lnTo>
                    <a:pt x="15" y="267"/>
                  </a:lnTo>
                  <a:lnTo>
                    <a:pt x="11" y="313"/>
                  </a:lnTo>
                  <a:lnTo>
                    <a:pt x="6" y="373"/>
                  </a:lnTo>
                  <a:lnTo>
                    <a:pt x="1" y="429"/>
                  </a:lnTo>
                  <a:lnTo>
                    <a:pt x="0" y="460"/>
                  </a:lnTo>
                  <a:lnTo>
                    <a:pt x="1" y="473"/>
                  </a:lnTo>
                  <a:lnTo>
                    <a:pt x="5" y="488"/>
                  </a:lnTo>
                  <a:lnTo>
                    <a:pt x="8" y="501"/>
                  </a:lnTo>
                  <a:lnTo>
                    <a:pt x="11" y="508"/>
                  </a:lnTo>
                  <a:lnTo>
                    <a:pt x="36" y="500"/>
                  </a:lnTo>
                  <a:lnTo>
                    <a:pt x="32" y="491"/>
                  </a:lnTo>
                  <a:lnTo>
                    <a:pt x="30" y="479"/>
                  </a:lnTo>
                  <a:lnTo>
                    <a:pt x="28" y="469"/>
                  </a:lnTo>
                  <a:lnTo>
                    <a:pt x="27" y="460"/>
                  </a:lnTo>
                  <a:lnTo>
                    <a:pt x="28" y="431"/>
                  </a:lnTo>
                  <a:lnTo>
                    <a:pt x="32" y="377"/>
                  </a:lnTo>
                  <a:lnTo>
                    <a:pt x="37" y="317"/>
                  </a:lnTo>
                  <a:lnTo>
                    <a:pt x="42" y="271"/>
                  </a:lnTo>
                  <a:lnTo>
                    <a:pt x="43" y="249"/>
                  </a:lnTo>
                  <a:lnTo>
                    <a:pt x="42" y="229"/>
                  </a:lnTo>
                  <a:lnTo>
                    <a:pt x="39" y="212"/>
                  </a:lnTo>
                  <a:lnTo>
                    <a:pt x="37" y="196"/>
                  </a:lnTo>
                  <a:lnTo>
                    <a:pt x="31" y="165"/>
                  </a:lnTo>
                  <a:lnTo>
                    <a:pt x="29" y="123"/>
                  </a:lnTo>
                  <a:lnTo>
                    <a:pt x="30" y="69"/>
                  </a:lnTo>
                  <a:lnTo>
                    <a:pt x="30" y="22"/>
                  </a:lnTo>
                  <a:lnTo>
                    <a:pt x="31" y="1"/>
                  </a:lnTo>
                  <a:lnTo>
                    <a:pt x="5" y="0"/>
                  </a:lnTo>
                  <a:lnTo>
                    <a:pt x="4" y="23"/>
                  </a:lnTo>
                  <a:lnTo>
                    <a:pt x="4" y="71"/>
                  </a:lnTo>
                  <a:lnTo>
                    <a:pt x="2" y="125"/>
                  </a:lnTo>
                  <a:lnTo>
                    <a:pt x="5" y="1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Freeform 142"/>
            <p:cNvSpPr>
              <a:spLocks/>
            </p:cNvSpPr>
            <p:nvPr/>
          </p:nvSpPr>
          <p:spPr bwMode="auto">
            <a:xfrm>
              <a:off x="4196" y="3598"/>
              <a:ext cx="30" cy="262"/>
            </a:xfrm>
            <a:custGeom>
              <a:avLst/>
              <a:gdLst>
                <a:gd name="T0" fmla="*/ 11 w 63"/>
                <a:gd name="T1" fmla="*/ 132 h 525"/>
                <a:gd name="T2" fmla="*/ 18 w 63"/>
                <a:gd name="T3" fmla="*/ 163 h 525"/>
                <a:gd name="T4" fmla="*/ 23 w 63"/>
                <a:gd name="T5" fmla="*/ 195 h 525"/>
                <a:gd name="T6" fmla="*/ 27 w 63"/>
                <a:gd name="T7" fmla="*/ 227 h 525"/>
                <a:gd name="T8" fmla="*/ 30 w 63"/>
                <a:gd name="T9" fmla="*/ 257 h 525"/>
                <a:gd name="T10" fmla="*/ 35 w 63"/>
                <a:gd name="T11" fmla="*/ 292 h 525"/>
                <a:gd name="T12" fmla="*/ 36 w 63"/>
                <a:gd name="T13" fmla="*/ 315 h 525"/>
                <a:gd name="T14" fmla="*/ 35 w 63"/>
                <a:gd name="T15" fmla="*/ 347 h 525"/>
                <a:gd name="T16" fmla="*/ 34 w 63"/>
                <a:gd name="T17" fmla="*/ 381 h 525"/>
                <a:gd name="T18" fmla="*/ 32 w 63"/>
                <a:gd name="T19" fmla="*/ 412 h 525"/>
                <a:gd name="T20" fmla="*/ 29 w 63"/>
                <a:gd name="T21" fmla="*/ 442 h 525"/>
                <a:gd name="T22" fmla="*/ 29 w 63"/>
                <a:gd name="T23" fmla="*/ 525 h 525"/>
                <a:gd name="T24" fmla="*/ 57 w 63"/>
                <a:gd name="T25" fmla="*/ 525 h 525"/>
                <a:gd name="T26" fmla="*/ 57 w 63"/>
                <a:gd name="T27" fmla="*/ 442 h 525"/>
                <a:gd name="T28" fmla="*/ 58 w 63"/>
                <a:gd name="T29" fmla="*/ 414 h 525"/>
                <a:gd name="T30" fmla="*/ 60 w 63"/>
                <a:gd name="T31" fmla="*/ 382 h 525"/>
                <a:gd name="T32" fmla="*/ 61 w 63"/>
                <a:gd name="T33" fmla="*/ 346 h 525"/>
                <a:gd name="T34" fmla="*/ 63 w 63"/>
                <a:gd name="T35" fmla="*/ 314 h 525"/>
                <a:gd name="T36" fmla="*/ 61 w 63"/>
                <a:gd name="T37" fmla="*/ 288 h 525"/>
                <a:gd name="T38" fmla="*/ 57 w 63"/>
                <a:gd name="T39" fmla="*/ 254 h 525"/>
                <a:gd name="T40" fmla="*/ 53 w 63"/>
                <a:gd name="T41" fmla="*/ 224 h 525"/>
                <a:gd name="T42" fmla="*/ 50 w 63"/>
                <a:gd name="T43" fmla="*/ 190 h 525"/>
                <a:gd name="T44" fmla="*/ 44 w 63"/>
                <a:gd name="T45" fmla="*/ 157 h 525"/>
                <a:gd name="T46" fmla="*/ 36 w 63"/>
                <a:gd name="T47" fmla="*/ 125 h 525"/>
                <a:gd name="T48" fmla="*/ 29 w 63"/>
                <a:gd name="T49" fmla="*/ 84 h 525"/>
                <a:gd name="T50" fmla="*/ 27 w 63"/>
                <a:gd name="T51" fmla="*/ 44 h 525"/>
                <a:gd name="T52" fmla="*/ 27 w 63"/>
                <a:gd name="T53" fmla="*/ 14 h 525"/>
                <a:gd name="T54" fmla="*/ 27 w 63"/>
                <a:gd name="T55" fmla="*/ 3 h 525"/>
                <a:gd name="T56" fmla="*/ 0 w 63"/>
                <a:gd name="T57" fmla="*/ 0 h 525"/>
                <a:gd name="T58" fmla="*/ 0 w 63"/>
                <a:gd name="T59" fmla="*/ 14 h 525"/>
                <a:gd name="T60" fmla="*/ 0 w 63"/>
                <a:gd name="T61" fmla="*/ 46 h 525"/>
                <a:gd name="T62" fmla="*/ 3 w 63"/>
                <a:gd name="T63" fmla="*/ 88 h 525"/>
                <a:gd name="T64" fmla="*/ 11 w 63"/>
                <a:gd name="T65" fmla="*/ 13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525">
                  <a:moveTo>
                    <a:pt x="11" y="132"/>
                  </a:moveTo>
                  <a:lnTo>
                    <a:pt x="18" y="163"/>
                  </a:lnTo>
                  <a:lnTo>
                    <a:pt x="23" y="195"/>
                  </a:lnTo>
                  <a:lnTo>
                    <a:pt x="27" y="227"/>
                  </a:lnTo>
                  <a:lnTo>
                    <a:pt x="30" y="257"/>
                  </a:lnTo>
                  <a:lnTo>
                    <a:pt x="35" y="292"/>
                  </a:lnTo>
                  <a:lnTo>
                    <a:pt x="36" y="315"/>
                  </a:lnTo>
                  <a:lnTo>
                    <a:pt x="35" y="347"/>
                  </a:lnTo>
                  <a:lnTo>
                    <a:pt x="34" y="381"/>
                  </a:lnTo>
                  <a:lnTo>
                    <a:pt x="32" y="412"/>
                  </a:lnTo>
                  <a:lnTo>
                    <a:pt x="29" y="442"/>
                  </a:lnTo>
                  <a:lnTo>
                    <a:pt x="29" y="525"/>
                  </a:lnTo>
                  <a:lnTo>
                    <a:pt x="57" y="525"/>
                  </a:lnTo>
                  <a:lnTo>
                    <a:pt x="57" y="442"/>
                  </a:lnTo>
                  <a:lnTo>
                    <a:pt x="58" y="414"/>
                  </a:lnTo>
                  <a:lnTo>
                    <a:pt x="60" y="382"/>
                  </a:lnTo>
                  <a:lnTo>
                    <a:pt x="61" y="346"/>
                  </a:lnTo>
                  <a:lnTo>
                    <a:pt x="63" y="314"/>
                  </a:lnTo>
                  <a:lnTo>
                    <a:pt x="61" y="288"/>
                  </a:lnTo>
                  <a:lnTo>
                    <a:pt x="57" y="254"/>
                  </a:lnTo>
                  <a:lnTo>
                    <a:pt x="53" y="224"/>
                  </a:lnTo>
                  <a:lnTo>
                    <a:pt x="50" y="190"/>
                  </a:lnTo>
                  <a:lnTo>
                    <a:pt x="44" y="157"/>
                  </a:lnTo>
                  <a:lnTo>
                    <a:pt x="36" y="125"/>
                  </a:lnTo>
                  <a:lnTo>
                    <a:pt x="29" y="84"/>
                  </a:lnTo>
                  <a:lnTo>
                    <a:pt x="27" y="44"/>
                  </a:lnTo>
                  <a:lnTo>
                    <a:pt x="27" y="14"/>
                  </a:lnTo>
                  <a:lnTo>
                    <a:pt x="27" y="3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46"/>
                  </a:lnTo>
                  <a:lnTo>
                    <a:pt x="3" y="88"/>
                  </a:lnTo>
                  <a:lnTo>
                    <a:pt x="11" y="1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Freeform 143"/>
            <p:cNvSpPr>
              <a:spLocks/>
            </p:cNvSpPr>
            <p:nvPr/>
          </p:nvSpPr>
          <p:spPr bwMode="auto">
            <a:xfrm>
              <a:off x="4105" y="3579"/>
              <a:ext cx="37" cy="294"/>
            </a:xfrm>
            <a:custGeom>
              <a:avLst/>
              <a:gdLst>
                <a:gd name="T0" fmla="*/ 4 w 77"/>
                <a:gd name="T1" fmla="*/ 214 h 587"/>
                <a:gd name="T2" fmla="*/ 11 w 77"/>
                <a:gd name="T3" fmla="*/ 244 h 587"/>
                <a:gd name="T4" fmla="*/ 19 w 77"/>
                <a:gd name="T5" fmla="*/ 270 h 587"/>
                <a:gd name="T6" fmla="*/ 26 w 77"/>
                <a:gd name="T7" fmla="*/ 295 h 587"/>
                <a:gd name="T8" fmla="*/ 33 w 77"/>
                <a:gd name="T9" fmla="*/ 317 h 587"/>
                <a:gd name="T10" fmla="*/ 38 w 77"/>
                <a:gd name="T11" fmla="*/ 332 h 587"/>
                <a:gd name="T12" fmla="*/ 43 w 77"/>
                <a:gd name="T13" fmla="*/ 345 h 587"/>
                <a:gd name="T14" fmla="*/ 47 w 77"/>
                <a:gd name="T15" fmla="*/ 358 h 587"/>
                <a:gd name="T16" fmla="*/ 49 w 77"/>
                <a:gd name="T17" fmla="*/ 370 h 587"/>
                <a:gd name="T18" fmla="*/ 51 w 77"/>
                <a:gd name="T19" fmla="*/ 405 h 587"/>
                <a:gd name="T20" fmla="*/ 50 w 77"/>
                <a:gd name="T21" fmla="*/ 454 h 587"/>
                <a:gd name="T22" fmla="*/ 49 w 77"/>
                <a:gd name="T23" fmla="*/ 495 h 587"/>
                <a:gd name="T24" fmla="*/ 48 w 77"/>
                <a:gd name="T25" fmla="*/ 514 h 587"/>
                <a:gd name="T26" fmla="*/ 48 w 77"/>
                <a:gd name="T27" fmla="*/ 587 h 587"/>
                <a:gd name="T28" fmla="*/ 74 w 77"/>
                <a:gd name="T29" fmla="*/ 587 h 587"/>
                <a:gd name="T30" fmla="*/ 74 w 77"/>
                <a:gd name="T31" fmla="*/ 515 h 587"/>
                <a:gd name="T32" fmla="*/ 76 w 77"/>
                <a:gd name="T33" fmla="*/ 494 h 587"/>
                <a:gd name="T34" fmla="*/ 77 w 77"/>
                <a:gd name="T35" fmla="*/ 451 h 587"/>
                <a:gd name="T36" fmla="*/ 77 w 77"/>
                <a:gd name="T37" fmla="*/ 403 h 587"/>
                <a:gd name="T38" fmla="*/ 74 w 77"/>
                <a:gd name="T39" fmla="*/ 366 h 587"/>
                <a:gd name="T40" fmla="*/ 72 w 77"/>
                <a:gd name="T41" fmla="*/ 353 h 587"/>
                <a:gd name="T42" fmla="*/ 69 w 77"/>
                <a:gd name="T43" fmla="*/ 340 h 587"/>
                <a:gd name="T44" fmla="*/ 64 w 77"/>
                <a:gd name="T45" fmla="*/ 324 h 587"/>
                <a:gd name="T46" fmla="*/ 58 w 77"/>
                <a:gd name="T47" fmla="*/ 307 h 587"/>
                <a:gd name="T48" fmla="*/ 51 w 77"/>
                <a:gd name="T49" fmla="*/ 287 h 587"/>
                <a:gd name="T50" fmla="*/ 45 w 77"/>
                <a:gd name="T51" fmla="*/ 262 h 587"/>
                <a:gd name="T52" fmla="*/ 38 w 77"/>
                <a:gd name="T53" fmla="*/ 237 h 587"/>
                <a:gd name="T54" fmla="*/ 31 w 77"/>
                <a:gd name="T55" fmla="*/ 208 h 587"/>
                <a:gd name="T56" fmla="*/ 26 w 77"/>
                <a:gd name="T57" fmla="*/ 147 h 587"/>
                <a:gd name="T58" fmla="*/ 28 w 77"/>
                <a:gd name="T59" fmla="*/ 79 h 587"/>
                <a:gd name="T60" fmla="*/ 33 w 77"/>
                <a:gd name="T61" fmla="*/ 26 h 587"/>
                <a:gd name="T62" fmla="*/ 35 w 77"/>
                <a:gd name="T63" fmla="*/ 3 h 587"/>
                <a:gd name="T64" fmla="*/ 10 w 77"/>
                <a:gd name="T65" fmla="*/ 0 h 587"/>
                <a:gd name="T66" fmla="*/ 6 w 77"/>
                <a:gd name="T67" fmla="*/ 25 h 587"/>
                <a:gd name="T68" fmla="*/ 2 w 77"/>
                <a:gd name="T69" fmla="*/ 80 h 587"/>
                <a:gd name="T70" fmla="*/ 0 w 77"/>
                <a:gd name="T71" fmla="*/ 149 h 587"/>
                <a:gd name="T72" fmla="*/ 4 w 77"/>
                <a:gd name="T73" fmla="*/ 214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587">
                  <a:moveTo>
                    <a:pt x="4" y="214"/>
                  </a:moveTo>
                  <a:lnTo>
                    <a:pt x="11" y="244"/>
                  </a:lnTo>
                  <a:lnTo>
                    <a:pt x="19" y="270"/>
                  </a:lnTo>
                  <a:lnTo>
                    <a:pt x="26" y="295"/>
                  </a:lnTo>
                  <a:lnTo>
                    <a:pt x="33" y="317"/>
                  </a:lnTo>
                  <a:lnTo>
                    <a:pt x="38" y="332"/>
                  </a:lnTo>
                  <a:lnTo>
                    <a:pt x="43" y="345"/>
                  </a:lnTo>
                  <a:lnTo>
                    <a:pt x="47" y="358"/>
                  </a:lnTo>
                  <a:lnTo>
                    <a:pt x="49" y="370"/>
                  </a:lnTo>
                  <a:lnTo>
                    <a:pt x="51" y="405"/>
                  </a:lnTo>
                  <a:lnTo>
                    <a:pt x="50" y="454"/>
                  </a:lnTo>
                  <a:lnTo>
                    <a:pt x="49" y="495"/>
                  </a:lnTo>
                  <a:lnTo>
                    <a:pt x="48" y="514"/>
                  </a:lnTo>
                  <a:lnTo>
                    <a:pt x="48" y="587"/>
                  </a:lnTo>
                  <a:lnTo>
                    <a:pt x="74" y="587"/>
                  </a:lnTo>
                  <a:lnTo>
                    <a:pt x="74" y="515"/>
                  </a:lnTo>
                  <a:lnTo>
                    <a:pt x="76" y="494"/>
                  </a:lnTo>
                  <a:lnTo>
                    <a:pt x="77" y="451"/>
                  </a:lnTo>
                  <a:lnTo>
                    <a:pt x="77" y="403"/>
                  </a:lnTo>
                  <a:lnTo>
                    <a:pt x="74" y="366"/>
                  </a:lnTo>
                  <a:lnTo>
                    <a:pt x="72" y="353"/>
                  </a:lnTo>
                  <a:lnTo>
                    <a:pt x="69" y="340"/>
                  </a:lnTo>
                  <a:lnTo>
                    <a:pt x="64" y="324"/>
                  </a:lnTo>
                  <a:lnTo>
                    <a:pt x="58" y="307"/>
                  </a:lnTo>
                  <a:lnTo>
                    <a:pt x="51" y="287"/>
                  </a:lnTo>
                  <a:lnTo>
                    <a:pt x="45" y="262"/>
                  </a:lnTo>
                  <a:lnTo>
                    <a:pt x="38" y="237"/>
                  </a:lnTo>
                  <a:lnTo>
                    <a:pt x="31" y="208"/>
                  </a:lnTo>
                  <a:lnTo>
                    <a:pt x="26" y="147"/>
                  </a:lnTo>
                  <a:lnTo>
                    <a:pt x="28" y="79"/>
                  </a:lnTo>
                  <a:lnTo>
                    <a:pt x="33" y="26"/>
                  </a:lnTo>
                  <a:lnTo>
                    <a:pt x="35" y="3"/>
                  </a:lnTo>
                  <a:lnTo>
                    <a:pt x="10" y="0"/>
                  </a:lnTo>
                  <a:lnTo>
                    <a:pt x="6" y="25"/>
                  </a:lnTo>
                  <a:lnTo>
                    <a:pt x="2" y="80"/>
                  </a:lnTo>
                  <a:lnTo>
                    <a:pt x="0" y="149"/>
                  </a:lnTo>
                  <a:lnTo>
                    <a:pt x="4" y="2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Freeform 144"/>
            <p:cNvSpPr>
              <a:spLocks/>
            </p:cNvSpPr>
            <p:nvPr/>
          </p:nvSpPr>
          <p:spPr bwMode="auto">
            <a:xfrm>
              <a:off x="4014" y="3650"/>
              <a:ext cx="30" cy="221"/>
            </a:xfrm>
            <a:custGeom>
              <a:avLst/>
              <a:gdLst>
                <a:gd name="T0" fmla="*/ 0 w 59"/>
                <a:gd name="T1" fmla="*/ 94 h 442"/>
                <a:gd name="T2" fmla="*/ 0 w 59"/>
                <a:gd name="T3" fmla="*/ 102 h 442"/>
                <a:gd name="T4" fmla="*/ 2 w 59"/>
                <a:gd name="T5" fmla="*/ 110 h 442"/>
                <a:gd name="T6" fmla="*/ 2 w 59"/>
                <a:gd name="T7" fmla="*/ 119 h 442"/>
                <a:gd name="T8" fmla="*/ 3 w 59"/>
                <a:gd name="T9" fmla="*/ 127 h 442"/>
                <a:gd name="T10" fmla="*/ 7 w 59"/>
                <a:gd name="T11" fmla="*/ 159 h 442"/>
                <a:gd name="T12" fmla="*/ 13 w 59"/>
                <a:gd name="T13" fmla="*/ 189 h 442"/>
                <a:gd name="T14" fmla="*/ 19 w 59"/>
                <a:gd name="T15" fmla="*/ 217 h 442"/>
                <a:gd name="T16" fmla="*/ 25 w 59"/>
                <a:gd name="T17" fmla="*/ 240 h 442"/>
                <a:gd name="T18" fmla="*/ 27 w 59"/>
                <a:gd name="T19" fmla="*/ 254 h 442"/>
                <a:gd name="T20" fmla="*/ 29 w 59"/>
                <a:gd name="T21" fmla="*/ 265 h 442"/>
                <a:gd name="T22" fmla="*/ 30 w 59"/>
                <a:gd name="T23" fmla="*/ 275 h 442"/>
                <a:gd name="T24" fmla="*/ 32 w 59"/>
                <a:gd name="T25" fmla="*/ 281 h 442"/>
                <a:gd name="T26" fmla="*/ 32 w 59"/>
                <a:gd name="T27" fmla="*/ 296 h 442"/>
                <a:gd name="T28" fmla="*/ 32 w 59"/>
                <a:gd name="T29" fmla="*/ 329 h 442"/>
                <a:gd name="T30" fmla="*/ 32 w 59"/>
                <a:gd name="T31" fmla="*/ 362 h 442"/>
                <a:gd name="T32" fmla="*/ 32 w 59"/>
                <a:gd name="T33" fmla="*/ 378 h 442"/>
                <a:gd name="T34" fmla="*/ 29 w 59"/>
                <a:gd name="T35" fmla="*/ 387 h 442"/>
                <a:gd name="T36" fmla="*/ 25 w 59"/>
                <a:gd name="T37" fmla="*/ 407 h 442"/>
                <a:gd name="T38" fmla="*/ 20 w 59"/>
                <a:gd name="T39" fmla="*/ 427 h 442"/>
                <a:gd name="T40" fmla="*/ 18 w 59"/>
                <a:gd name="T41" fmla="*/ 435 h 442"/>
                <a:gd name="T42" fmla="*/ 43 w 59"/>
                <a:gd name="T43" fmla="*/ 442 h 442"/>
                <a:gd name="T44" fmla="*/ 59 w 59"/>
                <a:gd name="T45" fmla="*/ 381 h 442"/>
                <a:gd name="T46" fmla="*/ 59 w 59"/>
                <a:gd name="T47" fmla="*/ 281 h 442"/>
                <a:gd name="T48" fmla="*/ 58 w 59"/>
                <a:gd name="T49" fmla="*/ 273 h 442"/>
                <a:gd name="T50" fmla="*/ 57 w 59"/>
                <a:gd name="T51" fmla="*/ 263 h 442"/>
                <a:gd name="T52" fmla="*/ 53 w 59"/>
                <a:gd name="T53" fmla="*/ 250 h 442"/>
                <a:gd name="T54" fmla="*/ 50 w 59"/>
                <a:gd name="T55" fmla="*/ 234 h 442"/>
                <a:gd name="T56" fmla="*/ 44 w 59"/>
                <a:gd name="T57" fmla="*/ 211 h 442"/>
                <a:gd name="T58" fmla="*/ 40 w 59"/>
                <a:gd name="T59" fmla="*/ 185 h 442"/>
                <a:gd name="T60" fmla="*/ 34 w 59"/>
                <a:gd name="T61" fmla="*/ 156 h 442"/>
                <a:gd name="T62" fmla="*/ 29 w 59"/>
                <a:gd name="T63" fmla="*/ 124 h 442"/>
                <a:gd name="T64" fmla="*/ 28 w 59"/>
                <a:gd name="T65" fmla="*/ 76 h 442"/>
                <a:gd name="T66" fmla="*/ 34 w 59"/>
                <a:gd name="T67" fmla="*/ 43 h 442"/>
                <a:gd name="T68" fmla="*/ 42 w 59"/>
                <a:gd name="T69" fmla="*/ 23 h 442"/>
                <a:gd name="T70" fmla="*/ 46 w 59"/>
                <a:gd name="T71" fmla="*/ 16 h 442"/>
                <a:gd name="T72" fmla="*/ 25 w 59"/>
                <a:gd name="T73" fmla="*/ 0 h 442"/>
                <a:gd name="T74" fmla="*/ 20 w 59"/>
                <a:gd name="T75" fmla="*/ 7 h 442"/>
                <a:gd name="T76" fmla="*/ 12 w 59"/>
                <a:gd name="T77" fmla="*/ 24 h 442"/>
                <a:gd name="T78" fmla="*/ 4 w 59"/>
                <a:gd name="T79" fmla="*/ 53 h 442"/>
                <a:gd name="T80" fmla="*/ 0 w 59"/>
                <a:gd name="T81" fmla="*/ 94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442">
                  <a:moveTo>
                    <a:pt x="0" y="94"/>
                  </a:moveTo>
                  <a:lnTo>
                    <a:pt x="0" y="102"/>
                  </a:lnTo>
                  <a:lnTo>
                    <a:pt x="2" y="110"/>
                  </a:lnTo>
                  <a:lnTo>
                    <a:pt x="2" y="119"/>
                  </a:lnTo>
                  <a:lnTo>
                    <a:pt x="3" y="127"/>
                  </a:lnTo>
                  <a:lnTo>
                    <a:pt x="7" y="159"/>
                  </a:lnTo>
                  <a:lnTo>
                    <a:pt x="13" y="189"/>
                  </a:lnTo>
                  <a:lnTo>
                    <a:pt x="19" y="217"/>
                  </a:lnTo>
                  <a:lnTo>
                    <a:pt x="25" y="240"/>
                  </a:lnTo>
                  <a:lnTo>
                    <a:pt x="27" y="254"/>
                  </a:lnTo>
                  <a:lnTo>
                    <a:pt x="29" y="265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2" y="296"/>
                  </a:lnTo>
                  <a:lnTo>
                    <a:pt x="32" y="329"/>
                  </a:lnTo>
                  <a:lnTo>
                    <a:pt x="32" y="362"/>
                  </a:lnTo>
                  <a:lnTo>
                    <a:pt x="32" y="378"/>
                  </a:lnTo>
                  <a:lnTo>
                    <a:pt x="29" y="387"/>
                  </a:lnTo>
                  <a:lnTo>
                    <a:pt x="25" y="407"/>
                  </a:lnTo>
                  <a:lnTo>
                    <a:pt x="20" y="427"/>
                  </a:lnTo>
                  <a:lnTo>
                    <a:pt x="18" y="435"/>
                  </a:lnTo>
                  <a:lnTo>
                    <a:pt x="43" y="442"/>
                  </a:lnTo>
                  <a:lnTo>
                    <a:pt x="59" y="381"/>
                  </a:lnTo>
                  <a:lnTo>
                    <a:pt x="59" y="281"/>
                  </a:lnTo>
                  <a:lnTo>
                    <a:pt x="58" y="273"/>
                  </a:lnTo>
                  <a:lnTo>
                    <a:pt x="57" y="263"/>
                  </a:lnTo>
                  <a:lnTo>
                    <a:pt x="53" y="250"/>
                  </a:lnTo>
                  <a:lnTo>
                    <a:pt x="50" y="234"/>
                  </a:lnTo>
                  <a:lnTo>
                    <a:pt x="44" y="211"/>
                  </a:lnTo>
                  <a:lnTo>
                    <a:pt x="40" y="185"/>
                  </a:lnTo>
                  <a:lnTo>
                    <a:pt x="34" y="156"/>
                  </a:lnTo>
                  <a:lnTo>
                    <a:pt x="29" y="124"/>
                  </a:lnTo>
                  <a:lnTo>
                    <a:pt x="28" y="76"/>
                  </a:lnTo>
                  <a:lnTo>
                    <a:pt x="34" y="43"/>
                  </a:lnTo>
                  <a:lnTo>
                    <a:pt x="42" y="23"/>
                  </a:lnTo>
                  <a:lnTo>
                    <a:pt x="46" y="16"/>
                  </a:lnTo>
                  <a:lnTo>
                    <a:pt x="25" y="0"/>
                  </a:lnTo>
                  <a:lnTo>
                    <a:pt x="20" y="7"/>
                  </a:lnTo>
                  <a:lnTo>
                    <a:pt x="12" y="24"/>
                  </a:lnTo>
                  <a:lnTo>
                    <a:pt x="4" y="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Freeform 145"/>
            <p:cNvSpPr>
              <a:spLocks/>
            </p:cNvSpPr>
            <p:nvPr/>
          </p:nvSpPr>
          <p:spPr bwMode="auto">
            <a:xfrm>
              <a:off x="3923" y="3662"/>
              <a:ext cx="44" cy="196"/>
            </a:xfrm>
            <a:custGeom>
              <a:avLst/>
              <a:gdLst>
                <a:gd name="T0" fmla="*/ 0 w 89"/>
                <a:gd name="T1" fmla="*/ 22 h 394"/>
                <a:gd name="T2" fmla="*/ 3 w 89"/>
                <a:gd name="T3" fmla="*/ 23 h 394"/>
                <a:gd name="T4" fmla="*/ 7 w 89"/>
                <a:gd name="T5" fmla="*/ 28 h 394"/>
                <a:gd name="T6" fmla="*/ 13 w 89"/>
                <a:gd name="T7" fmla="*/ 36 h 394"/>
                <a:gd name="T8" fmla="*/ 20 w 89"/>
                <a:gd name="T9" fmla="*/ 46 h 394"/>
                <a:gd name="T10" fmla="*/ 28 w 89"/>
                <a:gd name="T11" fmla="*/ 61 h 394"/>
                <a:gd name="T12" fmla="*/ 35 w 89"/>
                <a:gd name="T13" fmla="*/ 78 h 394"/>
                <a:gd name="T14" fmla="*/ 40 w 89"/>
                <a:gd name="T15" fmla="*/ 101 h 394"/>
                <a:gd name="T16" fmla="*/ 43 w 89"/>
                <a:gd name="T17" fmla="*/ 129 h 394"/>
                <a:gd name="T18" fmla="*/ 50 w 89"/>
                <a:gd name="T19" fmla="*/ 226 h 394"/>
                <a:gd name="T20" fmla="*/ 52 w 89"/>
                <a:gd name="T21" fmla="*/ 260 h 394"/>
                <a:gd name="T22" fmla="*/ 53 w 89"/>
                <a:gd name="T23" fmla="*/ 292 h 394"/>
                <a:gd name="T24" fmla="*/ 58 w 89"/>
                <a:gd name="T25" fmla="*/ 335 h 394"/>
                <a:gd name="T26" fmla="*/ 61 w 89"/>
                <a:gd name="T27" fmla="*/ 375 h 394"/>
                <a:gd name="T28" fmla="*/ 63 w 89"/>
                <a:gd name="T29" fmla="*/ 394 h 394"/>
                <a:gd name="T30" fmla="*/ 89 w 89"/>
                <a:gd name="T31" fmla="*/ 392 h 394"/>
                <a:gd name="T32" fmla="*/ 88 w 89"/>
                <a:gd name="T33" fmla="*/ 375 h 394"/>
                <a:gd name="T34" fmla="*/ 84 w 89"/>
                <a:gd name="T35" fmla="*/ 334 h 394"/>
                <a:gd name="T36" fmla="*/ 80 w 89"/>
                <a:gd name="T37" fmla="*/ 292 h 394"/>
                <a:gd name="T38" fmla="*/ 79 w 89"/>
                <a:gd name="T39" fmla="*/ 260 h 394"/>
                <a:gd name="T40" fmla="*/ 76 w 89"/>
                <a:gd name="T41" fmla="*/ 224 h 394"/>
                <a:gd name="T42" fmla="*/ 70 w 89"/>
                <a:gd name="T43" fmla="*/ 128 h 394"/>
                <a:gd name="T44" fmla="*/ 66 w 89"/>
                <a:gd name="T45" fmla="*/ 96 h 394"/>
                <a:gd name="T46" fmla="*/ 59 w 89"/>
                <a:gd name="T47" fmla="*/ 69 h 394"/>
                <a:gd name="T48" fmla="*/ 50 w 89"/>
                <a:gd name="T49" fmla="*/ 47 h 394"/>
                <a:gd name="T50" fmla="*/ 41 w 89"/>
                <a:gd name="T51" fmla="*/ 29 h 394"/>
                <a:gd name="T52" fmla="*/ 31 w 89"/>
                <a:gd name="T53" fmla="*/ 16 h 394"/>
                <a:gd name="T54" fmla="*/ 23 w 89"/>
                <a:gd name="T55" fmla="*/ 7 h 394"/>
                <a:gd name="T56" fmla="*/ 17 w 89"/>
                <a:gd name="T57" fmla="*/ 2 h 394"/>
                <a:gd name="T58" fmla="*/ 14 w 89"/>
                <a:gd name="T59" fmla="*/ 0 h 394"/>
                <a:gd name="T60" fmla="*/ 0 w 89"/>
                <a:gd name="T61" fmla="*/ 2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" h="394">
                  <a:moveTo>
                    <a:pt x="0" y="22"/>
                  </a:moveTo>
                  <a:lnTo>
                    <a:pt x="3" y="23"/>
                  </a:lnTo>
                  <a:lnTo>
                    <a:pt x="7" y="28"/>
                  </a:lnTo>
                  <a:lnTo>
                    <a:pt x="13" y="36"/>
                  </a:lnTo>
                  <a:lnTo>
                    <a:pt x="20" y="46"/>
                  </a:lnTo>
                  <a:lnTo>
                    <a:pt x="28" y="61"/>
                  </a:lnTo>
                  <a:lnTo>
                    <a:pt x="35" y="78"/>
                  </a:lnTo>
                  <a:lnTo>
                    <a:pt x="40" y="101"/>
                  </a:lnTo>
                  <a:lnTo>
                    <a:pt x="43" y="129"/>
                  </a:lnTo>
                  <a:lnTo>
                    <a:pt x="50" y="226"/>
                  </a:lnTo>
                  <a:lnTo>
                    <a:pt x="52" y="260"/>
                  </a:lnTo>
                  <a:lnTo>
                    <a:pt x="53" y="292"/>
                  </a:lnTo>
                  <a:lnTo>
                    <a:pt x="58" y="335"/>
                  </a:lnTo>
                  <a:lnTo>
                    <a:pt x="61" y="375"/>
                  </a:lnTo>
                  <a:lnTo>
                    <a:pt x="63" y="394"/>
                  </a:lnTo>
                  <a:lnTo>
                    <a:pt x="89" y="392"/>
                  </a:lnTo>
                  <a:lnTo>
                    <a:pt x="88" y="375"/>
                  </a:lnTo>
                  <a:lnTo>
                    <a:pt x="84" y="334"/>
                  </a:lnTo>
                  <a:lnTo>
                    <a:pt x="80" y="292"/>
                  </a:lnTo>
                  <a:lnTo>
                    <a:pt x="79" y="260"/>
                  </a:lnTo>
                  <a:lnTo>
                    <a:pt x="76" y="224"/>
                  </a:lnTo>
                  <a:lnTo>
                    <a:pt x="70" y="128"/>
                  </a:lnTo>
                  <a:lnTo>
                    <a:pt x="66" y="96"/>
                  </a:lnTo>
                  <a:lnTo>
                    <a:pt x="59" y="69"/>
                  </a:lnTo>
                  <a:lnTo>
                    <a:pt x="50" y="47"/>
                  </a:lnTo>
                  <a:lnTo>
                    <a:pt x="41" y="29"/>
                  </a:lnTo>
                  <a:lnTo>
                    <a:pt x="31" y="16"/>
                  </a:lnTo>
                  <a:lnTo>
                    <a:pt x="23" y="7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Freeform 146"/>
            <p:cNvSpPr>
              <a:spLocks/>
            </p:cNvSpPr>
            <p:nvPr/>
          </p:nvSpPr>
          <p:spPr bwMode="auto">
            <a:xfrm>
              <a:off x="3854" y="3645"/>
              <a:ext cx="27" cy="226"/>
            </a:xfrm>
            <a:custGeom>
              <a:avLst/>
              <a:gdLst>
                <a:gd name="T0" fmla="*/ 0 w 49"/>
                <a:gd name="T1" fmla="*/ 4 h 452"/>
                <a:gd name="T2" fmla="*/ 4 w 49"/>
                <a:gd name="T3" fmla="*/ 47 h 452"/>
                <a:gd name="T4" fmla="*/ 9 w 49"/>
                <a:gd name="T5" fmla="*/ 101 h 452"/>
                <a:gd name="T6" fmla="*/ 14 w 49"/>
                <a:gd name="T7" fmla="*/ 150 h 452"/>
                <a:gd name="T8" fmla="*/ 15 w 49"/>
                <a:gd name="T9" fmla="*/ 178 h 452"/>
                <a:gd name="T10" fmla="*/ 17 w 49"/>
                <a:gd name="T11" fmla="*/ 221 h 452"/>
                <a:gd name="T12" fmla="*/ 19 w 49"/>
                <a:gd name="T13" fmla="*/ 291 h 452"/>
                <a:gd name="T14" fmla="*/ 17 w 49"/>
                <a:gd name="T15" fmla="*/ 315 h 452"/>
                <a:gd name="T16" fmla="*/ 16 w 49"/>
                <a:gd name="T17" fmla="*/ 325 h 452"/>
                <a:gd name="T18" fmla="*/ 15 w 49"/>
                <a:gd name="T19" fmla="*/ 336 h 452"/>
                <a:gd name="T20" fmla="*/ 16 w 49"/>
                <a:gd name="T21" fmla="*/ 350 h 452"/>
                <a:gd name="T22" fmla="*/ 19 w 49"/>
                <a:gd name="T23" fmla="*/ 367 h 452"/>
                <a:gd name="T24" fmla="*/ 23 w 49"/>
                <a:gd name="T25" fmla="*/ 396 h 452"/>
                <a:gd name="T26" fmla="*/ 22 w 49"/>
                <a:gd name="T27" fmla="*/ 419 h 452"/>
                <a:gd name="T28" fmla="*/ 18 w 49"/>
                <a:gd name="T29" fmla="*/ 436 h 452"/>
                <a:gd name="T30" fmla="*/ 16 w 49"/>
                <a:gd name="T31" fmla="*/ 443 h 452"/>
                <a:gd name="T32" fmla="*/ 40 w 49"/>
                <a:gd name="T33" fmla="*/ 452 h 452"/>
                <a:gd name="T34" fmla="*/ 42 w 49"/>
                <a:gd name="T35" fmla="*/ 444 h 452"/>
                <a:gd name="T36" fmla="*/ 47 w 49"/>
                <a:gd name="T37" fmla="*/ 423 h 452"/>
                <a:gd name="T38" fmla="*/ 49 w 49"/>
                <a:gd name="T39" fmla="*/ 395 h 452"/>
                <a:gd name="T40" fmla="*/ 46 w 49"/>
                <a:gd name="T41" fmla="*/ 361 h 452"/>
                <a:gd name="T42" fmla="*/ 42 w 49"/>
                <a:gd name="T43" fmla="*/ 345 h 452"/>
                <a:gd name="T44" fmla="*/ 41 w 49"/>
                <a:gd name="T45" fmla="*/ 335 h 452"/>
                <a:gd name="T46" fmla="*/ 42 w 49"/>
                <a:gd name="T47" fmla="*/ 327 h 452"/>
                <a:gd name="T48" fmla="*/ 44 w 49"/>
                <a:gd name="T49" fmla="*/ 320 h 452"/>
                <a:gd name="T50" fmla="*/ 46 w 49"/>
                <a:gd name="T51" fmla="*/ 291 h 452"/>
                <a:gd name="T52" fmla="*/ 44 w 49"/>
                <a:gd name="T53" fmla="*/ 219 h 452"/>
                <a:gd name="T54" fmla="*/ 41 w 49"/>
                <a:gd name="T55" fmla="*/ 178 h 452"/>
                <a:gd name="T56" fmla="*/ 39 w 49"/>
                <a:gd name="T57" fmla="*/ 143 h 452"/>
                <a:gd name="T58" fmla="*/ 34 w 49"/>
                <a:gd name="T59" fmla="*/ 85 h 452"/>
                <a:gd name="T60" fmla="*/ 29 w 49"/>
                <a:gd name="T61" fmla="*/ 28 h 452"/>
                <a:gd name="T62" fmla="*/ 26 w 49"/>
                <a:gd name="T63" fmla="*/ 0 h 452"/>
                <a:gd name="T64" fmla="*/ 0 w 49"/>
                <a:gd name="T65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52">
                  <a:moveTo>
                    <a:pt x="0" y="4"/>
                  </a:moveTo>
                  <a:lnTo>
                    <a:pt x="4" y="47"/>
                  </a:lnTo>
                  <a:lnTo>
                    <a:pt x="9" y="101"/>
                  </a:lnTo>
                  <a:lnTo>
                    <a:pt x="14" y="150"/>
                  </a:lnTo>
                  <a:lnTo>
                    <a:pt x="15" y="178"/>
                  </a:lnTo>
                  <a:lnTo>
                    <a:pt x="17" y="221"/>
                  </a:lnTo>
                  <a:lnTo>
                    <a:pt x="19" y="291"/>
                  </a:lnTo>
                  <a:lnTo>
                    <a:pt x="17" y="315"/>
                  </a:lnTo>
                  <a:lnTo>
                    <a:pt x="16" y="325"/>
                  </a:lnTo>
                  <a:lnTo>
                    <a:pt x="15" y="336"/>
                  </a:lnTo>
                  <a:lnTo>
                    <a:pt x="16" y="350"/>
                  </a:lnTo>
                  <a:lnTo>
                    <a:pt x="19" y="367"/>
                  </a:lnTo>
                  <a:lnTo>
                    <a:pt x="23" y="396"/>
                  </a:lnTo>
                  <a:lnTo>
                    <a:pt x="22" y="419"/>
                  </a:lnTo>
                  <a:lnTo>
                    <a:pt x="18" y="436"/>
                  </a:lnTo>
                  <a:lnTo>
                    <a:pt x="16" y="443"/>
                  </a:lnTo>
                  <a:lnTo>
                    <a:pt x="40" y="452"/>
                  </a:lnTo>
                  <a:lnTo>
                    <a:pt x="42" y="444"/>
                  </a:lnTo>
                  <a:lnTo>
                    <a:pt x="47" y="423"/>
                  </a:lnTo>
                  <a:lnTo>
                    <a:pt x="49" y="395"/>
                  </a:lnTo>
                  <a:lnTo>
                    <a:pt x="46" y="361"/>
                  </a:lnTo>
                  <a:lnTo>
                    <a:pt x="42" y="345"/>
                  </a:lnTo>
                  <a:lnTo>
                    <a:pt x="41" y="335"/>
                  </a:lnTo>
                  <a:lnTo>
                    <a:pt x="42" y="327"/>
                  </a:lnTo>
                  <a:lnTo>
                    <a:pt x="44" y="320"/>
                  </a:lnTo>
                  <a:lnTo>
                    <a:pt x="46" y="291"/>
                  </a:lnTo>
                  <a:lnTo>
                    <a:pt x="44" y="219"/>
                  </a:lnTo>
                  <a:lnTo>
                    <a:pt x="41" y="178"/>
                  </a:lnTo>
                  <a:lnTo>
                    <a:pt x="39" y="143"/>
                  </a:lnTo>
                  <a:lnTo>
                    <a:pt x="34" y="85"/>
                  </a:lnTo>
                  <a:lnTo>
                    <a:pt x="29" y="28"/>
                  </a:lnTo>
                  <a:lnTo>
                    <a:pt x="2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Freeform 147"/>
            <p:cNvSpPr>
              <a:spLocks/>
            </p:cNvSpPr>
            <p:nvPr/>
          </p:nvSpPr>
          <p:spPr bwMode="auto">
            <a:xfrm>
              <a:off x="3743" y="3547"/>
              <a:ext cx="1058" cy="287"/>
            </a:xfrm>
            <a:custGeom>
              <a:avLst/>
              <a:gdLst>
                <a:gd name="T0" fmla="*/ 1 w 2116"/>
                <a:gd name="T1" fmla="*/ 1 h 574"/>
                <a:gd name="T2" fmla="*/ 1 w 2116"/>
                <a:gd name="T3" fmla="*/ 1 h 574"/>
                <a:gd name="T4" fmla="*/ 2 w 2116"/>
                <a:gd name="T5" fmla="*/ 1 h 574"/>
                <a:gd name="T6" fmla="*/ 3 w 2116"/>
                <a:gd name="T7" fmla="*/ 1 h 574"/>
                <a:gd name="T8" fmla="*/ 5 w 2116"/>
                <a:gd name="T9" fmla="*/ 2 h 574"/>
                <a:gd name="T10" fmla="*/ 6 w 2116"/>
                <a:gd name="T11" fmla="*/ 2 h 574"/>
                <a:gd name="T12" fmla="*/ 7 w 2116"/>
                <a:gd name="T13" fmla="*/ 2 h 574"/>
                <a:gd name="T14" fmla="*/ 7 w 2116"/>
                <a:gd name="T15" fmla="*/ 3 h 574"/>
                <a:gd name="T16" fmla="*/ 8 w 2116"/>
                <a:gd name="T17" fmla="*/ 3 h 574"/>
                <a:gd name="T18" fmla="*/ 9 w 2116"/>
                <a:gd name="T19" fmla="*/ 3 h 574"/>
                <a:gd name="T20" fmla="*/ 11 w 2116"/>
                <a:gd name="T21" fmla="*/ 3 h 574"/>
                <a:gd name="T22" fmla="*/ 12 w 2116"/>
                <a:gd name="T23" fmla="*/ 3 h 574"/>
                <a:gd name="T24" fmla="*/ 13 w 2116"/>
                <a:gd name="T25" fmla="*/ 4 h 574"/>
                <a:gd name="T26" fmla="*/ 14 w 2116"/>
                <a:gd name="T27" fmla="*/ 4 h 574"/>
                <a:gd name="T28" fmla="*/ 17 w 2116"/>
                <a:gd name="T29" fmla="*/ 5 h 574"/>
                <a:gd name="T30" fmla="*/ 18 w 2116"/>
                <a:gd name="T31" fmla="*/ 5 h 574"/>
                <a:gd name="T32" fmla="*/ 19 w 2116"/>
                <a:gd name="T33" fmla="*/ 5 h 574"/>
                <a:gd name="T34" fmla="*/ 20 w 2116"/>
                <a:gd name="T35" fmla="*/ 5 h 574"/>
                <a:gd name="T36" fmla="*/ 21 w 2116"/>
                <a:gd name="T37" fmla="*/ 6 h 574"/>
                <a:gd name="T38" fmla="*/ 23 w 2116"/>
                <a:gd name="T39" fmla="*/ 6 h 574"/>
                <a:gd name="T40" fmla="*/ 25 w 2116"/>
                <a:gd name="T41" fmla="*/ 7 h 574"/>
                <a:gd name="T42" fmla="*/ 27 w 2116"/>
                <a:gd name="T43" fmla="*/ 8 h 574"/>
                <a:gd name="T44" fmla="*/ 29 w 2116"/>
                <a:gd name="T45" fmla="*/ 9 h 574"/>
                <a:gd name="T46" fmla="*/ 32 w 2116"/>
                <a:gd name="T47" fmla="*/ 9 h 574"/>
                <a:gd name="T48" fmla="*/ 33 w 2116"/>
                <a:gd name="T49" fmla="*/ 9 h 574"/>
                <a:gd name="T50" fmla="*/ 33 w 2116"/>
                <a:gd name="T51" fmla="*/ 9 h 574"/>
                <a:gd name="T52" fmla="*/ 30 w 2116"/>
                <a:gd name="T53" fmla="*/ 9 h 574"/>
                <a:gd name="T54" fmla="*/ 28 w 2116"/>
                <a:gd name="T55" fmla="*/ 8 h 574"/>
                <a:gd name="T56" fmla="*/ 25 w 2116"/>
                <a:gd name="T57" fmla="*/ 7 h 574"/>
                <a:gd name="T58" fmla="*/ 23 w 2116"/>
                <a:gd name="T59" fmla="*/ 6 h 574"/>
                <a:gd name="T60" fmla="*/ 22 w 2116"/>
                <a:gd name="T61" fmla="*/ 6 h 574"/>
                <a:gd name="T62" fmla="*/ 20 w 2116"/>
                <a:gd name="T63" fmla="*/ 5 h 574"/>
                <a:gd name="T64" fmla="*/ 19 w 2116"/>
                <a:gd name="T65" fmla="*/ 5 h 574"/>
                <a:gd name="T66" fmla="*/ 18 w 2116"/>
                <a:gd name="T67" fmla="*/ 5 h 574"/>
                <a:gd name="T68" fmla="*/ 17 w 2116"/>
                <a:gd name="T69" fmla="*/ 5 h 574"/>
                <a:gd name="T70" fmla="*/ 15 w 2116"/>
                <a:gd name="T71" fmla="*/ 4 h 574"/>
                <a:gd name="T72" fmla="*/ 13 w 2116"/>
                <a:gd name="T73" fmla="*/ 3 h 574"/>
                <a:gd name="T74" fmla="*/ 12 w 2116"/>
                <a:gd name="T75" fmla="*/ 3 h 574"/>
                <a:gd name="T76" fmla="*/ 11 w 2116"/>
                <a:gd name="T77" fmla="*/ 3 h 574"/>
                <a:gd name="T78" fmla="*/ 10 w 2116"/>
                <a:gd name="T79" fmla="*/ 3 h 574"/>
                <a:gd name="T80" fmla="*/ 9 w 2116"/>
                <a:gd name="T81" fmla="*/ 2 h 574"/>
                <a:gd name="T82" fmla="*/ 8 w 2116"/>
                <a:gd name="T83" fmla="*/ 2 h 574"/>
                <a:gd name="T84" fmla="*/ 7 w 2116"/>
                <a:gd name="T85" fmla="*/ 2 h 574"/>
                <a:gd name="T86" fmla="*/ 6 w 2116"/>
                <a:gd name="T87" fmla="*/ 2 h 574"/>
                <a:gd name="T88" fmla="*/ 5 w 2116"/>
                <a:gd name="T89" fmla="*/ 1 h 574"/>
                <a:gd name="T90" fmla="*/ 4 w 2116"/>
                <a:gd name="T91" fmla="*/ 1 h 574"/>
                <a:gd name="T92" fmla="*/ 3 w 2116"/>
                <a:gd name="T93" fmla="*/ 1 h 574"/>
                <a:gd name="T94" fmla="*/ 2 w 2116"/>
                <a:gd name="T95" fmla="*/ 1 h 574"/>
                <a:gd name="T96" fmla="*/ 1 w 2116"/>
                <a:gd name="T97" fmla="*/ 1 h 574"/>
                <a:gd name="T98" fmla="*/ 1 w 2116"/>
                <a:gd name="T99" fmla="*/ 0 h 5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16"/>
                <a:gd name="T151" fmla="*/ 0 h 574"/>
                <a:gd name="T152" fmla="*/ 2116 w 2116"/>
                <a:gd name="T153" fmla="*/ 574 h 57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16" h="574">
                  <a:moveTo>
                    <a:pt x="0" y="26"/>
                  </a:moveTo>
                  <a:lnTo>
                    <a:pt x="2" y="26"/>
                  </a:lnTo>
                  <a:lnTo>
                    <a:pt x="9" y="29"/>
                  </a:lnTo>
                  <a:lnTo>
                    <a:pt x="20" y="31"/>
                  </a:lnTo>
                  <a:lnTo>
                    <a:pt x="32" y="33"/>
                  </a:lnTo>
                  <a:lnTo>
                    <a:pt x="47" y="37"/>
                  </a:lnTo>
                  <a:lnTo>
                    <a:pt x="65" y="41"/>
                  </a:lnTo>
                  <a:lnTo>
                    <a:pt x="84" y="45"/>
                  </a:lnTo>
                  <a:lnTo>
                    <a:pt x="104" y="50"/>
                  </a:lnTo>
                  <a:lnTo>
                    <a:pt x="123" y="55"/>
                  </a:lnTo>
                  <a:lnTo>
                    <a:pt x="144" y="60"/>
                  </a:lnTo>
                  <a:lnTo>
                    <a:pt x="164" y="65"/>
                  </a:lnTo>
                  <a:lnTo>
                    <a:pt x="182" y="69"/>
                  </a:lnTo>
                  <a:lnTo>
                    <a:pt x="198" y="74"/>
                  </a:lnTo>
                  <a:lnTo>
                    <a:pt x="213" y="77"/>
                  </a:lnTo>
                  <a:lnTo>
                    <a:pt x="225" y="81"/>
                  </a:lnTo>
                  <a:lnTo>
                    <a:pt x="234" y="84"/>
                  </a:lnTo>
                  <a:lnTo>
                    <a:pt x="273" y="100"/>
                  </a:lnTo>
                  <a:lnTo>
                    <a:pt x="290" y="107"/>
                  </a:lnTo>
                  <a:lnTo>
                    <a:pt x="307" y="114"/>
                  </a:lnTo>
                  <a:lnTo>
                    <a:pt x="324" y="120"/>
                  </a:lnTo>
                  <a:lnTo>
                    <a:pt x="341" y="127"/>
                  </a:lnTo>
                  <a:lnTo>
                    <a:pt x="357" y="134"/>
                  </a:lnTo>
                  <a:lnTo>
                    <a:pt x="375" y="139"/>
                  </a:lnTo>
                  <a:lnTo>
                    <a:pt x="391" y="145"/>
                  </a:lnTo>
                  <a:lnTo>
                    <a:pt x="406" y="151"/>
                  </a:lnTo>
                  <a:lnTo>
                    <a:pt x="421" y="157"/>
                  </a:lnTo>
                  <a:lnTo>
                    <a:pt x="434" y="161"/>
                  </a:lnTo>
                  <a:lnTo>
                    <a:pt x="447" y="166"/>
                  </a:lnTo>
                  <a:lnTo>
                    <a:pt x="460" y="169"/>
                  </a:lnTo>
                  <a:lnTo>
                    <a:pt x="470" y="173"/>
                  </a:lnTo>
                  <a:lnTo>
                    <a:pt x="481" y="175"/>
                  </a:lnTo>
                  <a:lnTo>
                    <a:pt x="489" y="177"/>
                  </a:lnTo>
                  <a:lnTo>
                    <a:pt x="495" y="179"/>
                  </a:lnTo>
                  <a:lnTo>
                    <a:pt x="514" y="180"/>
                  </a:lnTo>
                  <a:lnTo>
                    <a:pt x="528" y="181"/>
                  </a:lnTo>
                  <a:lnTo>
                    <a:pt x="543" y="183"/>
                  </a:lnTo>
                  <a:lnTo>
                    <a:pt x="560" y="184"/>
                  </a:lnTo>
                  <a:lnTo>
                    <a:pt x="578" y="187"/>
                  </a:lnTo>
                  <a:lnTo>
                    <a:pt x="598" y="189"/>
                  </a:lnTo>
                  <a:lnTo>
                    <a:pt x="619" y="192"/>
                  </a:lnTo>
                  <a:lnTo>
                    <a:pt x="641" y="195"/>
                  </a:lnTo>
                  <a:lnTo>
                    <a:pt x="661" y="197"/>
                  </a:lnTo>
                  <a:lnTo>
                    <a:pt x="682" y="201"/>
                  </a:lnTo>
                  <a:lnTo>
                    <a:pt x="703" y="204"/>
                  </a:lnTo>
                  <a:lnTo>
                    <a:pt x="722" y="207"/>
                  </a:lnTo>
                  <a:lnTo>
                    <a:pt x="741" y="211"/>
                  </a:lnTo>
                  <a:lnTo>
                    <a:pt x="757" y="214"/>
                  </a:lnTo>
                  <a:lnTo>
                    <a:pt x="772" y="218"/>
                  </a:lnTo>
                  <a:lnTo>
                    <a:pt x="785" y="222"/>
                  </a:lnTo>
                  <a:lnTo>
                    <a:pt x="795" y="226"/>
                  </a:lnTo>
                  <a:lnTo>
                    <a:pt x="811" y="233"/>
                  </a:lnTo>
                  <a:lnTo>
                    <a:pt x="830" y="240"/>
                  </a:lnTo>
                  <a:lnTo>
                    <a:pt x="851" y="248"/>
                  </a:lnTo>
                  <a:lnTo>
                    <a:pt x="876" y="256"/>
                  </a:lnTo>
                  <a:lnTo>
                    <a:pt x="900" y="265"/>
                  </a:lnTo>
                  <a:lnTo>
                    <a:pt x="925" y="274"/>
                  </a:lnTo>
                  <a:lnTo>
                    <a:pt x="951" y="282"/>
                  </a:lnTo>
                  <a:lnTo>
                    <a:pt x="976" y="290"/>
                  </a:lnTo>
                  <a:lnTo>
                    <a:pt x="1045" y="315"/>
                  </a:lnTo>
                  <a:lnTo>
                    <a:pt x="1062" y="320"/>
                  </a:lnTo>
                  <a:lnTo>
                    <a:pt x="1083" y="326"/>
                  </a:lnTo>
                  <a:lnTo>
                    <a:pt x="1106" y="331"/>
                  </a:lnTo>
                  <a:lnTo>
                    <a:pt x="1130" y="335"/>
                  </a:lnTo>
                  <a:lnTo>
                    <a:pt x="1154" y="339"/>
                  </a:lnTo>
                  <a:lnTo>
                    <a:pt x="1176" y="342"/>
                  </a:lnTo>
                  <a:lnTo>
                    <a:pt x="1195" y="343"/>
                  </a:lnTo>
                  <a:lnTo>
                    <a:pt x="1210" y="345"/>
                  </a:lnTo>
                  <a:lnTo>
                    <a:pt x="1217" y="346"/>
                  </a:lnTo>
                  <a:lnTo>
                    <a:pt x="1227" y="347"/>
                  </a:lnTo>
                  <a:lnTo>
                    <a:pt x="1241" y="350"/>
                  </a:lnTo>
                  <a:lnTo>
                    <a:pt x="1257" y="355"/>
                  </a:lnTo>
                  <a:lnTo>
                    <a:pt x="1277" y="361"/>
                  </a:lnTo>
                  <a:lnTo>
                    <a:pt x="1298" y="368"/>
                  </a:lnTo>
                  <a:lnTo>
                    <a:pt x="1323" y="376"/>
                  </a:lnTo>
                  <a:lnTo>
                    <a:pt x="1348" y="384"/>
                  </a:lnTo>
                  <a:lnTo>
                    <a:pt x="1374" y="393"/>
                  </a:lnTo>
                  <a:lnTo>
                    <a:pt x="1403" y="402"/>
                  </a:lnTo>
                  <a:lnTo>
                    <a:pt x="1433" y="411"/>
                  </a:lnTo>
                  <a:lnTo>
                    <a:pt x="1463" y="422"/>
                  </a:lnTo>
                  <a:lnTo>
                    <a:pt x="1493" y="433"/>
                  </a:lnTo>
                  <a:lnTo>
                    <a:pt x="1523" y="444"/>
                  </a:lnTo>
                  <a:lnTo>
                    <a:pt x="1553" y="455"/>
                  </a:lnTo>
                  <a:lnTo>
                    <a:pt x="1582" y="466"/>
                  </a:lnTo>
                  <a:lnTo>
                    <a:pt x="1611" y="476"/>
                  </a:lnTo>
                  <a:lnTo>
                    <a:pt x="1645" y="485"/>
                  </a:lnTo>
                  <a:lnTo>
                    <a:pt x="1682" y="496"/>
                  </a:lnTo>
                  <a:lnTo>
                    <a:pt x="1722" y="505"/>
                  </a:lnTo>
                  <a:lnTo>
                    <a:pt x="1765" y="514"/>
                  </a:lnTo>
                  <a:lnTo>
                    <a:pt x="1808" y="523"/>
                  </a:lnTo>
                  <a:lnTo>
                    <a:pt x="1851" y="531"/>
                  </a:lnTo>
                  <a:lnTo>
                    <a:pt x="1894" y="539"/>
                  </a:lnTo>
                  <a:lnTo>
                    <a:pt x="1935" y="546"/>
                  </a:lnTo>
                  <a:lnTo>
                    <a:pt x="1975" y="553"/>
                  </a:lnTo>
                  <a:lnTo>
                    <a:pt x="2012" y="559"/>
                  </a:lnTo>
                  <a:lnTo>
                    <a:pt x="2043" y="564"/>
                  </a:lnTo>
                  <a:lnTo>
                    <a:pt x="2070" y="568"/>
                  </a:lnTo>
                  <a:lnTo>
                    <a:pt x="2091" y="570"/>
                  </a:lnTo>
                  <a:lnTo>
                    <a:pt x="2106" y="573"/>
                  </a:lnTo>
                  <a:lnTo>
                    <a:pt x="2113" y="574"/>
                  </a:lnTo>
                  <a:lnTo>
                    <a:pt x="2116" y="547"/>
                  </a:lnTo>
                  <a:lnTo>
                    <a:pt x="2112" y="546"/>
                  </a:lnTo>
                  <a:lnTo>
                    <a:pt x="2098" y="545"/>
                  </a:lnTo>
                  <a:lnTo>
                    <a:pt x="2078" y="542"/>
                  </a:lnTo>
                  <a:lnTo>
                    <a:pt x="2052" y="538"/>
                  </a:lnTo>
                  <a:lnTo>
                    <a:pt x="2021" y="534"/>
                  </a:lnTo>
                  <a:lnTo>
                    <a:pt x="1985" y="528"/>
                  </a:lnTo>
                  <a:lnTo>
                    <a:pt x="1946" y="521"/>
                  </a:lnTo>
                  <a:lnTo>
                    <a:pt x="1904" y="514"/>
                  </a:lnTo>
                  <a:lnTo>
                    <a:pt x="1861" y="506"/>
                  </a:lnTo>
                  <a:lnTo>
                    <a:pt x="1817" y="498"/>
                  </a:lnTo>
                  <a:lnTo>
                    <a:pt x="1773" y="489"/>
                  </a:lnTo>
                  <a:lnTo>
                    <a:pt x="1730" y="479"/>
                  </a:lnTo>
                  <a:lnTo>
                    <a:pt x="1690" y="470"/>
                  </a:lnTo>
                  <a:lnTo>
                    <a:pt x="1653" y="461"/>
                  </a:lnTo>
                  <a:lnTo>
                    <a:pt x="1620" y="451"/>
                  </a:lnTo>
                  <a:lnTo>
                    <a:pt x="1591" y="441"/>
                  </a:lnTo>
                  <a:lnTo>
                    <a:pt x="1566" y="432"/>
                  </a:lnTo>
                  <a:lnTo>
                    <a:pt x="1539" y="422"/>
                  </a:lnTo>
                  <a:lnTo>
                    <a:pt x="1510" y="411"/>
                  </a:lnTo>
                  <a:lnTo>
                    <a:pt x="1482" y="401"/>
                  </a:lnTo>
                  <a:lnTo>
                    <a:pt x="1453" y="391"/>
                  </a:lnTo>
                  <a:lnTo>
                    <a:pt x="1423" y="380"/>
                  </a:lnTo>
                  <a:lnTo>
                    <a:pt x="1394" y="371"/>
                  </a:lnTo>
                  <a:lnTo>
                    <a:pt x="1365" y="361"/>
                  </a:lnTo>
                  <a:lnTo>
                    <a:pt x="1338" y="353"/>
                  </a:lnTo>
                  <a:lnTo>
                    <a:pt x="1311" y="345"/>
                  </a:lnTo>
                  <a:lnTo>
                    <a:pt x="1288" y="336"/>
                  </a:lnTo>
                  <a:lnTo>
                    <a:pt x="1266" y="331"/>
                  </a:lnTo>
                  <a:lnTo>
                    <a:pt x="1247" y="325"/>
                  </a:lnTo>
                  <a:lnTo>
                    <a:pt x="1230" y="322"/>
                  </a:lnTo>
                  <a:lnTo>
                    <a:pt x="1218" y="319"/>
                  </a:lnTo>
                  <a:lnTo>
                    <a:pt x="1210" y="318"/>
                  </a:lnTo>
                  <a:lnTo>
                    <a:pt x="1197" y="317"/>
                  </a:lnTo>
                  <a:lnTo>
                    <a:pt x="1179" y="316"/>
                  </a:lnTo>
                  <a:lnTo>
                    <a:pt x="1158" y="312"/>
                  </a:lnTo>
                  <a:lnTo>
                    <a:pt x="1135" y="309"/>
                  </a:lnTo>
                  <a:lnTo>
                    <a:pt x="1112" y="304"/>
                  </a:lnTo>
                  <a:lnTo>
                    <a:pt x="1089" y="300"/>
                  </a:lnTo>
                  <a:lnTo>
                    <a:pt x="1069" y="295"/>
                  </a:lnTo>
                  <a:lnTo>
                    <a:pt x="1053" y="289"/>
                  </a:lnTo>
                  <a:lnTo>
                    <a:pt x="984" y="265"/>
                  </a:lnTo>
                  <a:lnTo>
                    <a:pt x="961" y="257"/>
                  </a:lnTo>
                  <a:lnTo>
                    <a:pt x="936" y="249"/>
                  </a:lnTo>
                  <a:lnTo>
                    <a:pt x="910" y="241"/>
                  </a:lnTo>
                  <a:lnTo>
                    <a:pt x="886" y="232"/>
                  </a:lnTo>
                  <a:lnTo>
                    <a:pt x="862" y="224"/>
                  </a:lnTo>
                  <a:lnTo>
                    <a:pt x="840" y="215"/>
                  </a:lnTo>
                  <a:lnTo>
                    <a:pt x="820" y="209"/>
                  </a:lnTo>
                  <a:lnTo>
                    <a:pt x="805" y="202"/>
                  </a:lnTo>
                  <a:lnTo>
                    <a:pt x="796" y="198"/>
                  </a:lnTo>
                  <a:lnTo>
                    <a:pt x="785" y="194"/>
                  </a:lnTo>
                  <a:lnTo>
                    <a:pt x="772" y="190"/>
                  </a:lnTo>
                  <a:lnTo>
                    <a:pt x="757" y="187"/>
                  </a:lnTo>
                  <a:lnTo>
                    <a:pt x="742" y="183"/>
                  </a:lnTo>
                  <a:lnTo>
                    <a:pt x="725" y="181"/>
                  </a:lnTo>
                  <a:lnTo>
                    <a:pt x="706" y="177"/>
                  </a:lnTo>
                  <a:lnTo>
                    <a:pt x="687" y="174"/>
                  </a:lnTo>
                  <a:lnTo>
                    <a:pt x="666" y="172"/>
                  </a:lnTo>
                  <a:lnTo>
                    <a:pt x="645" y="168"/>
                  </a:lnTo>
                  <a:lnTo>
                    <a:pt x="625" y="166"/>
                  </a:lnTo>
                  <a:lnTo>
                    <a:pt x="603" y="164"/>
                  </a:lnTo>
                  <a:lnTo>
                    <a:pt x="581" y="160"/>
                  </a:lnTo>
                  <a:lnTo>
                    <a:pt x="560" y="158"/>
                  </a:lnTo>
                  <a:lnTo>
                    <a:pt x="538" y="156"/>
                  </a:lnTo>
                  <a:lnTo>
                    <a:pt x="517" y="153"/>
                  </a:lnTo>
                  <a:lnTo>
                    <a:pt x="499" y="152"/>
                  </a:lnTo>
                  <a:lnTo>
                    <a:pt x="492" y="151"/>
                  </a:lnTo>
                  <a:lnTo>
                    <a:pt x="483" y="149"/>
                  </a:lnTo>
                  <a:lnTo>
                    <a:pt x="472" y="145"/>
                  </a:lnTo>
                  <a:lnTo>
                    <a:pt x="460" y="142"/>
                  </a:lnTo>
                  <a:lnTo>
                    <a:pt x="447" y="137"/>
                  </a:lnTo>
                  <a:lnTo>
                    <a:pt x="433" y="133"/>
                  </a:lnTo>
                  <a:lnTo>
                    <a:pt x="418" y="127"/>
                  </a:lnTo>
                  <a:lnTo>
                    <a:pt x="402" y="121"/>
                  </a:lnTo>
                  <a:lnTo>
                    <a:pt x="387" y="115"/>
                  </a:lnTo>
                  <a:lnTo>
                    <a:pt x="371" y="109"/>
                  </a:lnTo>
                  <a:lnTo>
                    <a:pt x="355" y="103"/>
                  </a:lnTo>
                  <a:lnTo>
                    <a:pt x="339" y="97"/>
                  </a:lnTo>
                  <a:lnTo>
                    <a:pt x="324" y="91"/>
                  </a:lnTo>
                  <a:lnTo>
                    <a:pt x="310" y="85"/>
                  </a:lnTo>
                  <a:lnTo>
                    <a:pt x="296" y="80"/>
                  </a:lnTo>
                  <a:lnTo>
                    <a:pt x="284" y="75"/>
                  </a:lnTo>
                  <a:lnTo>
                    <a:pt x="243" y="60"/>
                  </a:lnTo>
                  <a:lnTo>
                    <a:pt x="234" y="56"/>
                  </a:lnTo>
                  <a:lnTo>
                    <a:pt x="221" y="53"/>
                  </a:lnTo>
                  <a:lnTo>
                    <a:pt x="207" y="50"/>
                  </a:lnTo>
                  <a:lnTo>
                    <a:pt x="190" y="45"/>
                  </a:lnTo>
                  <a:lnTo>
                    <a:pt x="172" y="40"/>
                  </a:lnTo>
                  <a:lnTo>
                    <a:pt x="153" y="35"/>
                  </a:lnTo>
                  <a:lnTo>
                    <a:pt x="133" y="30"/>
                  </a:lnTo>
                  <a:lnTo>
                    <a:pt x="113" y="25"/>
                  </a:lnTo>
                  <a:lnTo>
                    <a:pt x="93" y="21"/>
                  </a:lnTo>
                  <a:lnTo>
                    <a:pt x="75" y="16"/>
                  </a:lnTo>
                  <a:lnTo>
                    <a:pt x="58" y="12"/>
                  </a:lnTo>
                  <a:lnTo>
                    <a:pt x="42" y="8"/>
                  </a:lnTo>
                  <a:lnTo>
                    <a:pt x="29" y="5"/>
                  </a:lnTo>
                  <a:lnTo>
                    <a:pt x="17" y="2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48"/>
            <p:cNvSpPr>
              <a:spLocks/>
            </p:cNvSpPr>
            <p:nvPr/>
          </p:nvSpPr>
          <p:spPr bwMode="auto">
            <a:xfrm>
              <a:off x="3781" y="3660"/>
              <a:ext cx="731" cy="218"/>
            </a:xfrm>
            <a:custGeom>
              <a:avLst/>
              <a:gdLst>
                <a:gd name="T0" fmla="*/ 1 w 1462"/>
                <a:gd name="T1" fmla="*/ 1 h 436"/>
                <a:gd name="T2" fmla="*/ 1 w 1462"/>
                <a:gd name="T3" fmla="*/ 1 h 436"/>
                <a:gd name="T4" fmla="*/ 3 w 1462"/>
                <a:gd name="T5" fmla="*/ 1 h 436"/>
                <a:gd name="T6" fmla="*/ 3 w 1462"/>
                <a:gd name="T7" fmla="*/ 1 h 436"/>
                <a:gd name="T8" fmla="*/ 5 w 1462"/>
                <a:gd name="T9" fmla="*/ 2 h 436"/>
                <a:gd name="T10" fmla="*/ 6 w 1462"/>
                <a:gd name="T11" fmla="*/ 2 h 436"/>
                <a:gd name="T12" fmla="*/ 7 w 1462"/>
                <a:gd name="T13" fmla="*/ 3 h 436"/>
                <a:gd name="T14" fmla="*/ 9 w 1462"/>
                <a:gd name="T15" fmla="*/ 3 h 436"/>
                <a:gd name="T16" fmla="*/ 10 w 1462"/>
                <a:gd name="T17" fmla="*/ 3 h 436"/>
                <a:gd name="T18" fmla="*/ 11 w 1462"/>
                <a:gd name="T19" fmla="*/ 3 h 436"/>
                <a:gd name="T20" fmla="*/ 11 w 1462"/>
                <a:gd name="T21" fmla="*/ 3 h 436"/>
                <a:gd name="T22" fmla="*/ 12 w 1462"/>
                <a:gd name="T23" fmla="*/ 3 h 436"/>
                <a:gd name="T24" fmla="*/ 13 w 1462"/>
                <a:gd name="T25" fmla="*/ 4 h 436"/>
                <a:gd name="T26" fmla="*/ 14 w 1462"/>
                <a:gd name="T27" fmla="*/ 5 h 436"/>
                <a:gd name="T28" fmla="*/ 14 w 1462"/>
                <a:gd name="T29" fmla="*/ 5 h 436"/>
                <a:gd name="T30" fmla="*/ 15 w 1462"/>
                <a:gd name="T31" fmla="*/ 5 h 436"/>
                <a:gd name="T32" fmla="*/ 16 w 1462"/>
                <a:gd name="T33" fmla="*/ 5 h 436"/>
                <a:gd name="T34" fmla="*/ 17 w 1462"/>
                <a:gd name="T35" fmla="*/ 5 h 436"/>
                <a:gd name="T36" fmla="*/ 17 w 1462"/>
                <a:gd name="T37" fmla="*/ 5 h 436"/>
                <a:gd name="T38" fmla="*/ 19 w 1462"/>
                <a:gd name="T39" fmla="*/ 5 h 436"/>
                <a:gd name="T40" fmla="*/ 19 w 1462"/>
                <a:gd name="T41" fmla="*/ 6 h 436"/>
                <a:gd name="T42" fmla="*/ 20 w 1462"/>
                <a:gd name="T43" fmla="*/ 6 h 436"/>
                <a:gd name="T44" fmla="*/ 21 w 1462"/>
                <a:gd name="T45" fmla="*/ 6 h 436"/>
                <a:gd name="T46" fmla="*/ 22 w 1462"/>
                <a:gd name="T47" fmla="*/ 7 h 436"/>
                <a:gd name="T48" fmla="*/ 23 w 1462"/>
                <a:gd name="T49" fmla="*/ 7 h 436"/>
                <a:gd name="T50" fmla="*/ 23 w 1462"/>
                <a:gd name="T51" fmla="*/ 7 h 436"/>
                <a:gd name="T52" fmla="*/ 22 w 1462"/>
                <a:gd name="T53" fmla="*/ 6 h 436"/>
                <a:gd name="T54" fmla="*/ 21 w 1462"/>
                <a:gd name="T55" fmla="*/ 6 h 436"/>
                <a:gd name="T56" fmla="*/ 20 w 1462"/>
                <a:gd name="T57" fmla="*/ 5 h 436"/>
                <a:gd name="T58" fmla="*/ 19 w 1462"/>
                <a:gd name="T59" fmla="*/ 5 h 436"/>
                <a:gd name="T60" fmla="*/ 18 w 1462"/>
                <a:gd name="T61" fmla="*/ 5 h 436"/>
                <a:gd name="T62" fmla="*/ 17 w 1462"/>
                <a:gd name="T63" fmla="*/ 5 h 436"/>
                <a:gd name="T64" fmla="*/ 16 w 1462"/>
                <a:gd name="T65" fmla="*/ 5 h 436"/>
                <a:gd name="T66" fmla="*/ 15 w 1462"/>
                <a:gd name="T67" fmla="*/ 5 h 436"/>
                <a:gd name="T68" fmla="*/ 15 w 1462"/>
                <a:gd name="T69" fmla="*/ 5 h 436"/>
                <a:gd name="T70" fmla="*/ 14 w 1462"/>
                <a:gd name="T71" fmla="*/ 4 h 436"/>
                <a:gd name="T72" fmla="*/ 14 w 1462"/>
                <a:gd name="T73" fmla="*/ 3 h 436"/>
                <a:gd name="T74" fmla="*/ 13 w 1462"/>
                <a:gd name="T75" fmla="*/ 3 h 436"/>
                <a:gd name="T76" fmla="*/ 12 w 1462"/>
                <a:gd name="T77" fmla="*/ 3 h 436"/>
                <a:gd name="T78" fmla="*/ 11 w 1462"/>
                <a:gd name="T79" fmla="*/ 3 h 436"/>
                <a:gd name="T80" fmla="*/ 10 w 1462"/>
                <a:gd name="T81" fmla="*/ 3 h 436"/>
                <a:gd name="T82" fmla="*/ 9 w 1462"/>
                <a:gd name="T83" fmla="*/ 3 h 436"/>
                <a:gd name="T84" fmla="*/ 7 w 1462"/>
                <a:gd name="T85" fmla="*/ 2 h 436"/>
                <a:gd name="T86" fmla="*/ 6 w 1462"/>
                <a:gd name="T87" fmla="*/ 2 h 436"/>
                <a:gd name="T88" fmla="*/ 5 w 1462"/>
                <a:gd name="T89" fmla="*/ 2 h 436"/>
                <a:gd name="T90" fmla="*/ 4 w 1462"/>
                <a:gd name="T91" fmla="*/ 1 h 436"/>
                <a:gd name="T92" fmla="*/ 3 w 1462"/>
                <a:gd name="T93" fmla="*/ 1 h 436"/>
                <a:gd name="T94" fmla="*/ 1 w 1462"/>
                <a:gd name="T95" fmla="*/ 1 h 436"/>
                <a:gd name="T96" fmla="*/ 1 w 1462"/>
                <a:gd name="T97" fmla="*/ 1 h 436"/>
                <a:gd name="T98" fmla="*/ 1 w 1462"/>
                <a:gd name="T99" fmla="*/ 0 h 4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62"/>
                <a:gd name="T151" fmla="*/ 0 h 436"/>
                <a:gd name="T152" fmla="*/ 1462 w 1462"/>
                <a:gd name="T153" fmla="*/ 436 h 4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62" h="436">
                  <a:moveTo>
                    <a:pt x="0" y="26"/>
                  </a:moveTo>
                  <a:lnTo>
                    <a:pt x="4" y="26"/>
                  </a:lnTo>
                  <a:lnTo>
                    <a:pt x="12" y="27"/>
                  </a:lnTo>
                  <a:lnTo>
                    <a:pt x="23" y="29"/>
                  </a:lnTo>
                  <a:lnTo>
                    <a:pt x="39" y="30"/>
                  </a:lnTo>
                  <a:lnTo>
                    <a:pt x="59" y="33"/>
                  </a:lnTo>
                  <a:lnTo>
                    <a:pt x="81" y="35"/>
                  </a:lnTo>
                  <a:lnTo>
                    <a:pt x="105" y="39"/>
                  </a:lnTo>
                  <a:lnTo>
                    <a:pt x="130" y="42"/>
                  </a:lnTo>
                  <a:lnTo>
                    <a:pt x="158" y="48"/>
                  </a:lnTo>
                  <a:lnTo>
                    <a:pt x="184" y="53"/>
                  </a:lnTo>
                  <a:lnTo>
                    <a:pt x="212" y="58"/>
                  </a:lnTo>
                  <a:lnTo>
                    <a:pt x="239" y="65"/>
                  </a:lnTo>
                  <a:lnTo>
                    <a:pt x="263" y="72"/>
                  </a:lnTo>
                  <a:lnTo>
                    <a:pt x="287" y="80"/>
                  </a:lnTo>
                  <a:lnTo>
                    <a:pt x="308" y="88"/>
                  </a:lnTo>
                  <a:lnTo>
                    <a:pt x="326" y="98"/>
                  </a:lnTo>
                  <a:lnTo>
                    <a:pt x="346" y="108"/>
                  </a:lnTo>
                  <a:lnTo>
                    <a:pt x="370" y="118"/>
                  </a:lnTo>
                  <a:lnTo>
                    <a:pt x="395" y="128"/>
                  </a:lnTo>
                  <a:lnTo>
                    <a:pt x="424" y="137"/>
                  </a:lnTo>
                  <a:lnTo>
                    <a:pt x="454" y="146"/>
                  </a:lnTo>
                  <a:lnTo>
                    <a:pt x="484" y="154"/>
                  </a:lnTo>
                  <a:lnTo>
                    <a:pt x="515" y="162"/>
                  </a:lnTo>
                  <a:lnTo>
                    <a:pt x="546" y="169"/>
                  </a:lnTo>
                  <a:lnTo>
                    <a:pt x="577" y="176"/>
                  </a:lnTo>
                  <a:lnTo>
                    <a:pt x="606" y="182"/>
                  </a:lnTo>
                  <a:lnTo>
                    <a:pt x="634" y="188"/>
                  </a:lnTo>
                  <a:lnTo>
                    <a:pt x="660" y="192"/>
                  </a:lnTo>
                  <a:lnTo>
                    <a:pt x="682" y="196"/>
                  </a:lnTo>
                  <a:lnTo>
                    <a:pt x="702" y="199"/>
                  </a:lnTo>
                  <a:lnTo>
                    <a:pt x="717" y="201"/>
                  </a:lnTo>
                  <a:lnTo>
                    <a:pt x="728" y="203"/>
                  </a:lnTo>
                  <a:lnTo>
                    <a:pt x="747" y="205"/>
                  </a:lnTo>
                  <a:lnTo>
                    <a:pt x="765" y="208"/>
                  </a:lnTo>
                  <a:lnTo>
                    <a:pt x="782" y="213"/>
                  </a:lnTo>
                  <a:lnTo>
                    <a:pt x="801" y="219"/>
                  </a:lnTo>
                  <a:lnTo>
                    <a:pt x="819" y="227"/>
                  </a:lnTo>
                  <a:lnTo>
                    <a:pt x="840" y="236"/>
                  </a:lnTo>
                  <a:lnTo>
                    <a:pt x="861" y="246"/>
                  </a:lnTo>
                  <a:lnTo>
                    <a:pt x="884" y="259"/>
                  </a:lnTo>
                  <a:lnTo>
                    <a:pt x="894" y="265"/>
                  </a:lnTo>
                  <a:lnTo>
                    <a:pt x="906" y="269"/>
                  </a:lnTo>
                  <a:lnTo>
                    <a:pt x="917" y="274"/>
                  </a:lnTo>
                  <a:lnTo>
                    <a:pt x="929" y="279"/>
                  </a:lnTo>
                  <a:lnTo>
                    <a:pt x="941" y="282"/>
                  </a:lnTo>
                  <a:lnTo>
                    <a:pt x="954" y="286"/>
                  </a:lnTo>
                  <a:lnTo>
                    <a:pt x="967" y="288"/>
                  </a:lnTo>
                  <a:lnTo>
                    <a:pt x="979" y="291"/>
                  </a:lnTo>
                  <a:lnTo>
                    <a:pt x="993" y="294"/>
                  </a:lnTo>
                  <a:lnTo>
                    <a:pt x="1006" y="296"/>
                  </a:lnTo>
                  <a:lnTo>
                    <a:pt x="1020" y="297"/>
                  </a:lnTo>
                  <a:lnTo>
                    <a:pt x="1032" y="299"/>
                  </a:lnTo>
                  <a:lnTo>
                    <a:pt x="1046" y="300"/>
                  </a:lnTo>
                  <a:lnTo>
                    <a:pt x="1059" y="302"/>
                  </a:lnTo>
                  <a:lnTo>
                    <a:pt x="1072" y="303"/>
                  </a:lnTo>
                  <a:lnTo>
                    <a:pt x="1084" y="304"/>
                  </a:lnTo>
                  <a:lnTo>
                    <a:pt x="1142" y="310"/>
                  </a:lnTo>
                  <a:lnTo>
                    <a:pt x="1152" y="312"/>
                  </a:lnTo>
                  <a:lnTo>
                    <a:pt x="1166" y="315"/>
                  </a:lnTo>
                  <a:lnTo>
                    <a:pt x="1180" y="320"/>
                  </a:lnTo>
                  <a:lnTo>
                    <a:pt x="1196" y="326"/>
                  </a:lnTo>
                  <a:lnTo>
                    <a:pt x="1213" y="332"/>
                  </a:lnTo>
                  <a:lnTo>
                    <a:pt x="1232" y="339"/>
                  </a:lnTo>
                  <a:lnTo>
                    <a:pt x="1251" y="347"/>
                  </a:lnTo>
                  <a:lnTo>
                    <a:pt x="1271" y="355"/>
                  </a:lnTo>
                  <a:lnTo>
                    <a:pt x="1290" y="364"/>
                  </a:lnTo>
                  <a:lnTo>
                    <a:pt x="1310" y="372"/>
                  </a:lnTo>
                  <a:lnTo>
                    <a:pt x="1330" y="381"/>
                  </a:lnTo>
                  <a:lnTo>
                    <a:pt x="1348" y="389"/>
                  </a:lnTo>
                  <a:lnTo>
                    <a:pt x="1366" y="397"/>
                  </a:lnTo>
                  <a:lnTo>
                    <a:pt x="1384" y="405"/>
                  </a:lnTo>
                  <a:lnTo>
                    <a:pt x="1400" y="412"/>
                  </a:lnTo>
                  <a:lnTo>
                    <a:pt x="1414" y="419"/>
                  </a:lnTo>
                  <a:lnTo>
                    <a:pt x="1452" y="436"/>
                  </a:lnTo>
                  <a:lnTo>
                    <a:pt x="1462" y="412"/>
                  </a:lnTo>
                  <a:lnTo>
                    <a:pt x="1424" y="395"/>
                  </a:lnTo>
                  <a:lnTo>
                    <a:pt x="1409" y="388"/>
                  </a:lnTo>
                  <a:lnTo>
                    <a:pt x="1392" y="380"/>
                  </a:lnTo>
                  <a:lnTo>
                    <a:pt x="1374" y="372"/>
                  </a:lnTo>
                  <a:lnTo>
                    <a:pt x="1356" y="364"/>
                  </a:lnTo>
                  <a:lnTo>
                    <a:pt x="1336" y="355"/>
                  </a:lnTo>
                  <a:lnTo>
                    <a:pt x="1317" y="347"/>
                  </a:lnTo>
                  <a:lnTo>
                    <a:pt x="1297" y="337"/>
                  </a:lnTo>
                  <a:lnTo>
                    <a:pt x="1277" y="328"/>
                  </a:lnTo>
                  <a:lnTo>
                    <a:pt x="1257" y="320"/>
                  </a:lnTo>
                  <a:lnTo>
                    <a:pt x="1237" y="313"/>
                  </a:lnTo>
                  <a:lnTo>
                    <a:pt x="1219" y="305"/>
                  </a:lnTo>
                  <a:lnTo>
                    <a:pt x="1202" y="299"/>
                  </a:lnTo>
                  <a:lnTo>
                    <a:pt x="1186" y="294"/>
                  </a:lnTo>
                  <a:lnTo>
                    <a:pt x="1171" y="289"/>
                  </a:lnTo>
                  <a:lnTo>
                    <a:pt x="1157" y="286"/>
                  </a:lnTo>
                  <a:lnTo>
                    <a:pt x="1145" y="283"/>
                  </a:lnTo>
                  <a:lnTo>
                    <a:pt x="1086" y="277"/>
                  </a:lnTo>
                  <a:lnTo>
                    <a:pt x="1075" y="276"/>
                  </a:lnTo>
                  <a:lnTo>
                    <a:pt x="1062" y="275"/>
                  </a:lnTo>
                  <a:lnTo>
                    <a:pt x="1050" y="274"/>
                  </a:lnTo>
                  <a:lnTo>
                    <a:pt x="1037" y="273"/>
                  </a:lnTo>
                  <a:lnTo>
                    <a:pt x="1024" y="271"/>
                  </a:lnTo>
                  <a:lnTo>
                    <a:pt x="1012" y="269"/>
                  </a:lnTo>
                  <a:lnTo>
                    <a:pt x="999" y="267"/>
                  </a:lnTo>
                  <a:lnTo>
                    <a:pt x="986" y="265"/>
                  </a:lnTo>
                  <a:lnTo>
                    <a:pt x="974" y="262"/>
                  </a:lnTo>
                  <a:lnTo>
                    <a:pt x="962" y="260"/>
                  </a:lnTo>
                  <a:lnTo>
                    <a:pt x="951" y="257"/>
                  </a:lnTo>
                  <a:lnTo>
                    <a:pt x="939" y="253"/>
                  </a:lnTo>
                  <a:lnTo>
                    <a:pt x="928" y="250"/>
                  </a:lnTo>
                  <a:lnTo>
                    <a:pt x="917" y="246"/>
                  </a:lnTo>
                  <a:lnTo>
                    <a:pt x="907" y="241"/>
                  </a:lnTo>
                  <a:lnTo>
                    <a:pt x="898" y="236"/>
                  </a:lnTo>
                  <a:lnTo>
                    <a:pt x="873" y="222"/>
                  </a:lnTo>
                  <a:lnTo>
                    <a:pt x="850" y="212"/>
                  </a:lnTo>
                  <a:lnTo>
                    <a:pt x="830" y="201"/>
                  </a:lnTo>
                  <a:lnTo>
                    <a:pt x="809" y="193"/>
                  </a:lnTo>
                  <a:lnTo>
                    <a:pt x="789" y="188"/>
                  </a:lnTo>
                  <a:lnTo>
                    <a:pt x="770" y="183"/>
                  </a:lnTo>
                  <a:lnTo>
                    <a:pt x="750" y="178"/>
                  </a:lnTo>
                  <a:lnTo>
                    <a:pt x="731" y="176"/>
                  </a:lnTo>
                  <a:lnTo>
                    <a:pt x="718" y="175"/>
                  </a:lnTo>
                  <a:lnTo>
                    <a:pt x="702" y="173"/>
                  </a:lnTo>
                  <a:lnTo>
                    <a:pt x="682" y="169"/>
                  </a:lnTo>
                  <a:lnTo>
                    <a:pt x="659" y="165"/>
                  </a:lnTo>
                  <a:lnTo>
                    <a:pt x="635" y="160"/>
                  </a:lnTo>
                  <a:lnTo>
                    <a:pt x="607" y="155"/>
                  </a:lnTo>
                  <a:lnTo>
                    <a:pt x="578" y="150"/>
                  </a:lnTo>
                  <a:lnTo>
                    <a:pt x="549" y="143"/>
                  </a:lnTo>
                  <a:lnTo>
                    <a:pt x="519" y="136"/>
                  </a:lnTo>
                  <a:lnTo>
                    <a:pt x="489" y="128"/>
                  </a:lnTo>
                  <a:lnTo>
                    <a:pt x="459" y="120"/>
                  </a:lnTo>
                  <a:lnTo>
                    <a:pt x="431" y="111"/>
                  </a:lnTo>
                  <a:lnTo>
                    <a:pt x="405" y="102"/>
                  </a:lnTo>
                  <a:lnTo>
                    <a:pt x="380" y="93"/>
                  </a:lnTo>
                  <a:lnTo>
                    <a:pt x="358" y="84"/>
                  </a:lnTo>
                  <a:lnTo>
                    <a:pt x="340" y="75"/>
                  </a:lnTo>
                  <a:lnTo>
                    <a:pt x="320" y="65"/>
                  </a:lnTo>
                  <a:lnTo>
                    <a:pt x="299" y="56"/>
                  </a:lnTo>
                  <a:lnTo>
                    <a:pt x="274" y="48"/>
                  </a:lnTo>
                  <a:lnTo>
                    <a:pt x="249" y="40"/>
                  </a:lnTo>
                  <a:lnTo>
                    <a:pt x="221" y="33"/>
                  </a:lnTo>
                  <a:lnTo>
                    <a:pt x="194" y="27"/>
                  </a:lnTo>
                  <a:lnTo>
                    <a:pt x="166" y="22"/>
                  </a:lnTo>
                  <a:lnTo>
                    <a:pt x="140" y="17"/>
                  </a:lnTo>
                  <a:lnTo>
                    <a:pt x="113" y="14"/>
                  </a:lnTo>
                  <a:lnTo>
                    <a:pt x="89" y="10"/>
                  </a:lnTo>
                  <a:lnTo>
                    <a:pt x="66" y="7"/>
                  </a:lnTo>
                  <a:lnTo>
                    <a:pt x="46" y="4"/>
                  </a:lnTo>
                  <a:lnTo>
                    <a:pt x="29" y="2"/>
                  </a:lnTo>
                  <a:lnTo>
                    <a:pt x="16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49"/>
            <p:cNvSpPr>
              <a:spLocks/>
            </p:cNvSpPr>
            <p:nvPr/>
          </p:nvSpPr>
          <p:spPr bwMode="auto">
            <a:xfrm>
              <a:off x="3768" y="3731"/>
              <a:ext cx="470" cy="145"/>
            </a:xfrm>
            <a:custGeom>
              <a:avLst/>
              <a:gdLst>
                <a:gd name="T0" fmla="*/ 1 w 940"/>
                <a:gd name="T1" fmla="*/ 1 h 289"/>
                <a:gd name="T2" fmla="*/ 1 w 940"/>
                <a:gd name="T3" fmla="*/ 1 h 289"/>
                <a:gd name="T4" fmla="*/ 2 w 940"/>
                <a:gd name="T5" fmla="*/ 1 h 289"/>
                <a:gd name="T6" fmla="*/ 3 w 940"/>
                <a:gd name="T7" fmla="*/ 1 h 289"/>
                <a:gd name="T8" fmla="*/ 4 w 940"/>
                <a:gd name="T9" fmla="*/ 2 h 289"/>
                <a:gd name="T10" fmla="*/ 5 w 940"/>
                <a:gd name="T11" fmla="*/ 2 h 289"/>
                <a:gd name="T12" fmla="*/ 6 w 940"/>
                <a:gd name="T13" fmla="*/ 2 h 289"/>
                <a:gd name="T14" fmla="*/ 7 w 940"/>
                <a:gd name="T15" fmla="*/ 2 h 289"/>
                <a:gd name="T16" fmla="*/ 7 w 940"/>
                <a:gd name="T17" fmla="*/ 3 h 289"/>
                <a:gd name="T18" fmla="*/ 7 w 940"/>
                <a:gd name="T19" fmla="*/ 3 h 289"/>
                <a:gd name="T20" fmla="*/ 7 w 940"/>
                <a:gd name="T21" fmla="*/ 3 h 289"/>
                <a:gd name="T22" fmla="*/ 8 w 940"/>
                <a:gd name="T23" fmla="*/ 3 h 289"/>
                <a:gd name="T24" fmla="*/ 9 w 940"/>
                <a:gd name="T25" fmla="*/ 3 h 289"/>
                <a:gd name="T26" fmla="*/ 10 w 940"/>
                <a:gd name="T27" fmla="*/ 3 h 289"/>
                <a:gd name="T28" fmla="*/ 10 w 940"/>
                <a:gd name="T29" fmla="*/ 3 h 289"/>
                <a:gd name="T30" fmla="*/ 11 w 940"/>
                <a:gd name="T31" fmla="*/ 3 h 289"/>
                <a:gd name="T32" fmla="*/ 11 w 940"/>
                <a:gd name="T33" fmla="*/ 4 h 289"/>
                <a:gd name="T34" fmla="*/ 11 w 940"/>
                <a:gd name="T35" fmla="*/ 4 h 289"/>
                <a:gd name="T36" fmla="*/ 12 w 940"/>
                <a:gd name="T37" fmla="*/ 4 h 289"/>
                <a:gd name="T38" fmla="*/ 13 w 940"/>
                <a:gd name="T39" fmla="*/ 4 h 289"/>
                <a:gd name="T40" fmla="*/ 13 w 940"/>
                <a:gd name="T41" fmla="*/ 4 h 289"/>
                <a:gd name="T42" fmla="*/ 14 w 940"/>
                <a:gd name="T43" fmla="*/ 5 h 289"/>
                <a:gd name="T44" fmla="*/ 15 w 940"/>
                <a:gd name="T45" fmla="*/ 5 h 289"/>
                <a:gd name="T46" fmla="*/ 15 w 940"/>
                <a:gd name="T47" fmla="*/ 5 h 289"/>
                <a:gd name="T48" fmla="*/ 15 w 940"/>
                <a:gd name="T49" fmla="*/ 5 h 289"/>
                <a:gd name="T50" fmla="*/ 15 w 940"/>
                <a:gd name="T51" fmla="*/ 5 h 289"/>
                <a:gd name="T52" fmla="*/ 15 w 940"/>
                <a:gd name="T53" fmla="*/ 4 h 289"/>
                <a:gd name="T54" fmla="*/ 14 w 940"/>
                <a:gd name="T55" fmla="*/ 4 h 289"/>
                <a:gd name="T56" fmla="*/ 13 w 940"/>
                <a:gd name="T57" fmla="*/ 4 h 289"/>
                <a:gd name="T58" fmla="*/ 12 w 940"/>
                <a:gd name="T59" fmla="*/ 4 h 289"/>
                <a:gd name="T60" fmla="*/ 12 w 940"/>
                <a:gd name="T61" fmla="*/ 4 h 289"/>
                <a:gd name="T62" fmla="*/ 11 w 940"/>
                <a:gd name="T63" fmla="*/ 3 h 289"/>
                <a:gd name="T64" fmla="*/ 11 w 940"/>
                <a:gd name="T65" fmla="*/ 3 h 289"/>
                <a:gd name="T66" fmla="*/ 11 w 940"/>
                <a:gd name="T67" fmla="*/ 3 h 289"/>
                <a:gd name="T68" fmla="*/ 10 w 940"/>
                <a:gd name="T69" fmla="*/ 3 h 289"/>
                <a:gd name="T70" fmla="*/ 9 w 940"/>
                <a:gd name="T71" fmla="*/ 3 h 289"/>
                <a:gd name="T72" fmla="*/ 9 w 940"/>
                <a:gd name="T73" fmla="*/ 3 h 289"/>
                <a:gd name="T74" fmla="*/ 8 w 940"/>
                <a:gd name="T75" fmla="*/ 3 h 289"/>
                <a:gd name="T76" fmla="*/ 7 w 940"/>
                <a:gd name="T77" fmla="*/ 2 h 289"/>
                <a:gd name="T78" fmla="*/ 7 w 940"/>
                <a:gd name="T79" fmla="*/ 2 h 289"/>
                <a:gd name="T80" fmla="*/ 7 w 940"/>
                <a:gd name="T81" fmla="*/ 2 h 289"/>
                <a:gd name="T82" fmla="*/ 6 w 940"/>
                <a:gd name="T83" fmla="*/ 2 h 289"/>
                <a:gd name="T84" fmla="*/ 6 w 940"/>
                <a:gd name="T85" fmla="*/ 2 h 289"/>
                <a:gd name="T86" fmla="*/ 5 w 940"/>
                <a:gd name="T87" fmla="*/ 2 h 289"/>
                <a:gd name="T88" fmla="*/ 4 w 940"/>
                <a:gd name="T89" fmla="*/ 1 h 289"/>
                <a:gd name="T90" fmla="*/ 2 w 940"/>
                <a:gd name="T91" fmla="*/ 1 h 289"/>
                <a:gd name="T92" fmla="*/ 2 w 940"/>
                <a:gd name="T93" fmla="*/ 1 h 289"/>
                <a:gd name="T94" fmla="*/ 1 w 940"/>
                <a:gd name="T95" fmla="*/ 1 h 289"/>
                <a:gd name="T96" fmla="*/ 1 w 940"/>
                <a:gd name="T97" fmla="*/ 0 h 2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0"/>
                <a:gd name="T148" fmla="*/ 0 h 289"/>
                <a:gd name="T149" fmla="*/ 940 w 940"/>
                <a:gd name="T150" fmla="*/ 289 h 2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0" h="289">
                  <a:moveTo>
                    <a:pt x="0" y="25"/>
                  </a:moveTo>
                  <a:lnTo>
                    <a:pt x="4" y="26"/>
                  </a:lnTo>
                  <a:lnTo>
                    <a:pt x="16" y="30"/>
                  </a:lnTo>
                  <a:lnTo>
                    <a:pt x="34" y="33"/>
                  </a:lnTo>
                  <a:lnTo>
                    <a:pt x="57" y="40"/>
                  </a:lnTo>
                  <a:lnTo>
                    <a:pt x="85" y="47"/>
                  </a:lnTo>
                  <a:lnTo>
                    <a:pt x="116" y="54"/>
                  </a:lnTo>
                  <a:lnTo>
                    <a:pt x="149" y="63"/>
                  </a:lnTo>
                  <a:lnTo>
                    <a:pt x="185" y="71"/>
                  </a:lnTo>
                  <a:lnTo>
                    <a:pt x="221" y="80"/>
                  </a:lnTo>
                  <a:lnTo>
                    <a:pt x="255" y="89"/>
                  </a:lnTo>
                  <a:lnTo>
                    <a:pt x="289" y="99"/>
                  </a:lnTo>
                  <a:lnTo>
                    <a:pt x="320" y="107"/>
                  </a:lnTo>
                  <a:lnTo>
                    <a:pt x="349" y="115"/>
                  </a:lnTo>
                  <a:lnTo>
                    <a:pt x="372" y="122"/>
                  </a:lnTo>
                  <a:lnTo>
                    <a:pt x="390" y="128"/>
                  </a:lnTo>
                  <a:lnTo>
                    <a:pt x="403" y="132"/>
                  </a:lnTo>
                  <a:lnTo>
                    <a:pt x="413" y="136"/>
                  </a:lnTo>
                  <a:lnTo>
                    <a:pt x="425" y="139"/>
                  </a:lnTo>
                  <a:lnTo>
                    <a:pt x="439" y="143"/>
                  </a:lnTo>
                  <a:lnTo>
                    <a:pt x="455" y="147"/>
                  </a:lnTo>
                  <a:lnTo>
                    <a:pt x="471" y="151"/>
                  </a:lnTo>
                  <a:lnTo>
                    <a:pt x="489" y="155"/>
                  </a:lnTo>
                  <a:lnTo>
                    <a:pt x="508" y="159"/>
                  </a:lnTo>
                  <a:lnTo>
                    <a:pt x="526" y="163"/>
                  </a:lnTo>
                  <a:lnTo>
                    <a:pt x="546" y="167"/>
                  </a:lnTo>
                  <a:lnTo>
                    <a:pt x="565" y="171"/>
                  </a:lnTo>
                  <a:lnTo>
                    <a:pt x="584" y="175"/>
                  </a:lnTo>
                  <a:lnTo>
                    <a:pt x="601" y="179"/>
                  </a:lnTo>
                  <a:lnTo>
                    <a:pt x="617" y="184"/>
                  </a:lnTo>
                  <a:lnTo>
                    <a:pt x="631" y="187"/>
                  </a:lnTo>
                  <a:lnTo>
                    <a:pt x="642" y="192"/>
                  </a:lnTo>
                  <a:lnTo>
                    <a:pt x="652" y="196"/>
                  </a:lnTo>
                  <a:lnTo>
                    <a:pt x="661" y="200"/>
                  </a:lnTo>
                  <a:lnTo>
                    <a:pt x="675" y="205"/>
                  </a:lnTo>
                  <a:lnTo>
                    <a:pt x="691" y="212"/>
                  </a:lnTo>
                  <a:lnTo>
                    <a:pt x="710" y="217"/>
                  </a:lnTo>
                  <a:lnTo>
                    <a:pt x="732" y="225"/>
                  </a:lnTo>
                  <a:lnTo>
                    <a:pt x="755" y="232"/>
                  </a:lnTo>
                  <a:lnTo>
                    <a:pt x="778" y="240"/>
                  </a:lnTo>
                  <a:lnTo>
                    <a:pt x="803" y="249"/>
                  </a:lnTo>
                  <a:lnTo>
                    <a:pt x="827" y="255"/>
                  </a:lnTo>
                  <a:lnTo>
                    <a:pt x="850" y="264"/>
                  </a:lnTo>
                  <a:lnTo>
                    <a:pt x="871" y="269"/>
                  </a:lnTo>
                  <a:lnTo>
                    <a:pt x="890" y="275"/>
                  </a:lnTo>
                  <a:lnTo>
                    <a:pt x="906" y="281"/>
                  </a:lnTo>
                  <a:lnTo>
                    <a:pt x="919" y="284"/>
                  </a:lnTo>
                  <a:lnTo>
                    <a:pt x="928" y="288"/>
                  </a:lnTo>
                  <a:lnTo>
                    <a:pt x="933" y="289"/>
                  </a:lnTo>
                  <a:lnTo>
                    <a:pt x="940" y="264"/>
                  </a:lnTo>
                  <a:lnTo>
                    <a:pt x="936" y="262"/>
                  </a:lnTo>
                  <a:lnTo>
                    <a:pt x="928" y="260"/>
                  </a:lnTo>
                  <a:lnTo>
                    <a:pt x="917" y="257"/>
                  </a:lnTo>
                  <a:lnTo>
                    <a:pt x="901" y="251"/>
                  </a:lnTo>
                  <a:lnTo>
                    <a:pt x="882" y="245"/>
                  </a:lnTo>
                  <a:lnTo>
                    <a:pt x="861" y="238"/>
                  </a:lnTo>
                  <a:lnTo>
                    <a:pt x="838" y="231"/>
                  </a:lnTo>
                  <a:lnTo>
                    <a:pt x="815" y="224"/>
                  </a:lnTo>
                  <a:lnTo>
                    <a:pt x="791" y="216"/>
                  </a:lnTo>
                  <a:lnTo>
                    <a:pt x="767" y="208"/>
                  </a:lnTo>
                  <a:lnTo>
                    <a:pt x="744" y="200"/>
                  </a:lnTo>
                  <a:lnTo>
                    <a:pt x="722" y="193"/>
                  </a:lnTo>
                  <a:lnTo>
                    <a:pt x="702" y="186"/>
                  </a:lnTo>
                  <a:lnTo>
                    <a:pt x="686" y="181"/>
                  </a:lnTo>
                  <a:lnTo>
                    <a:pt x="672" y="176"/>
                  </a:lnTo>
                  <a:lnTo>
                    <a:pt x="663" y="171"/>
                  </a:lnTo>
                  <a:lnTo>
                    <a:pt x="654" y="167"/>
                  </a:lnTo>
                  <a:lnTo>
                    <a:pt x="641" y="163"/>
                  </a:lnTo>
                  <a:lnTo>
                    <a:pt x="627" y="159"/>
                  </a:lnTo>
                  <a:lnTo>
                    <a:pt x="610" y="154"/>
                  </a:lnTo>
                  <a:lnTo>
                    <a:pt x="593" y="151"/>
                  </a:lnTo>
                  <a:lnTo>
                    <a:pt x="573" y="146"/>
                  </a:lnTo>
                  <a:lnTo>
                    <a:pt x="553" y="141"/>
                  </a:lnTo>
                  <a:lnTo>
                    <a:pt x="532" y="137"/>
                  </a:lnTo>
                  <a:lnTo>
                    <a:pt x="515" y="133"/>
                  </a:lnTo>
                  <a:lnTo>
                    <a:pt x="496" y="129"/>
                  </a:lnTo>
                  <a:lnTo>
                    <a:pt x="479" y="125"/>
                  </a:lnTo>
                  <a:lnTo>
                    <a:pt x="463" y="122"/>
                  </a:lnTo>
                  <a:lnTo>
                    <a:pt x="448" y="117"/>
                  </a:lnTo>
                  <a:lnTo>
                    <a:pt x="434" y="114"/>
                  </a:lnTo>
                  <a:lnTo>
                    <a:pt x="422" y="110"/>
                  </a:lnTo>
                  <a:lnTo>
                    <a:pt x="413" y="107"/>
                  </a:lnTo>
                  <a:lnTo>
                    <a:pt x="401" y="102"/>
                  </a:lnTo>
                  <a:lnTo>
                    <a:pt x="382" y="96"/>
                  </a:lnTo>
                  <a:lnTo>
                    <a:pt x="358" y="89"/>
                  </a:lnTo>
                  <a:lnTo>
                    <a:pt x="330" y="83"/>
                  </a:lnTo>
                  <a:lnTo>
                    <a:pt x="299" y="75"/>
                  </a:lnTo>
                  <a:lnTo>
                    <a:pt x="267" y="65"/>
                  </a:lnTo>
                  <a:lnTo>
                    <a:pt x="231" y="56"/>
                  </a:lnTo>
                  <a:lnTo>
                    <a:pt x="197" y="47"/>
                  </a:lnTo>
                  <a:lnTo>
                    <a:pt x="161" y="39"/>
                  </a:lnTo>
                  <a:lnTo>
                    <a:pt x="128" y="30"/>
                  </a:lnTo>
                  <a:lnTo>
                    <a:pt x="96" y="22"/>
                  </a:lnTo>
                  <a:lnTo>
                    <a:pt x="69" y="15"/>
                  </a:lnTo>
                  <a:lnTo>
                    <a:pt x="45" y="9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5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50"/>
            <p:cNvSpPr>
              <a:spLocks/>
            </p:cNvSpPr>
            <p:nvPr/>
          </p:nvSpPr>
          <p:spPr bwMode="auto">
            <a:xfrm>
              <a:off x="3775" y="3807"/>
              <a:ext cx="190" cy="70"/>
            </a:xfrm>
            <a:custGeom>
              <a:avLst/>
              <a:gdLst>
                <a:gd name="T0" fmla="*/ 0 w 381"/>
                <a:gd name="T1" fmla="*/ 1 h 139"/>
                <a:gd name="T2" fmla="*/ 0 w 381"/>
                <a:gd name="T3" fmla="*/ 1 h 139"/>
                <a:gd name="T4" fmla="*/ 0 w 381"/>
                <a:gd name="T5" fmla="*/ 1 h 139"/>
                <a:gd name="T6" fmla="*/ 0 w 381"/>
                <a:gd name="T7" fmla="*/ 1 h 139"/>
                <a:gd name="T8" fmla="*/ 0 w 381"/>
                <a:gd name="T9" fmla="*/ 1 h 139"/>
                <a:gd name="T10" fmla="*/ 1 w 381"/>
                <a:gd name="T11" fmla="*/ 1 h 139"/>
                <a:gd name="T12" fmla="*/ 1 w 381"/>
                <a:gd name="T13" fmla="*/ 1 h 139"/>
                <a:gd name="T14" fmla="*/ 1 w 381"/>
                <a:gd name="T15" fmla="*/ 2 h 139"/>
                <a:gd name="T16" fmla="*/ 2 w 381"/>
                <a:gd name="T17" fmla="*/ 2 h 139"/>
                <a:gd name="T18" fmla="*/ 2 w 381"/>
                <a:gd name="T19" fmla="*/ 2 h 139"/>
                <a:gd name="T20" fmla="*/ 2 w 381"/>
                <a:gd name="T21" fmla="*/ 2 h 139"/>
                <a:gd name="T22" fmla="*/ 2 w 381"/>
                <a:gd name="T23" fmla="*/ 2 h 139"/>
                <a:gd name="T24" fmla="*/ 2 w 381"/>
                <a:gd name="T25" fmla="*/ 2 h 139"/>
                <a:gd name="T26" fmla="*/ 3 w 381"/>
                <a:gd name="T27" fmla="*/ 2 h 139"/>
                <a:gd name="T28" fmla="*/ 3 w 381"/>
                <a:gd name="T29" fmla="*/ 2 h 139"/>
                <a:gd name="T30" fmla="*/ 3 w 381"/>
                <a:gd name="T31" fmla="*/ 2 h 139"/>
                <a:gd name="T32" fmla="*/ 3 w 381"/>
                <a:gd name="T33" fmla="*/ 2 h 139"/>
                <a:gd name="T34" fmla="*/ 4 w 381"/>
                <a:gd name="T35" fmla="*/ 2 h 139"/>
                <a:gd name="T36" fmla="*/ 4 w 381"/>
                <a:gd name="T37" fmla="*/ 2 h 139"/>
                <a:gd name="T38" fmla="*/ 4 w 381"/>
                <a:gd name="T39" fmla="*/ 2 h 139"/>
                <a:gd name="T40" fmla="*/ 4 w 381"/>
                <a:gd name="T41" fmla="*/ 2 h 139"/>
                <a:gd name="T42" fmla="*/ 5 w 381"/>
                <a:gd name="T43" fmla="*/ 2 h 139"/>
                <a:gd name="T44" fmla="*/ 5 w 381"/>
                <a:gd name="T45" fmla="*/ 3 h 139"/>
                <a:gd name="T46" fmla="*/ 5 w 381"/>
                <a:gd name="T47" fmla="*/ 3 h 139"/>
                <a:gd name="T48" fmla="*/ 5 w 381"/>
                <a:gd name="T49" fmla="*/ 3 h 139"/>
                <a:gd name="T50" fmla="*/ 5 w 381"/>
                <a:gd name="T51" fmla="*/ 2 h 139"/>
                <a:gd name="T52" fmla="*/ 5 w 381"/>
                <a:gd name="T53" fmla="*/ 2 h 139"/>
                <a:gd name="T54" fmla="*/ 5 w 381"/>
                <a:gd name="T55" fmla="*/ 2 h 139"/>
                <a:gd name="T56" fmla="*/ 5 w 381"/>
                <a:gd name="T57" fmla="*/ 2 h 139"/>
                <a:gd name="T58" fmla="*/ 5 w 381"/>
                <a:gd name="T59" fmla="*/ 2 h 139"/>
                <a:gd name="T60" fmla="*/ 5 w 381"/>
                <a:gd name="T61" fmla="*/ 2 h 139"/>
                <a:gd name="T62" fmla="*/ 4 w 381"/>
                <a:gd name="T63" fmla="*/ 2 h 139"/>
                <a:gd name="T64" fmla="*/ 4 w 381"/>
                <a:gd name="T65" fmla="*/ 2 h 139"/>
                <a:gd name="T66" fmla="*/ 4 w 381"/>
                <a:gd name="T67" fmla="*/ 2 h 139"/>
                <a:gd name="T68" fmla="*/ 3 w 381"/>
                <a:gd name="T69" fmla="*/ 2 h 139"/>
                <a:gd name="T70" fmla="*/ 3 w 381"/>
                <a:gd name="T71" fmla="*/ 2 h 139"/>
                <a:gd name="T72" fmla="*/ 3 w 381"/>
                <a:gd name="T73" fmla="*/ 2 h 139"/>
                <a:gd name="T74" fmla="*/ 3 w 381"/>
                <a:gd name="T75" fmla="*/ 2 h 139"/>
                <a:gd name="T76" fmla="*/ 2 w 381"/>
                <a:gd name="T77" fmla="*/ 2 h 139"/>
                <a:gd name="T78" fmla="*/ 2 w 381"/>
                <a:gd name="T79" fmla="*/ 1 h 139"/>
                <a:gd name="T80" fmla="*/ 2 w 381"/>
                <a:gd name="T81" fmla="*/ 1 h 139"/>
                <a:gd name="T82" fmla="*/ 2 w 381"/>
                <a:gd name="T83" fmla="*/ 1 h 139"/>
                <a:gd name="T84" fmla="*/ 2 w 381"/>
                <a:gd name="T85" fmla="*/ 1 h 139"/>
                <a:gd name="T86" fmla="*/ 1 w 381"/>
                <a:gd name="T87" fmla="*/ 1 h 139"/>
                <a:gd name="T88" fmla="*/ 1 w 381"/>
                <a:gd name="T89" fmla="*/ 1 h 139"/>
                <a:gd name="T90" fmla="*/ 1 w 381"/>
                <a:gd name="T91" fmla="*/ 1 h 139"/>
                <a:gd name="T92" fmla="*/ 0 w 381"/>
                <a:gd name="T93" fmla="*/ 1 h 139"/>
                <a:gd name="T94" fmla="*/ 0 w 381"/>
                <a:gd name="T95" fmla="*/ 1 h 139"/>
                <a:gd name="T96" fmla="*/ 0 w 381"/>
                <a:gd name="T97" fmla="*/ 1 h 139"/>
                <a:gd name="T98" fmla="*/ 0 w 381"/>
                <a:gd name="T99" fmla="*/ 0 h 139"/>
                <a:gd name="T100" fmla="*/ 0 w 381"/>
                <a:gd name="T101" fmla="*/ 1 h 1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81"/>
                <a:gd name="T154" fmla="*/ 0 h 139"/>
                <a:gd name="T155" fmla="*/ 381 w 381"/>
                <a:gd name="T156" fmla="*/ 139 h 1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81" h="139">
                  <a:moveTo>
                    <a:pt x="0" y="25"/>
                  </a:moveTo>
                  <a:lnTo>
                    <a:pt x="5" y="27"/>
                  </a:lnTo>
                  <a:lnTo>
                    <a:pt x="17" y="31"/>
                  </a:lnTo>
                  <a:lnTo>
                    <a:pt x="35" y="38"/>
                  </a:lnTo>
                  <a:lnTo>
                    <a:pt x="56" y="45"/>
                  </a:lnTo>
                  <a:lnTo>
                    <a:pt x="79" y="54"/>
                  </a:lnTo>
                  <a:lnTo>
                    <a:pt x="102" y="62"/>
                  </a:lnTo>
                  <a:lnTo>
                    <a:pt x="123" y="70"/>
                  </a:lnTo>
                  <a:lnTo>
                    <a:pt x="140" y="78"/>
                  </a:lnTo>
                  <a:lnTo>
                    <a:pt x="148" y="81"/>
                  </a:lnTo>
                  <a:lnTo>
                    <a:pt x="158" y="86"/>
                  </a:lnTo>
                  <a:lnTo>
                    <a:pt x="171" y="89"/>
                  </a:lnTo>
                  <a:lnTo>
                    <a:pt x="185" y="93"/>
                  </a:lnTo>
                  <a:lnTo>
                    <a:pt x="200" y="96"/>
                  </a:lnTo>
                  <a:lnTo>
                    <a:pt x="216" y="100"/>
                  </a:lnTo>
                  <a:lnTo>
                    <a:pt x="233" y="104"/>
                  </a:lnTo>
                  <a:lnTo>
                    <a:pt x="250" y="108"/>
                  </a:lnTo>
                  <a:lnTo>
                    <a:pt x="267" y="111"/>
                  </a:lnTo>
                  <a:lnTo>
                    <a:pt x="284" y="116"/>
                  </a:lnTo>
                  <a:lnTo>
                    <a:pt x="301" y="119"/>
                  </a:lnTo>
                  <a:lnTo>
                    <a:pt x="318" y="124"/>
                  </a:lnTo>
                  <a:lnTo>
                    <a:pt x="333" y="127"/>
                  </a:lnTo>
                  <a:lnTo>
                    <a:pt x="346" y="132"/>
                  </a:lnTo>
                  <a:lnTo>
                    <a:pt x="355" y="136"/>
                  </a:lnTo>
                  <a:lnTo>
                    <a:pt x="361" y="139"/>
                  </a:lnTo>
                  <a:lnTo>
                    <a:pt x="381" y="121"/>
                  </a:lnTo>
                  <a:lnTo>
                    <a:pt x="375" y="116"/>
                  </a:lnTo>
                  <a:lnTo>
                    <a:pt x="367" y="113"/>
                  </a:lnTo>
                  <a:lnTo>
                    <a:pt x="355" y="108"/>
                  </a:lnTo>
                  <a:lnTo>
                    <a:pt x="341" y="103"/>
                  </a:lnTo>
                  <a:lnTo>
                    <a:pt x="325" y="99"/>
                  </a:lnTo>
                  <a:lnTo>
                    <a:pt x="306" y="94"/>
                  </a:lnTo>
                  <a:lnTo>
                    <a:pt x="283" y="88"/>
                  </a:lnTo>
                  <a:lnTo>
                    <a:pt x="256" y="83"/>
                  </a:lnTo>
                  <a:lnTo>
                    <a:pt x="240" y="79"/>
                  </a:lnTo>
                  <a:lnTo>
                    <a:pt x="224" y="76"/>
                  </a:lnTo>
                  <a:lnTo>
                    <a:pt x="208" y="72"/>
                  </a:lnTo>
                  <a:lnTo>
                    <a:pt x="194" y="69"/>
                  </a:lnTo>
                  <a:lnTo>
                    <a:pt x="180" y="65"/>
                  </a:lnTo>
                  <a:lnTo>
                    <a:pt x="169" y="62"/>
                  </a:lnTo>
                  <a:lnTo>
                    <a:pt x="159" y="58"/>
                  </a:lnTo>
                  <a:lnTo>
                    <a:pt x="151" y="55"/>
                  </a:lnTo>
                  <a:lnTo>
                    <a:pt x="134" y="47"/>
                  </a:lnTo>
                  <a:lnTo>
                    <a:pt x="113" y="39"/>
                  </a:lnTo>
                  <a:lnTo>
                    <a:pt x="90" y="30"/>
                  </a:lnTo>
                  <a:lnTo>
                    <a:pt x="67" y="20"/>
                  </a:lnTo>
                  <a:lnTo>
                    <a:pt x="45" y="13"/>
                  </a:lnTo>
                  <a:lnTo>
                    <a:pt x="27" y="6"/>
                  </a:lnTo>
                  <a:lnTo>
                    <a:pt x="14" y="2"/>
                  </a:lnTo>
                  <a:lnTo>
                    <a:pt x="9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152"/>
            <p:cNvSpPr>
              <a:spLocks/>
            </p:cNvSpPr>
            <p:nvPr/>
          </p:nvSpPr>
          <p:spPr bwMode="auto">
            <a:xfrm>
              <a:off x="3682" y="3130"/>
              <a:ext cx="549" cy="548"/>
            </a:xfrm>
            <a:custGeom>
              <a:avLst/>
              <a:gdLst>
                <a:gd name="T0" fmla="*/ 17 w 1098"/>
                <a:gd name="T1" fmla="*/ 9 h 1098"/>
                <a:gd name="T2" fmla="*/ 17 w 1098"/>
                <a:gd name="T3" fmla="*/ 11 h 1098"/>
                <a:gd name="T4" fmla="*/ 17 w 1098"/>
                <a:gd name="T5" fmla="*/ 12 h 1098"/>
                <a:gd name="T6" fmla="*/ 15 w 1098"/>
                <a:gd name="T7" fmla="*/ 14 h 1098"/>
                <a:gd name="T8" fmla="*/ 14 w 1098"/>
                <a:gd name="T9" fmla="*/ 15 h 1098"/>
                <a:gd name="T10" fmla="*/ 13 w 1098"/>
                <a:gd name="T11" fmla="*/ 16 h 1098"/>
                <a:gd name="T12" fmla="*/ 11 w 1098"/>
                <a:gd name="T13" fmla="*/ 16 h 1098"/>
                <a:gd name="T14" fmla="*/ 9 w 1098"/>
                <a:gd name="T15" fmla="*/ 17 h 1098"/>
                <a:gd name="T16" fmla="*/ 8 w 1098"/>
                <a:gd name="T17" fmla="*/ 17 h 1098"/>
                <a:gd name="T18" fmla="*/ 6 w 1098"/>
                <a:gd name="T19" fmla="*/ 16 h 1098"/>
                <a:gd name="T20" fmla="*/ 4 w 1098"/>
                <a:gd name="T21" fmla="*/ 16 h 1098"/>
                <a:gd name="T22" fmla="*/ 3 w 1098"/>
                <a:gd name="T23" fmla="*/ 15 h 1098"/>
                <a:gd name="T24" fmla="*/ 2 w 1098"/>
                <a:gd name="T25" fmla="*/ 14 h 1098"/>
                <a:gd name="T26" fmla="*/ 1 w 1098"/>
                <a:gd name="T27" fmla="*/ 12 h 1098"/>
                <a:gd name="T28" fmla="*/ 1 w 1098"/>
                <a:gd name="T29" fmla="*/ 11 h 1098"/>
                <a:gd name="T30" fmla="*/ 1 w 1098"/>
                <a:gd name="T31" fmla="*/ 9 h 1098"/>
                <a:gd name="T32" fmla="*/ 1 w 1098"/>
                <a:gd name="T33" fmla="*/ 7 h 1098"/>
                <a:gd name="T34" fmla="*/ 1 w 1098"/>
                <a:gd name="T35" fmla="*/ 6 h 1098"/>
                <a:gd name="T36" fmla="*/ 1 w 1098"/>
                <a:gd name="T37" fmla="*/ 4 h 1098"/>
                <a:gd name="T38" fmla="*/ 2 w 1098"/>
                <a:gd name="T39" fmla="*/ 3 h 1098"/>
                <a:gd name="T40" fmla="*/ 3 w 1098"/>
                <a:gd name="T41" fmla="*/ 1 h 1098"/>
                <a:gd name="T42" fmla="*/ 4 w 1098"/>
                <a:gd name="T43" fmla="*/ 1 h 1098"/>
                <a:gd name="T44" fmla="*/ 6 w 1098"/>
                <a:gd name="T45" fmla="*/ 0 h 1098"/>
                <a:gd name="T46" fmla="*/ 8 w 1098"/>
                <a:gd name="T47" fmla="*/ 0 h 1098"/>
                <a:gd name="T48" fmla="*/ 9 w 1098"/>
                <a:gd name="T49" fmla="*/ 0 h 1098"/>
                <a:gd name="T50" fmla="*/ 11 w 1098"/>
                <a:gd name="T51" fmla="*/ 0 h 1098"/>
                <a:gd name="T52" fmla="*/ 13 w 1098"/>
                <a:gd name="T53" fmla="*/ 1 h 1098"/>
                <a:gd name="T54" fmla="*/ 14 w 1098"/>
                <a:gd name="T55" fmla="*/ 1 h 1098"/>
                <a:gd name="T56" fmla="*/ 15 w 1098"/>
                <a:gd name="T57" fmla="*/ 3 h 1098"/>
                <a:gd name="T58" fmla="*/ 17 w 1098"/>
                <a:gd name="T59" fmla="*/ 4 h 1098"/>
                <a:gd name="T60" fmla="*/ 17 w 1098"/>
                <a:gd name="T61" fmla="*/ 6 h 1098"/>
                <a:gd name="T62" fmla="*/ 17 w 1098"/>
                <a:gd name="T63" fmla="*/ 7 h 10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8"/>
                <a:gd name="T97" fmla="*/ 0 h 1098"/>
                <a:gd name="T98" fmla="*/ 1098 w 1098"/>
                <a:gd name="T99" fmla="*/ 1098 h 10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8" h="1098">
                  <a:moveTo>
                    <a:pt x="1098" y="549"/>
                  </a:moveTo>
                  <a:lnTo>
                    <a:pt x="1096" y="605"/>
                  </a:lnTo>
                  <a:lnTo>
                    <a:pt x="1086" y="660"/>
                  </a:lnTo>
                  <a:lnTo>
                    <a:pt x="1074" y="713"/>
                  </a:lnTo>
                  <a:lnTo>
                    <a:pt x="1055" y="762"/>
                  </a:lnTo>
                  <a:lnTo>
                    <a:pt x="1032" y="811"/>
                  </a:lnTo>
                  <a:lnTo>
                    <a:pt x="1005" y="856"/>
                  </a:lnTo>
                  <a:lnTo>
                    <a:pt x="972" y="898"/>
                  </a:lnTo>
                  <a:lnTo>
                    <a:pt x="938" y="937"/>
                  </a:lnTo>
                  <a:lnTo>
                    <a:pt x="899" y="972"/>
                  </a:lnTo>
                  <a:lnTo>
                    <a:pt x="856" y="1004"/>
                  </a:lnTo>
                  <a:lnTo>
                    <a:pt x="811" y="1032"/>
                  </a:lnTo>
                  <a:lnTo>
                    <a:pt x="763" y="1055"/>
                  </a:lnTo>
                  <a:lnTo>
                    <a:pt x="712" y="1073"/>
                  </a:lnTo>
                  <a:lnTo>
                    <a:pt x="659" y="1086"/>
                  </a:lnTo>
                  <a:lnTo>
                    <a:pt x="605" y="1095"/>
                  </a:lnTo>
                  <a:lnTo>
                    <a:pt x="548" y="1098"/>
                  </a:lnTo>
                  <a:lnTo>
                    <a:pt x="492" y="1095"/>
                  </a:lnTo>
                  <a:lnTo>
                    <a:pt x="438" y="1086"/>
                  </a:lnTo>
                  <a:lnTo>
                    <a:pt x="385" y="1073"/>
                  </a:lnTo>
                  <a:lnTo>
                    <a:pt x="335" y="1055"/>
                  </a:lnTo>
                  <a:lnTo>
                    <a:pt x="287" y="1032"/>
                  </a:lnTo>
                  <a:lnTo>
                    <a:pt x="242" y="1004"/>
                  </a:lnTo>
                  <a:lnTo>
                    <a:pt x="199" y="972"/>
                  </a:lnTo>
                  <a:lnTo>
                    <a:pt x="160" y="937"/>
                  </a:lnTo>
                  <a:lnTo>
                    <a:pt x="126" y="898"/>
                  </a:lnTo>
                  <a:lnTo>
                    <a:pt x="93" y="856"/>
                  </a:lnTo>
                  <a:lnTo>
                    <a:pt x="66" y="811"/>
                  </a:lnTo>
                  <a:lnTo>
                    <a:pt x="43" y="762"/>
                  </a:lnTo>
                  <a:lnTo>
                    <a:pt x="24" y="713"/>
                  </a:lnTo>
                  <a:lnTo>
                    <a:pt x="12" y="660"/>
                  </a:lnTo>
                  <a:lnTo>
                    <a:pt x="2" y="605"/>
                  </a:lnTo>
                  <a:lnTo>
                    <a:pt x="0" y="549"/>
                  </a:lnTo>
                  <a:lnTo>
                    <a:pt x="2" y="493"/>
                  </a:lnTo>
                  <a:lnTo>
                    <a:pt x="12" y="438"/>
                  </a:lnTo>
                  <a:lnTo>
                    <a:pt x="24" y="385"/>
                  </a:lnTo>
                  <a:lnTo>
                    <a:pt x="43" y="336"/>
                  </a:lnTo>
                  <a:lnTo>
                    <a:pt x="66" y="287"/>
                  </a:lnTo>
                  <a:lnTo>
                    <a:pt x="93" y="242"/>
                  </a:lnTo>
                  <a:lnTo>
                    <a:pt x="126" y="200"/>
                  </a:lnTo>
                  <a:lnTo>
                    <a:pt x="160" y="161"/>
                  </a:lnTo>
                  <a:lnTo>
                    <a:pt x="199" y="126"/>
                  </a:lnTo>
                  <a:lnTo>
                    <a:pt x="242" y="94"/>
                  </a:lnTo>
                  <a:lnTo>
                    <a:pt x="287" y="66"/>
                  </a:lnTo>
                  <a:lnTo>
                    <a:pt x="335" y="43"/>
                  </a:lnTo>
                  <a:lnTo>
                    <a:pt x="385" y="25"/>
                  </a:lnTo>
                  <a:lnTo>
                    <a:pt x="438" y="12"/>
                  </a:lnTo>
                  <a:lnTo>
                    <a:pt x="492" y="3"/>
                  </a:lnTo>
                  <a:lnTo>
                    <a:pt x="548" y="0"/>
                  </a:lnTo>
                  <a:lnTo>
                    <a:pt x="611" y="3"/>
                  </a:lnTo>
                  <a:lnTo>
                    <a:pt x="669" y="11"/>
                  </a:lnTo>
                  <a:lnTo>
                    <a:pt x="725" y="25"/>
                  </a:lnTo>
                  <a:lnTo>
                    <a:pt x="778" y="43"/>
                  </a:lnTo>
                  <a:lnTo>
                    <a:pt x="826" y="65"/>
                  </a:lnTo>
                  <a:lnTo>
                    <a:pt x="871" y="93"/>
                  </a:lnTo>
                  <a:lnTo>
                    <a:pt x="912" y="124"/>
                  </a:lnTo>
                  <a:lnTo>
                    <a:pt x="950" y="158"/>
                  </a:lnTo>
                  <a:lnTo>
                    <a:pt x="984" y="198"/>
                  </a:lnTo>
                  <a:lnTo>
                    <a:pt x="1014" y="240"/>
                  </a:lnTo>
                  <a:lnTo>
                    <a:pt x="1039" y="285"/>
                  </a:lnTo>
                  <a:lnTo>
                    <a:pt x="1060" y="334"/>
                  </a:lnTo>
                  <a:lnTo>
                    <a:pt x="1076" y="384"/>
                  </a:lnTo>
                  <a:lnTo>
                    <a:pt x="1089" y="437"/>
                  </a:lnTo>
                  <a:lnTo>
                    <a:pt x="1096" y="491"/>
                  </a:lnTo>
                  <a:lnTo>
                    <a:pt x="1098" y="5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153"/>
            <p:cNvSpPr>
              <a:spLocks/>
            </p:cNvSpPr>
            <p:nvPr/>
          </p:nvSpPr>
          <p:spPr bwMode="auto">
            <a:xfrm>
              <a:off x="3739" y="3231"/>
              <a:ext cx="470" cy="425"/>
            </a:xfrm>
            <a:custGeom>
              <a:avLst/>
              <a:gdLst>
                <a:gd name="T0" fmla="*/ 13 w 940"/>
                <a:gd name="T1" fmla="*/ 0 h 852"/>
                <a:gd name="T2" fmla="*/ 14 w 940"/>
                <a:gd name="T3" fmla="*/ 1 h 852"/>
                <a:gd name="T4" fmla="*/ 14 w 940"/>
                <a:gd name="T5" fmla="*/ 2 h 852"/>
                <a:gd name="T6" fmla="*/ 14 w 940"/>
                <a:gd name="T7" fmla="*/ 3 h 852"/>
                <a:gd name="T8" fmla="*/ 14 w 940"/>
                <a:gd name="T9" fmla="*/ 4 h 852"/>
                <a:gd name="T10" fmla="*/ 14 w 940"/>
                <a:gd name="T11" fmla="*/ 6 h 852"/>
                <a:gd name="T12" fmla="*/ 13 w 940"/>
                <a:gd name="T13" fmla="*/ 7 h 852"/>
                <a:gd name="T14" fmla="*/ 12 w 940"/>
                <a:gd name="T15" fmla="*/ 9 h 852"/>
                <a:gd name="T16" fmla="*/ 11 w 940"/>
                <a:gd name="T17" fmla="*/ 10 h 852"/>
                <a:gd name="T18" fmla="*/ 10 w 940"/>
                <a:gd name="T19" fmla="*/ 10 h 852"/>
                <a:gd name="T20" fmla="*/ 9 w 940"/>
                <a:gd name="T21" fmla="*/ 11 h 852"/>
                <a:gd name="T22" fmla="*/ 7 w 940"/>
                <a:gd name="T23" fmla="*/ 11 h 852"/>
                <a:gd name="T24" fmla="*/ 6 w 940"/>
                <a:gd name="T25" fmla="*/ 11 h 852"/>
                <a:gd name="T26" fmla="*/ 5 w 940"/>
                <a:gd name="T27" fmla="*/ 11 h 852"/>
                <a:gd name="T28" fmla="*/ 4 w 940"/>
                <a:gd name="T29" fmla="*/ 11 h 852"/>
                <a:gd name="T30" fmla="*/ 3 w 940"/>
                <a:gd name="T31" fmla="*/ 11 h 852"/>
                <a:gd name="T32" fmla="*/ 3 w 940"/>
                <a:gd name="T33" fmla="*/ 11 h 852"/>
                <a:gd name="T34" fmla="*/ 2 w 940"/>
                <a:gd name="T35" fmla="*/ 10 h 852"/>
                <a:gd name="T36" fmla="*/ 1 w 940"/>
                <a:gd name="T37" fmla="*/ 10 h 852"/>
                <a:gd name="T38" fmla="*/ 1 w 940"/>
                <a:gd name="T39" fmla="*/ 9 h 852"/>
                <a:gd name="T40" fmla="*/ 1 w 940"/>
                <a:gd name="T41" fmla="*/ 9 h 852"/>
                <a:gd name="T42" fmla="*/ 1 w 940"/>
                <a:gd name="T43" fmla="*/ 10 h 852"/>
                <a:gd name="T44" fmla="*/ 2 w 940"/>
                <a:gd name="T45" fmla="*/ 11 h 852"/>
                <a:gd name="T46" fmla="*/ 3 w 940"/>
                <a:gd name="T47" fmla="*/ 11 h 852"/>
                <a:gd name="T48" fmla="*/ 4 w 940"/>
                <a:gd name="T49" fmla="*/ 12 h 852"/>
                <a:gd name="T50" fmla="*/ 5 w 940"/>
                <a:gd name="T51" fmla="*/ 12 h 852"/>
                <a:gd name="T52" fmla="*/ 6 w 940"/>
                <a:gd name="T53" fmla="*/ 13 h 852"/>
                <a:gd name="T54" fmla="*/ 7 w 940"/>
                <a:gd name="T55" fmla="*/ 13 h 852"/>
                <a:gd name="T56" fmla="*/ 7 w 940"/>
                <a:gd name="T57" fmla="*/ 13 h 852"/>
                <a:gd name="T58" fmla="*/ 10 w 940"/>
                <a:gd name="T59" fmla="*/ 12 h 852"/>
                <a:gd name="T60" fmla="*/ 11 w 940"/>
                <a:gd name="T61" fmla="*/ 12 h 852"/>
                <a:gd name="T62" fmla="*/ 12 w 940"/>
                <a:gd name="T63" fmla="*/ 11 h 852"/>
                <a:gd name="T64" fmla="*/ 13 w 940"/>
                <a:gd name="T65" fmla="*/ 10 h 852"/>
                <a:gd name="T66" fmla="*/ 14 w 940"/>
                <a:gd name="T67" fmla="*/ 9 h 852"/>
                <a:gd name="T68" fmla="*/ 15 w 940"/>
                <a:gd name="T69" fmla="*/ 7 h 852"/>
                <a:gd name="T70" fmla="*/ 15 w 940"/>
                <a:gd name="T71" fmla="*/ 6 h 852"/>
                <a:gd name="T72" fmla="*/ 15 w 940"/>
                <a:gd name="T73" fmla="*/ 4 h 852"/>
                <a:gd name="T74" fmla="*/ 15 w 940"/>
                <a:gd name="T75" fmla="*/ 3 h 852"/>
                <a:gd name="T76" fmla="*/ 14 w 940"/>
                <a:gd name="T77" fmla="*/ 1 h 852"/>
                <a:gd name="T78" fmla="*/ 13 w 940"/>
                <a:gd name="T79" fmla="*/ 0 h 8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0"/>
                <a:gd name="T121" fmla="*/ 0 h 852"/>
                <a:gd name="T122" fmla="*/ 940 w 940"/>
                <a:gd name="T123" fmla="*/ 852 h 8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0" h="852">
                  <a:moveTo>
                    <a:pt x="801" y="0"/>
                  </a:moveTo>
                  <a:lnTo>
                    <a:pt x="817" y="29"/>
                  </a:lnTo>
                  <a:lnTo>
                    <a:pt x="831" y="59"/>
                  </a:lnTo>
                  <a:lnTo>
                    <a:pt x="842" y="90"/>
                  </a:lnTo>
                  <a:lnTo>
                    <a:pt x="853" y="121"/>
                  </a:lnTo>
                  <a:lnTo>
                    <a:pt x="861" y="155"/>
                  </a:lnTo>
                  <a:lnTo>
                    <a:pt x="866" y="188"/>
                  </a:lnTo>
                  <a:lnTo>
                    <a:pt x="870" y="223"/>
                  </a:lnTo>
                  <a:lnTo>
                    <a:pt x="871" y="257"/>
                  </a:lnTo>
                  <a:lnTo>
                    <a:pt x="869" y="309"/>
                  </a:lnTo>
                  <a:lnTo>
                    <a:pt x="861" y="359"/>
                  </a:lnTo>
                  <a:lnTo>
                    <a:pt x="848" y="407"/>
                  </a:lnTo>
                  <a:lnTo>
                    <a:pt x="832" y="453"/>
                  </a:lnTo>
                  <a:lnTo>
                    <a:pt x="810" y="497"/>
                  </a:lnTo>
                  <a:lnTo>
                    <a:pt x="785" y="538"/>
                  </a:lnTo>
                  <a:lnTo>
                    <a:pt x="756" y="578"/>
                  </a:lnTo>
                  <a:lnTo>
                    <a:pt x="724" y="613"/>
                  </a:lnTo>
                  <a:lnTo>
                    <a:pt x="688" y="646"/>
                  </a:lnTo>
                  <a:lnTo>
                    <a:pt x="649" y="674"/>
                  </a:lnTo>
                  <a:lnTo>
                    <a:pt x="607" y="700"/>
                  </a:lnTo>
                  <a:lnTo>
                    <a:pt x="563" y="722"/>
                  </a:lnTo>
                  <a:lnTo>
                    <a:pt x="516" y="738"/>
                  </a:lnTo>
                  <a:lnTo>
                    <a:pt x="468" y="750"/>
                  </a:lnTo>
                  <a:lnTo>
                    <a:pt x="418" y="758"/>
                  </a:lnTo>
                  <a:lnTo>
                    <a:pt x="366" y="761"/>
                  </a:lnTo>
                  <a:lnTo>
                    <a:pt x="340" y="760"/>
                  </a:lnTo>
                  <a:lnTo>
                    <a:pt x="313" y="758"/>
                  </a:lnTo>
                  <a:lnTo>
                    <a:pt x="287" y="755"/>
                  </a:lnTo>
                  <a:lnTo>
                    <a:pt x="262" y="750"/>
                  </a:lnTo>
                  <a:lnTo>
                    <a:pt x="236" y="743"/>
                  </a:lnTo>
                  <a:lnTo>
                    <a:pt x="212" y="737"/>
                  </a:lnTo>
                  <a:lnTo>
                    <a:pt x="188" y="728"/>
                  </a:lnTo>
                  <a:lnTo>
                    <a:pt x="164" y="718"/>
                  </a:lnTo>
                  <a:lnTo>
                    <a:pt x="141" y="708"/>
                  </a:lnTo>
                  <a:lnTo>
                    <a:pt x="119" y="696"/>
                  </a:lnTo>
                  <a:lnTo>
                    <a:pt x="97" y="684"/>
                  </a:lnTo>
                  <a:lnTo>
                    <a:pt x="76" y="670"/>
                  </a:lnTo>
                  <a:lnTo>
                    <a:pt x="55" y="655"/>
                  </a:lnTo>
                  <a:lnTo>
                    <a:pt x="37" y="639"/>
                  </a:lnTo>
                  <a:lnTo>
                    <a:pt x="17" y="621"/>
                  </a:lnTo>
                  <a:lnTo>
                    <a:pt x="0" y="604"/>
                  </a:lnTo>
                  <a:lnTo>
                    <a:pt x="17" y="632"/>
                  </a:lnTo>
                  <a:lnTo>
                    <a:pt x="36" y="657"/>
                  </a:lnTo>
                  <a:lnTo>
                    <a:pt x="56" y="682"/>
                  </a:lnTo>
                  <a:lnTo>
                    <a:pt x="78" y="705"/>
                  </a:lnTo>
                  <a:lnTo>
                    <a:pt x="103" y="727"/>
                  </a:lnTo>
                  <a:lnTo>
                    <a:pt x="127" y="748"/>
                  </a:lnTo>
                  <a:lnTo>
                    <a:pt x="153" y="767"/>
                  </a:lnTo>
                  <a:lnTo>
                    <a:pt x="181" y="784"/>
                  </a:lnTo>
                  <a:lnTo>
                    <a:pt x="210" y="799"/>
                  </a:lnTo>
                  <a:lnTo>
                    <a:pt x="239" y="813"/>
                  </a:lnTo>
                  <a:lnTo>
                    <a:pt x="270" y="824"/>
                  </a:lnTo>
                  <a:lnTo>
                    <a:pt x="301" y="835"/>
                  </a:lnTo>
                  <a:lnTo>
                    <a:pt x="333" y="841"/>
                  </a:lnTo>
                  <a:lnTo>
                    <a:pt x="366" y="847"/>
                  </a:lnTo>
                  <a:lnTo>
                    <a:pt x="400" y="851"/>
                  </a:lnTo>
                  <a:lnTo>
                    <a:pt x="434" y="852"/>
                  </a:lnTo>
                  <a:lnTo>
                    <a:pt x="486" y="849"/>
                  </a:lnTo>
                  <a:lnTo>
                    <a:pt x="536" y="841"/>
                  </a:lnTo>
                  <a:lnTo>
                    <a:pt x="584" y="829"/>
                  </a:lnTo>
                  <a:lnTo>
                    <a:pt x="631" y="813"/>
                  </a:lnTo>
                  <a:lnTo>
                    <a:pt x="675" y="791"/>
                  </a:lnTo>
                  <a:lnTo>
                    <a:pt x="717" y="765"/>
                  </a:lnTo>
                  <a:lnTo>
                    <a:pt x="756" y="737"/>
                  </a:lnTo>
                  <a:lnTo>
                    <a:pt x="791" y="704"/>
                  </a:lnTo>
                  <a:lnTo>
                    <a:pt x="825" y="669"/>
                  </a:lnTo>
                  <a:lnTo>
                    <a:pt x="854" y="629"/>
                  </a:lnTo>
                  <a:lnTo>
                    <a:pt x="879" y="588"/>
                  </a:lnTo>
                  <a:lnTo>
                    <a:pt x="900" y="544"/>
                  </a:lnTo>
                  <a:lnTo>
                    <a:pt x="917" y="497"/>
                  </a:lnTo>
                  <a:lnTo>
                    <a:pt x="930" y="448"/>
                  </a:lnTo>
                  <a:lnTo>
                    <a:pt x="938" y="399"/>
                  </a:lnTo>
                  <a:lnTo>
                    <a:pt x="940" y="347"/>
                  </a:lnTo>
                  <a:lnTo>
                    <a:pt x="938" y="297"/>
                  </a:lnTo>
                  <a:lnTo>
                    <a:pt x="931" y="249"/>
                  </a:lnTo>
                  <a:lnTo>
                    <a:pt x="918" y="203"/>
                  </a:lnTo>
                  <a:lnTo>
                    <a:pt x="903" y="158"/>
                  </a:lnTo>
                  <a:lnTo>
                    <a:pt x="882" y="114"/>
                  </a:lnTo>
                  <a:lnTo>
                    <a:pt x="859" y="74"/>
                  </a:lnTo>
                  <a:lnTo>
                    <a:pt x="832" y="36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154"/>
            <p:cNvSpPr>
              <a:spLocks/>
            </p:cNvSpPr>
            <p:nvPr/>
          </p:nvSpPr>
          <p:spPr bwMode="auto">
            <a:xfrm>
              <a:off x="3704" y="3152"/>
              <a:ext cx="470" cy="459"/>
            </a:xfrm>
            <a:custGeom>
              <a:avLst/>
              <a:gdLst>
                <a:gd name="T0" fmla="*/ 7 w 941"/>
                <a:gd name="T1" fmla="*/ 14 h 919"/>
                <a:gd name="T2" fmla="*/ 9 w 941"/>
                <a:gd name="T3" fmla="*/ 14 h 919"/>
                <a:gd name="T4" fmla="*/ 10 w 941"/>
                <a:gd name="T5" fmla="*/ 13 h 919"/>
                <a:gd name="T6" fmla="*/ 11 w 941"/>
                <a:gd name="T7" fmla="*/ 12 h 919"/>
                <a:gd name="T8" fmla="*/ 12 w 941"/>
                <a:gd name="T9" fmla="*/ 11 h 919"/>
                <a:gd name="T10" fmla="*/ 13 w 941"/>
                <a:gd name="T11" fmla="*/ 10 h 919"/>
                <a:gd name="T12" fmla="*/ 14 w 941"/>
                <a:gd name="T13" fmla="*/ 8 h 919"/>
                <a:gd name="T14" fmla="*/ 14 w 941"/>
                <a:gd name="T15" fmla="*/ 7 h 919"/>
                <a:gd name="T16" fmla="*/ 14 w 941"/>
                <a:gd name="T17" fmla="*/ 5 h 919"/>
                <a:gd name="T18" fmla="*/ 14 w 941"/>
                <a:gd name="T19" fmla="*/ 4 h 919"/>
                <a:gd name="T20" fmla="*/ 14 w 941"/>
                <a:gd name="T21" fmla="*/ 3 h 919"/>
                <a:gd name="T22" fmla="*/ 13 w 941"/>
                <a:gd name="T23" fmla="*/ 2 h 919"/>
                <a:gd name="T24" fmla="*/ 13 w 941"/>
                <a:gd name="T25" fmla="*/ 2 h 919"/>
                <a:gd name="T26" fmla="*/ 12 w 941"/>
                <a:gd name="T27" fmla="*/ 1 h 919"/>
                <a:gd name="T28" fmla="*/ 12 w 941"/>
                <a:gd name="T29" fmla="*/ 1 h 919"/>
                <a:gd name="T30" fmla="*/ 11 w 941"/>
                <a:gd name="T31" fmla="*/ 0 h 919"/>
                <a:gd name="T32" fmla="*/ 10 w 941"/>
                <a:gd name="T33" fmla="*/ 0 h 919"/>
                <a:gd name="T34" fmla="*/ 9 w 941"/>
                <a:gd name="T35" fmla="*/ 0 h 919"/>
                <a:gd name="T36" fmla="*/ 9 w 941"/>
                <a:gd name="T37" fmla="*/ 0 h 919"/>
                <a:gd name="T38" fmla="*/ 8 w 941"/>
                <a:gd name="T39" fmla="*/ 0 h 919"/>
                <a:gd name="T40" fmla="*/ 7 w 941"/>
                <a:gd name="T41" fmla="*/ 0 h 919"/>
                <a:gd name="T42" fmla="*/ 5 w 941"/>
                <a:gd name="T43" fmla="*/ 0 h 919"/>
                <a:gd name="T44" fmla="*/ 4 w 941"/>
                <a:gd name="T45" fmla="*/ 0 h 919"/>
                <a:gd name="T46" fmla="*/ 2 w 941"/>
                <a:gd name="T47" fmla="*/ 1 h 919"/>
                <a:gd name="T48" fmla="*/ 1 w 941"/>
                <a:gd name="T49" fmla="*/ 2 h 919"/>
                <a:gd name="T50" fmla="*/ 0 w 941"/>
                <a:gd name="T51" fmla="*/ 4 h 919"/>
                <a:gd name="T52" fmla="*/ 0 w 941"/>
                <a:gd name="T53" fmla="*/ 5 h 919"/>
                <a:gd name="T54" fmla="*/ 0 w 941"/>
                <a:gd name="T55" fmla="*/ 7 h 919"/>
                <a:gd name="T56" fmla="*/ 0 w 941"/>
                <a:gd name="T57" fmla="*/ 8 h 919"/>
                <a:gd name="T58" fmla="*/ 0 w 941"/>
                <a:gd name="T59" fmla="*/ 9 h 919"/>
                <a:gd name="T60" fmla="*/ 0 w 941"/>
                <a:gd name="T61" fmla="*/ 10 h 919"/>
                <a:gd name="T62" fmla="*/ 0 w 941"/>
                <a:gd name="T63" fmla="*/ 11 h 919"/>
                <a:gd name="T64" fmla="*/ 1 w 941"/>
                <a:gd name="T65" fmla="*/ 12 h 919"/>
                <a:gd name="T66" fmla="*/ 1 w 941"/>
                <a:gd name="T67" fmla="*/ 12 h 919"/>
                <a:gd name="T68" fmla="*/ 2 w 941"/>
                <a:gd name="T69" fmla="*/ 13 h 919"/>
                <a:gd name="T70" fmla="*/ 3 w 941"/>
                <a:gd name="T71" fmla="*/ 13 h 919"/>
                <a:gd name="T72" fmla="*/ 4 w 941"/>
                <a:gd name="T73" fmla="*/ 13 h 919"/>
                <a:gd name="T74" fmla="*/ 4 w 941"/>
                <a:gd name="T75" fmla="*/ 14 h 919"/>
                <a:gd name="T76" fmla="*/ 5 w 941"/>
                <a:gd name="T77" fmla="*/ 14 h 919"/>
                <a:gd name="T78" fmla="*/ 6 w 941"/>
                <a:gd name="T79" fmla="*/ 14 h 9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1"/>
                <a:gd name="T121" fmla="*/ 0 h 919"/>
                <a:gd name="T122" fmla="*/ 941 w 941"/>
                <a:gd name="T123" fmla="*/ 919 h 9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1" h="919">
                  <a:moveTo>
                    <a:pt x="436" y="919"/>
                  </a:moveTo>
                  <a:lnTo>
                    <a:pt x="488" y="916"/>
                  </a:lnTo>
                  <a:lnTo>
                    <a:pt x="538" y="908"/>
                  </a:lnTo>
                  <a:lnTo>
                    <a:pt x="586" y="896"/>
                  </a:lnTo>
                  <a:lnTo>
                    <a:pt x="633" y="880"/>
                  </a:lnTo>
                  <a:lnTo>
                    <a:pt x="677" y="858"/>
                  </a:lnTo>
                  <a:lnTo>
                    <a:pt x="719" y="832"/>
                  </a:lnTo>
                  <a:lnTo>
                    <a:pt x="758" y="804"/>
                  </a:lnTo>
                  <a:lnTo>
                    <a:pt x="794" y="771"/>
                  </a:lnTo>
                  <a:lnTo>
                    <a:pt x="826" y="736"/>
                  </a:lnTo>
                  <a:lnTo>
                    <a:pt x="855" y="696"/>
                  </a:lnTo>
                  <a:lnTo>
                    <a:pt x="880" y="655"/>
                  </a:lnTo>
                  <a:lnTo>
                    <a:pt x="902" y="611"/>
                  </a:lnTo>
                  <a:lnTo>
                    <a:pt x="918" y="565"/>
                  </a:lnTo>
                  <a:lnTo>
                    <a:pt x="931" y="517"/>
                  </a:lnTo>
                  <a:lnTo>
                    <a:pt x="939" y="467"/>
                  </a:lnTo>
                  <a:lnTo>
                    <a:pt x="941" y="415"/>
                  </a:lnTo>
                  <a:lnTo>
                    <a:pt x="940" y="381"/>
                  </a:lnTo>
                  <a:lnTo>
                    <a:pt x="936" y="346"/>
                  </a:lnTo>
                  <a:lnTo>
                    <a:pt x="931" y="313"/>
                  </a:lnTo>
                  <a:lnTo>
                    <a:pt x="923" y="279"/>
                  </a:lnTo>
                  <a:lnTo>
                    <a:pt x="912" y="248"/>
                  </a:lnTo>
                  <a:lnTo>
                    <a:pt x="901" y="217"/>
                  </a:lnTo>
                  <a:lnTo>
                    <a:pt x="887" y="187"/>
                  </a:lnTo>
                  <a:lnTo>
                    <a:pt x="871" y="158"/>
                  </a:lnTo>
                  <a:lnTo>
                    <a:pt x="853" y="141"/>
                  </a:lnTo>
                  <a:lnTo>
                    <a:pt x="834" y="124"/>
                  </a:lnTo>
                  <a:lnTo>
                    <a:pt x="815" y="107"/>
                  </a:lnTo>
                  <a:lnTo>
                    <a:pt x="795" y="92"/>
                  </a:lnTo>
                  <a:lnTo>
                    <a:pt x="774" y="79"/>
                  </a:lnTo>
                  <a:lnTo>
                    <a:pt x="752" y="66"/>
                  </a:lnTo>
                  <a:lnTo>
                    <a:pt x="730" y="53"/>
                  </a:lnTo>
                  <a:lnTo>
                    <a:pt x="707" y="43"/>
                  </a:lnTo>
                  <a:lnTo>
                    <a:pt x="683" y="34"/>
                  </a:lnTo>
                  <a:lnTo>
                    <a:pt x="659" y="24"/>
                  </a:lnTo>
                  <a:lnTo>
                    <a:pt x="635" y="18"/>
                  </a:lnTo>
                  <a:lnTo>
                    <a:pt x="609" y="12"/>
                  </a:lnTo>
                  <a:lnTo>
                    <a:pt x="584" y="6"/>
                  </a:lnTo>
                  <a:lnTo>
                    <a:pt x="557" y="3"/>
                  </a:lnTo>
                  <a:lnTo>
                    <a:pt x="531" y="1"/>
                  </a:lnTo>
                  <a:lnTo>
                    <a:pt x="504" y="0"/>
                  </a:lnTo>
                  <a:lnTo>
                    <a:pt x="453" y="3"/>
                  </a:lnTo>
                  <a:lnTo>
                    <a:pt x="403" y="11"/>
                  </a:lnTo>
                  <a:lnTo>
                    <a:pt x="355" y="23"/>
                  </a:lnTo>
                  <a:lnTo>
                    <a:pt x="307" y="41"/>
                  </a:lnTo>
                  <a:lnTo>
                    <a:pt x="264" y="61"/>
                  </a:lnTo>
                  <a:lnTo>
                    <a:pt x="222" y="87"/>
                  </a:lnTo>
                  <a:lnTo>
                    <a:pt x="183" y="116"/>
                  </a:lnTo>
                  <a:lnTo>
                    <a:pt x="147" y="149"/>
                  </a:lnTo>
                  <a:lnTo>
                    <a:pt x="115" y="185"/>
                  </a:lnTo>
                  <a:lnTo>
                    <a:pt x="86" y="224"/>
                  </a:lnTo>
                  <a:lnTo>
                    <a:pt x="61" y="265"/>
                  </a:lnTo>
                  <a:lnTo>
                    <a:pt x="39" y="309"/>
                  </a:lnTo>
                  <a:lnTo>
                    <a:pt x="23" y="355"/>
                  </a:lnTo>
                  <a:lnTo>
                    <a:pt x="10" y="404"/>
                  </a:lnTo>
                  <a:lnTo>
                    <a:pt x="2" y="453"/>
                  </a:lnTo>
                  <a:lnTo>
                    <a:pt x="0" y="505"/>
                  </a:lnTo>
                  <a:lnTo>
                    <a:pt x="1" y="540"/>
                  </a:lnTo>
                  <a:lnTo>
                    <a:pt x="4" y="574"/>
                  </a:lnTo>
                  <a:lnTo>
                    <a:pt x="10" y="608"/>
                  </a:lnTo>
                  <a:lnTo>
                    <a:pt x="18" y="640"/>
                  </a:lnTo>
                  <a:lnTo>
                    <a:pt x="29" y="672"/>
                  </a:lnTo>
                  <a:lnTo>
                    <a:pt x="40" y="703"/>
                  </a:lnTo>
                  <a:lnTo>
                    <a:pt x="54" y="733"/>
                  </a:lnTo>
                  <a:lnTo>
                    <a:pt x="70" y="762"/>
                  </a:lnTo>
                  <a:lnTo>
                    <a:pt x="87" y="779"/>
                  </a:lnTo>
                  <a:lnTo>
                    <a:pt x="107" y="797"/>
                  </a:lnTo>
                  <a:lnTo>
                    <a:pt x="125" y="813"/>
                  </a:lnTo>
                  <a:lnTo>
                    <a:pt x="146" y="828"/>
                  </a:lnTo>
                  <a:lnTo>
                    <a:pt x="167" y="842"/>
                  </a:lnTo>
                  <a:lnTo>
                    <a:pt x="189" y="854"/>
                  </a:lnTo>
                  <a:lnTo>
                    <a:pt x="211" y="866"/>
                  </a:lnTo>
                  <a:lnTo>
                    <a:pt x="234" y="876"/>
                  </a:lnTo>
                  <a:lnTo>
                    <a:pt x="258" y="886"/>
                  </a:lnTo>
                  <a:lnTo>
                    <a:pt x="282" y="895"/>
                  </a:lnTo>
                  <a:lnTo>
                    <a:pt x="306" y="901"/>
                  </a:lnTo>
                  <a:lnTo>
                    <a:pt x="332" y="908"/>
                  </a:lnTo>
                  <a:lnTo>
                    <a:pt x="357" y="913"/>
                  </a:lnTo>
                  <a:lnTo>
                    <a:pt x="383" y="916"/>
                  </a:lnTo>
                  <a:lnTo>
                    <a:pt x="410" y="918"/>
                  </a:lnTo>
                  <a:lnTo>
                    <a:pt x="436" y="9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55"/>
            <p:cNvSpPr>
              <a:spLocks/>
            </p:cNvSpPr>
            <p:nvPr/>
          </p:nvSpPr>
          <p:spPr bwMode="auto">
            <a:xfrm>
              <a:off x="3805" y="3186"/>
              <a:ext cx="238" cy="161"/>
            </a:xfrm>
            <a:custGeom>
              <a:avLst/>
              <a:gdLst>
                <a:gd name="T0" fmla="*/ 0 w 474"/>
                <a:gd name="T1" fmla="*/ 1 h 322"/>
                <a:gd name="T2" fmla="*/ 1 w 474"/>
                <a:gd name="T3" fmla="*/ 1 h 322"/>
                <a:gd name="T4" fmla="*/ 1 w 474"/>
                <a:gd name="T5" fmla="*/ 1 h 322"/>
                <a:gd name="T6" fmla="*/ 1 w 474"/>
                <a:gd name="T7" fmla="*/ 1 h 322"/>
                <a:gd name="T8" fmla="*/ 1 w 474"/>
                <a:gd name="T9" fmla="*/ 1 h 322"/>
                <a:gd name="T10" fmla="*/ 1 w 474"/>
                <a:gd name="T11" fmla="*/ 1 h 322"/>
                <a:gd name="T12" fmla="*/ 2 w 474"/>
                <a:gd name="T13" fmla="*/ 1 h 322"/>
                <a:gd name="T14" fmla="*/ 2 w 474"/>
                <a:gd name="T15" fmla="*/ 1 h 322"/>
                <a:gd name="T16" fmla="*/ 2 w 474"/>
                <a:gd name="T17" fmla="*/ 1 h 322"/>
                <a:gd name="T18" fmla="*/ 3 w 474"/>
                <a:gd name="T19" fmla="*/ 1 h 322"/>
                <a:gd name="T20" fmla="*/ 3 w 474"/>
                <a:gd name="T21" fmla="*/ 1 h 322"/>
                <a:gd name="T22" fmla="*/ 4 w 474"/>
                <a:gd name="T23" fmla="*/ 1 h 322"/>
                <a:gd name="T24" fmla="*/ 4 w 474"/>
                <a:gd name="T25" fmla="*/ 2 h 322"/>
                <a:gd name="T26" fmla="*/ 5 w 474"/>
                <a:gd name="T27" fmla="*/ 3 h 322"/>
                <a:gd name="T28" fmla="*/ 6 w 474"/>
                <a:gd name="T29" fmla="*/ 3 h 322"/>
                <a:gd name="T30" fmla="*/ 6 w 474"/>
                <a:gd name="T31" fmla="*/ 3 h 322"/>
                <a:gd name="T32" fmla="*/ 7 w 474"/>
                <a:gd name="T33" fmla="*/ 5 h 322"/>
                <a:gd name="T34" fmla="*/ 8 w 474"/>
                <a:gd name="T35" fmla="*/ 5 h 322"/>
                <a:gd name="T36" fmla="*/ 8 w 474"/>
                <a:gd name="T37" fmla="*/ 5 h 322"/>
                <a:gd name="T38" fmla="*/ 7 w 474"/>
                <a:gd name="T39" fmla="*/ 4 h 322"/>
                <a:gd name="T40" fmla="*/ 7 w 474"/>
                <a:gd name="T41" fmla="*/ 3 h 322"/>
                <a:gd name="T42" fmla="*/ 6 w 474"/>
                <a:gd name="T43" fmla="*/ 3 h 322"/>
                <a:gd name="T44" fmla="*/ 5 w 474"/>
                <a:gd name="T45" fmla="*/ 2 h 322"/>
                <a:gd name="T46" fmla="*/ 5 w 474"/>
                <a:gd name="T47" fmla="*/ 1 h 322"/>
                <a:gd name="T48" fmla="*/ 4 w 474"/>
                <a:gd name="T49" fmla="*/ 1 h 322"/>
                <a:gd name="T50" fmla="*/ 3 w 474"/>
                <a:gd name="T51" fmla="*/ 1 h 322"/>
                <a:gd name="T52" fmla="*/ 3 w 474"/>
                <a:gd name="T53" fmla="*/ 1 h 322"/>
                <a:gd name="T54" fmla="*/ 2 w 474"/>
                <a:gd name="T55" fmla="*/ 1 h 322"/>
                <a:gd name="T56" fmla="*/ 2 w 474"/>
                <a:gd name="T57" fmla="*/ 1 h 322"/>
                <a:gd name="T58" fmla="*/ 2 w 474"/>
                <a:gd name="T59" fmla="*/ 1 h 322"/>
                <a:gd name="T60" fmla="*/ 1 w 474"/>
                <a:gd name="T61" fmla="*/ 0 h 322"/>
                <a:gd name="T62" fmla="*/ 1 w 474"/>
                <a:gd name="T63" fmla="*/ 0 h 322"/>
                <a:gd name="T64" fmla="*/ 1 w 474"/>
                <a:gd name="T65" fmla="*/ 1 h 322"/>
                <a:gd name="T66" fmla="*/ 1 w 474"/>
                <a:gd name="T67" fmla="*/ 1 h 322"/>
                <a:gd name="T68" fmla="*/ 0 w 474"/>
                <a:gd name="T69" fmla="*/ 1 h 3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4"/>
                <a:gd name="T106" fmla="*/ 0 h 322"/>
                <a:gd name="T107" fmla="*/ 474 w 474"/>
                <a:gd name="T108" fmla="*/ 322 h 32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4" h="322">
                  <a:moveTo>
                    <a:pt x="0" y="3"/>
                  </a:moveTo>
                  <a:lnTo>
                    <a:pt x="5" y="29"/>
                  </a:lnTo>
                  <a:lnTo>
                    <a:pt x="9" y="29"/>
                  </a:lnTo>
                  <a:lnTo>
                    <a:pt x="16" y="28"/>
                  </a:lnTo>
                  <a:lnTo>
                    <a:pt x="28" y="28"/>
                  </a:lnTo>
                  <a:lnTo>
                    <a:pt x="46" y="28"/>
                  </a:lnTo>
                  <a:lnTo>
                    <a:pt x="66" y="30"/>
                  </a:lnTo>
                  <a:lnTo>
                    <a:pt x="91" y="35"/>
                  </a:lnTo>
                  <a:lnTo>
                    <a:pt x="117" y="42"/>
                  </a:lnTo>
                  <a:lnTo>
                    <a:pt x="148" y="51"/>
                  </a:lnTo>
                  <a:lnTo>
                    <a:pt x="180" y="66"/>
                  </a:lnTo>
                  <a:lnTo>
                    <a:pt x="215" y="85"/>
                  </a:lnTo>
                  <a:lnTo>
                    <a:pt x="252" y="108"/>
                  </a:lnTo>
                  <a:lnTo>
                    <a:pt x="291" y="138"/>
                  </a:lnTo>
                  <a:lnTo>
                    <a:pt x="330" y="172"/>
                  </a:lnTo>
                  <a:lnTo>
                    <a:pt x="370" y="215"/>
                  </a:lnTo>
                  <a:lnTo>
                    <a:pt x="411" y="264"/>
                  </a:lnTo>
                  <a:lnTo>
                    <a:pt x="452" y="322"/>
                  </a:lnTo>
                  <a:lnTo>
                    <a:pt x="474" y="308"/>
                  </a:lnTo>
                  <a:lnTo>
                    <a:pt x="432" y="248"/>
                  </a:lnTo>
                  <a:lnTo>
                    <a:pt x="389" y="195"/>
                  </a:lnTo>
                  <a:lnTo>
                    <a:pt x="346" y="151"/>
                  </a:lnTo>
                  <a:lnTo>
                    <a:pt x="305" y="115"/>
                  </a:lnTo>
                  <a:lnTo>
                    <a:pt x="264" y="83"/>
                  </a:lnTo>
                  <a:lnTo>
                    <a:pt x="226" y="59"/>
                  </a:lnTo>
                  <a:lnTo>
                    <a:pt x="190" y="40"/>
                  </a:lnTo>
                  <a:lnTo>
                    <a:pt x="155" y="25"/>
                  </a:lnTo>
                  <a:lnTo>
                    <a:pt x="123" y="14"/>
                  </a:lnTo>
                  <a:lnTo>
                    <a:pt x="94" y="7"/>
                  </a:lnTo>
                  <a:lnTo>
                    <a:pt x="67" y="3"/>
                  </a:lnTo>
                  <a:lnTo>
                    <a:pt x="46" y="0"/>
                  </a:lnTo>
                  <a:lnTo>
                    <a:pt x="27" y="0"/>
                  </a:lnTo>
                  <a:lnTo>
                    <a:pt x="13" y="2"/>
                  </a:lnTo>
                  <a:lnTo>
                    <a:pt x="4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156"/>
            <p:cNvSpPr>
              <a:spLocks/>
            </p:cNvSpPr>
            <p:nvPr/>
          </p:nvSpPr>
          <p:spPr bwMode="auto">
            <a:xfrm>
              <a:off x="3891" y="3146"/>
              <a:ext cx="227" cy="155"/>
            </a:xfrm>
            <a:custGeom>
              <a:avLst/>
              <a:gdLst>
                <a:gd name="T0" fmla="*/ 0 w 455"/>
                <a:gd name="T1" fmla="*/ 1 h 310"/>
                <a:gd name="T2" fmla="*/ 0 w 455"/>
                <a:gd name="T3" fmla="*/ 1 h 310"/>
                <a:gd name="T4" fmla="*/ 0 w 455"/>
                <a:gd name="T5" fmla="*/ 1 h 310"/>
                <a:gd name="T6" fmla="*/ 0 w 455"/>
                <a:gd name="T7" fmla="*/ 1 h 310"/>
                <a:gd name="T8" fmla="*/ 0 w 455"/>
                <a:gd name="T9" fmla="*/ 1 h 310"/>
                <a:gd name="T10" fmla="*/ 0 w 455"/>
                <a:gd name="T11" fmla="*/ 1 h 310"/>
                <a:gd name="T12" fmla="*/ 0 w 455"/>
                <a:gd name="T13" fmla="*/ 1 h 310"/>
                <a:gd name="T14" fmla="*/ 1 w 455"/>
                <a:gd name="T15" fmla="*/ 1 h 310"/>
                <a:gd name="T16" fmla="*/ 1 w 455"/>
                <a:gd name="T17" fmla="*/ 1 h 310"/>
                <a:gd name="T18" fmla="*/ 2 w 455"/>
                <a:gd name="T19" fmla="*/ 1 h 310"/>
                <a:gd name="T20" fmla="*/ 2 w 455"/>
                <a:gd name="T21" fmla="*/ 1 h 310"/>
                <a:gd name="T22" fmla="*/ 3 w 455"/>
                <a:gd name="T23" fmla="*/ 1 h 310"/>
                <a:gd name="T24" fmla="*/ 3 w 455"/>
                <a:gd name="T25" fmla="*/ 1 h 310"/>
                <a:gd name="T26" fmla="*/ 4 w 455"/>
                <a:gd name="T27" fmla="*/ 2 h 310"/>
                <a:gd name="T28" fmla="*/ 4 w 455"/>
                <a:gd name="T29" fmla="*/ 2 h 310"/>
                <a:gd name="T30" fmla="*/ 5 w 455"/>
                <a:gd name="T31" fmla="*/ 3 h 310"/>
                <a:gd name="T32" fmla="*/ 6 w 455"/>
                <a:gd name="T33" fmla="*/ 4 h 310"/>
                <a:gd name="T34" fmla="*/ 6 w 455"/>
                <a:gd name="T35" fmla="*/ 5 h 310"/>
                <a:gd name="T36" fmla="*/ 7 w 455"/>
                <a:gd name="T37" fmla="*/ 5 h 310"/>
                <a:gd name="T38" fmla="*/ 6 w 455"/>
                <a:gd name="T39" fmla="*/ 4 h 310"/>
                <a:gd name="T40" fmla="*/ 5 w 455"/>
                <a:gd name="T41" fmla="*/ 3 h 310"/>
                <a:gd name="T42" fmla="*/ 5 w 455"/>
                <a:gd name="T43" fmla="*/ 2 h 310"/>
                <a:gd name="T44" fmla="*/ 4 w 455"/>
                <a:gd name="T45" fmla="*/ 2 h 310"/>
                <a:gd name="T46" fmla="*/ 3 w 455"/>
                <a:gd name="T47" fmla="*/ 1 h 310"/>
                <a:gd name="T48" fmla="*/ 3 w 455"/>
                <a:gd name="T49" fmla="*/ 1 h 310"/>
                <a:gd name="T50" fmla="*/ 2 w 455"/>
                <a:gd name="T51" fmla="*/ 1 h 310"/>
                <a:gd name="T52" fmla="*/ 2 w 455"/>
                <a:gd name="T53" fmla="*/ 1 h 310"/>
                <a:gd name="T54" fmla="*/ 1 w 455"/>
                <a:gd name="T55" fmla="*/ 1 h 310"/>
                <a:gd name="T56" fmla="*/ 1 w 455"/>
                <a:gd name="T57" fmla="*/ 1 h 310"/>
                <a:gd name="T58" fmla="*/ 1 w 455"/>
                <a:gd name="T59" fmla="*/ 1 h 310"/>
                <a:gd name="T60" fmla="*/ 0 w 455"/>
                <a:gd name="T61" fmla="*/ 0 h 310"/>
                <a:gd name="T62" fmla="*/ 0 w 455"/>
                <a:gd name="T63" fmla="*/ 0 h 310"/>
                <a:gd name="T64" fmla="*/ 0 w 455"/>
                <a:gd name="T65" fmla="*/ 1 h 310"/>
                <a:gd name="T66" fmla="*/ 0 w 455"/>
                <a:gd name="T67" fmla="*/ 1 h 310"/>
                <a:gd name="T68" fmla="*/ 0 w 455"/>
                <a:gd name="T69" fmla="*/ 1 h 3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55"/>
                <a:gd name="T106" fmla="*/ 0 h 310"/>
                <a:gd name="T107" fmla="*/ 455 w 455"/>
                <a:gd name="T108" fmla="*/ 310 h 3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55" h="310">
                  <a:moveTo>
                    <a:pt x="3" y="4"/>
                  </a:moveTo>
                  <a:lnTo>
                    <a:pt x="0" y="20"/>
                  </a:lnTo>
                  <a:lnTo>
                    <a:pt x="2" y="20"/>
                  </a:lnTo>
                  <a:lnTo>
                    <a:pt x="10" y="19"/>
                  </a:lnTo>
                  <a:lnTo>
                    <a:pt x="22" y="18"/>
                  </a:lnTo>
                  <a:lnTo>
                    <a:pt x="38" y="19"/>
                  </a:lnTo>
                  <a:lnTo>
                    <a:pt x="58" y="20"/>
                  </a:lnTo>
                  <a:lnTo>
                    <a:pt x="81" y="25"/>
                  </a:lnTo>
                  <a:lnTo>
                    <a:pt x="107" y="32"/>
                  </a:lnTo>
                  <a:lnTo>
                    <a:pt x="136" y="41"/>
                  </a:lnTo>
                  <a:lnTo>
                    <a:pt x="167" y="55"/>
                  </a:lnTo>
                  <a:lnTo>
                    <a:pt x="202" y="73"/>
                  </a:lnTo>
                  <a:lnTo>
                    <a:pt x="236" y="97"/>
                  </a:lnTo>
                  <a:lnTo>
                    <a:pt x="274" y="125"/>
                  </a:lnTo>
                  <a:lnTo>
                    <a:pt x="312" y="161"/>
                  </a:lnTo>
                  <a:lnTo>
                    <a:pt x="353" y="203"/>
                  </a:lnTo>
                  <a:lnTo>
                    <a:pt x="393" y="252"/>
                  </a:lnTo>
                  <a:lnTo>
                    <a:pt x="433" y="310"/>
                  </a:lnTo>
                  <a:lnTo>
                    <a:pt x="455" y="296"/>
                  </a:lnTo>
                  <a:lnTo>
                    <a:pt x="412" y="236"/>
                  </a:lnTo>
                  <a:lnTo>
                    <a:pt x="370" y="184"/>
                  </a:lnTo>
                  <a:lnTo>
                    <a:pt x="330" y="140"/>
                  </a:lnTo>
                  <a:lnTo>
                    <a:pt x="289" y="103"/>
                  </a:lnTo>
                  <a:lnTo>
                    <a:pt x="251" y="73"/>
                  </a:lnTo>
                  <a:lnTo>
                    <a:pt x="214" y="50"/>
                  </a:lnTo>
                  <a:lnTo>
                    <a:pt x="180" y="32"/>
                  </a:lnTo>
                  <a:lnTo>
                    <a:pt x="146" y="18"/>
                  </a:lnTo>
                  <a:lnTo>
                    <a:pt x="116" y="9"/>
                  </a:lnTo>
                  <a:lnTo>
                    <a:pt x="90" y="3"/>
                  </a:lnTo>
                  <a:lnTo>
                    <a:pt x="66" y="1"/>
                  </a:lnTo>
                  <a:lnTo>
                    <a:pt x="46" y="0"/>
                  </a:lnTo>
                  <a:lnTo>
                    <a:pt x="29" y="0"/>
                  </a:lnTo>
                  <a:lnTo>
                    <a:pt x="16" y="2"/>
                  </a:lnTo>
                  <a:lnTo>
                    <a:pt x="8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157"/>
            <p:cNvSpPr>
              <a:spLocks/>
            </p:cNvSpPr>
            <p:nvPr/>
          </p:nvSpPr>
          <p:spPr bwMode="auto">
            <a:xfrm>
              <a:off x="3725" y="3255"/>
              <a:ext cx="214" cy="152"/>
            </a:xfrm>
            <a:custGeom>
              <a:avLst/>
              <a:gdLst>
                <a:gd name="T0" fmla="*/ 0 w 429"/>
                <a:gd name="T1" fmla="*/ 0 h 305"/>
                <a:gd name="T2" fmla="*/ 0 w 429"/>
                <a:gd name="T3" fmla="*/ 0 h 305"/>
                <a:gd name="T4" fmla="*/ 0 w 429"/>
                <a:gd name="T5" fmla="*/ 0 h 305"/>
                <a:gd name="T6" fmla="*/ 0 w 429"/>
                <a:gd name="T7" fmla="*/ 0 h 305"/>
                <a:gd name="T8" fmla="*/ 0 w 429"/>
                <a:gd name="T9" fmla="*/ 0 h 305"/>
                <a:gd name="T10" fmla="*/ 0 w 429"/>
                <a:gd name="T11" fmla="*/ 0 h 305"/>
                <a:gd name="T12" fmla="*/ 0 w 429"/>
                <a:gd name="T13" fmla="*/ 0 h 305"/>
                <a:gd name="T14" fmla="*/ 1 w 429"/>
                <a:gd name="T15" fmla="*/ 0 h 305"/>
                <a:gd name="T16" fmla="*/ 1 w 429"/>
                <a:gd name="T17" fmla="*/ 0 h 305"/>
                <a:gd name="T18" fmla="*/ 2 w 429"/>
                <a:gd name="T19" fmla="*/ 0 h 305"/>
                <a:gd name="T20" fmla="*/ 2 w 429"/>
                <a:gd name="T21" fmla="*/ 0 h 305"/>
                <a:gd name="T22" fmla="*/ 3 w 429"/>
                <a:gd name="T23" fmla="*/ 1 h 305"/>
                <a:gd name="T24" fmla="*/ 3 w 429"/>
                <a:gd name="T25" fmla="*/ 1 h 305"/>
                <a:gd name="T26" fmla="*/ 4 w 429"/>
                <a:gd name="T27" fmla="*/ 1 h 305"/>
                <a:gd name="T28" fmla="*/ 4 w 429"/>
                <a:gd name="T29" fmla="*/ 2 h 305"/>
                <a:gd name="T30" fmla="*/ 5 w 429"/>
                <a:gd name="T31" fmla="*/ 3 h 305"/>
                <a:gd name="T32" fmla="*/ 5 w 429"/>
                <a:gd name="T33" fmla="*/ 3 h 305"/>
                <a:gd name="T34" fmla="*/ 6 w 429"/>
                <a:gd name="T35" fmla="*/ 4 h 305"/>
                <a:gd name="T36" fmla="*/ 6 w 429"/>
                <a:gd name="T37" fmla="*/ 4 h 305"/>
                <a:gd name="T38" fmla="*/ 6 w 429"/>
                <a:gd name="T39" fmla="*/ 3 h 305"/>
                <a:gd name="T40" fmla="*/ 5 w 429"/>
                <a:gd name="T41" fmla="*/ 2 h 305"/>
                <a:gd name="T42" fmla="*/ 4 w 429"/>
                <a:gd name="T43" fmla="*/ 2 h 305"/>
                <a:gd name="T44" fmla="*/ 4 w 429"/>
                <a:gd name="T45" fmla="*/ 1 h 305"/>
                <a:gd name="T46" fmla="*/ 3 w 429"/>
                <a:gd name="T47" fmla="*/ 1 h 305"/>
                <a:gd name="T48" fmla="*/ 3 w 429"/>
                <a:gd name="T49" fmla="*/ 0 h 305"/>
                <a:gd name="T50" fmla="*/ 2 w 429"/>
                <a:gd name="T51" fmla="*/ 0 h 305"/>
                <a:gd name="T52" fmla="*/ 2 w 429"/>
                <a:gd name="T53" fmla="*/ 0 h 305"/>
                <a:gd name="T54" fmla="*/ 1 w 429"/>
                <a:gd name="T55" fmla="*/ 0 h 305"/>
                <a:gd name="T56" fmla="*/ 1 w 429"/>
                <a:gd name="T57" fmla="*/ 0 h 305"/>
                <a:gd name="T58" fmla="*/ 0 w 429"/>
                <a:gd name="T59" fmla="*/ 0 h 305"/>
                <a:gd name="T60" fmla="*/ 0 w 429"/>
                <a:gd name="T61" fmla="*/ 0 h 305"/>
                <a:gd name="T62" fmla="*/ 0 w 429"/>
                <a:gd name="T63" fmla="*/ 0 h 305"/>
                <a:gd name="T64" fmla="*/ 0 w 429"/>
                <a:gd name="T65" fmla="*/ 0 h 305"/>
                <a:gd name="T66" fmla="*/ 0 w 429"/>
                <a:gd name="T67" fmla="*/ 0 h 305"/>
                <a:gd name="T68" fmla="*/ 0 w 429"/>
                <a:gd name="T69" fmla="*/ 0 h 3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9"/>
                <a:gd name="T106" fmla="*/ 0 h 305"/>
                <a:gd name="T107" fmla="*/ 429 w 429"/>
                <a:gd name="T108" fmla="*/ 305 h 3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9" h="305">
                  <a:moveTo>
                    <a:pt x="0" y="3"/>
                  </a:moveTo>
                  <a:lnTo>
                    <a:pt x="6" y="28"/>
                  </a:lnTo>
                  <a:lnTo>
                    <a:pt x="8" y="28"/>
                  </a:lnTo>
                  <a:lnTo>
                    <a:pt x="15" y="27"/>
                  </a:lnTo>
                  <a:lnTo>
                    <a:pt x="27" y="26"/>
                  </a:lnTo>
                  <a:lnTo>
                    <a:pt x="42" y="27"/>
                  </a:lnTo>
                  <a:lnTo>
                    <a:pt x="60" y="28"/>
                  </a:lnTo>
                  <a:lnTo>
                    <a:pt x="81" y="32"/>
                  </a:lnTo>
                  <a:lnTo>
                    <a:pt x="105" y="38"/>
                  </a:lnTo>
                  <a:lnTo>
                    <a:pt x="133" y="47"/>
                  </a:lnTo>
                  <a:lnTo>
                    <a:pt x="162" y="61"/>
                  </a:lnTo>
                  <a:lnTo>
                    <a:pt x="193" y="78"/>
                  </a:lnTo>
                  <a:lnTo>
                    <a:pt x="226" y="100"/>
                  </a:lnTo>
                  <a:lnTo>
                    <a:pt x="261" y="127"/>
                  </a:lnTo>
                  <a:lnTo>
                    <a:pt x="296" y="161"/>
                  </a:lnTo>
                  <a:lnTo>
                    <a:pt x="332" y="201"/>
                  </a:lnTo>
                  <a:lnTo>
                    <a:pt x="370" y="250"/>
                  </a:lnTo>
                  <a:lnTo>
                    <a:pt x="407" y="305"/>
                  </a:lnTo>
                  <a:lnTo>
                    <a:pt x="429" y="291"/>
                  </a:lnTo>
                  <a:lnTo>
                    <a:pt x="390" y="232"/>
                  </a:lnTo>
                  <a:lnTo>
                    <a:pt x="350" y="183"/>
                  </a:lnTo>
                  <a:lnTo>
                    <a:pt x="312" y="140"/>
                  </a:lnTo>
                  <a:lnTo>
                    <a:pt x="274" y="104"/>
                  </a:lnTo>
                  <a:lnTo>
                    <a:pt x="239" y="76"/>
                  </a:lnTo>
                  <a:lnTo>
                    <a:pt x="203" y="51"/>
                  </a:lnTo>
                  <a:lnTo>
                    <a:pt x="171" y="34"/>
                  </a:lnTo>
                  <a:lnTo>
                    <a:pt x="140" y="20"/>
                  </a:lnTo>
                  <a:lnTo>
                    <a:pt x="111" y="11"/>
                  </a:lnTo>
                  <a:lnTo>
                    <a:pt x="84" y="4"/>
                  </a:lnTo>
                  <a:lnTo>
                    <a:pt x="61" y="1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1"/>
                  </a:lnTo>
                  <a:lnTo>
                    <a:pt x="4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158"/>
            <p:cNvSpPr>
              <a:spLocks/>
            </p:cNvSpPr>
            <p:nvPr/>
          </p:nvSpPr>
          <p:spPr bwMode="auto">
            <a:xfrm>
              <a:off x="3930" y="3244"/>
              <a:ext cx="234" cy="159"/>
            </a:xfrm>
            <a:custGeom>
              <a:avLst/>
              <a:gdLst>
                <a:gd name="T0" fmla="*/ 0 w 468"/>
                <a:gd name="T1" fmla="*/ 4 h 319"/>
                <a:gd name="T2" fmla="*/ 1 w 468"/>
                <a:gd name="T3" fmla="*/ 4 h 319"/>
                <a:gd name="T4" fmla="*/ 1 w 468"/>
                <a:gd name="T5" fmla="*/ 4 h 319"/>
                <a:gd name="T6" fmla="*/ 2 w 468"/>
                <a:gd name="T7" fmla="*/ 4 h 319"/>
                <a:gd name="T8" fmla="*/ 3 w 468"/>
                <a:gd name="T9" fmla="*/ 4 h 319"/>
                <a:gd name="T10" fmla="*/ 4 w 468"/>
                <a:gd name="T11" fmla="*/ 3 h 319"/>
                <a:gd name="T12" fmla="*/ 4 w 468"/>
                <a:gd name="T13" fmla="*/ 3 h 319"/>
                <a:gd name="T14" fmla="*/ 5 w 468"/>
                <a:gd name="T15" fmla="*/ 2 h 319"/>
                <a:gd name="T16" fmla="*/ 5 w 468"/>
                <a:gd name="T17" fmla="*/ 2 h 319"/>
                <a:gd name="T18" fmla="*/ 6 w 468"/>
                <a:gd name="T19" fmla="*/ 2 h 319"/>
                <a:gd name="T20" fmla="*/ 6 w 468"/>
                <a:gd name="T21" fmla="*/ 1 h 319"/>
                <a:gd name="T22" fmla="*/ 7 w 468"/>
                <a:gd name="T23" fmla="*/ 1 h 319"/>
                <a:gd name="T24" fmla="*/ 7 w 468"/>
                <a:gd name="T25" fmla="*/ 1 h 319"/>
                <a:gd name="T26" fmla="*/ 7 w 468"/>
                <a:gd name="T27" fmla="*/ 0 h 319"/>
                <a:gd name="T28" fmla="*/ 7 w 468"/>
                <a:gd name="T29" fmla="*/ 0 h 319"/>
                <a:gd name="T30" fmla="*/ 7 w 468"/>
                <a:gd name="T31" fmla="*/ 0 h 319"/>
                <a:gd name="T32" fmla="*/ 7 w 468"/>
                <a:gd name="T33" fmla="*/ 0 h 319"/>
                <a:gd name="T34" fmla="*/ 7 w 468"/>
                <a:gd name="T35" fmla="*/ 0 h 319"/>
                <a:gd name="T36" fmla="*/ 7 w 468"/>
                <a:gd name="T37" fmla="*/ 0 h 319"/>
                <a:gd name="T38" fmla="*/ 7 w 468"/>
                <a:gd name="T39" fmla="*/ 0 h 319"/>
                <a:gd name="T40" fmla="*/ 7 w 468"/>
                <a:gd name="T41" fmla="*/ 0 h 319"/>
                <a:gd name="T42" fmla="*/ 7 w 468"/>
                <a:gd name="T43" fmla="*/ 0 h 319"/>
                <a:gd name="T44" fmla="*/ 7 w 468"/>
                <a:gd name="T45" fmla="*/ 0 h 319"/>
                <a:gd name="T46" fmla="*/ 7 w 468"/>
                <a:gd name="T47" fmla="*/ 0 h 319"/>
                <a:gd name="T48" fmla="*/ 6 w 468"/>
                <a:gd name="T49" fmla="*/ 1 h 319"/>
                <a:gd name="T50" fmla="*/ 6 w 468"/>
                <a:gd name="T51" fmla="*/ 1 h 319"/>
                <a:gd name="T52" fmla="*/ 6 w 468"/>
                <a:gd name="T53" fmla="*/ 1 h 319"/>
                <a:gd name="T54" fmla="*/ 5 w 468"/>
                <a:gd name="T55" fmla="*/ 2 h 319"/>
                <a:gd name="T56" fmla="*/ 5 w 468"/>
                <a:gd name="T57" fmla="*/ 2 h 319"/>
                <a:gd name="T58" fmla="*/ 4 w 468"/>
                <a:gd name="T59" fmla="*/ 2 h 319"/>
                <a:gd name="T60" fmla="*/ 3 w 468"/>
                <a:gd name="T61" fmla="*/ 3 h 319"/>
                <a:gd name="T62" fmla="*/ 3 w 468"/>
                <a:gd name="T63" fmla="*/ 3 h 319"/>
                <a:gd name="T64" fmla="*/ 2 w 468"/>
                <a:gd name="T65" fmla="*/ 4 h 319"/>
                <a:gd name="T66" fmla="*/ 1 w 468"/>
                <a:gd name="T67" fmla="*/ 4 h 319"/>
                <a:gd name="T68" fmla="*/ 0 w 468"/>
                <a:gd name="T69" fmla="*/ 4 h 3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8"/>
                <a:gd name="T106" fmla="*/ 0 h 319"/>
                <a:gd name="T107" fmla="*/ 468 w 468"/>
                <a:gd name="T108" fmla="*/ 319 h 3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8" h="319">
                  <a:moveTo>
                    <a:pt x="0" y="295"/>
                  </a:moveTo>
                  <a:lnTo>
                    <a:pt x="8" y="319"/>
                  </a:lnTo>
                  <a:lnTo>
                    <a:pt x="59" y="302"/>
                  </a:lnTo>
                  <a:lnTo>
                    <a:pt x="106" y="281"/>
                  </a:lnTo>
                  <a:lnTo>
                    <a:pt x="152" y="259"/>
                  </a:lnTo>
                  <a:lnTo>
                    <a:pt x="195" y="235"/>
                  </a:lnTo>
                  <a:lnTo>
                    <a:pt x="235" y="211"/>
                  </a:lnTo>
                  <a:lnTo>
                    <a:pt x="273" y="185"/>
                  </a:lnTo>
                  <a:lnTo>
                    <a:pt x="308" y="161"/>
                  </a:lnTo>
                  <a:lnTo>
                    <a:pt x="340" y="136"/>
                  </a:lnTo>
                  <a:lnTo>
                    <a:pt x="369" y="113"/>
                  </a:lnTo>
                  <a:lnTo>
                    <a:pt x="394" y="91"/>
                  </a:lnTo>
                  <a:lnTo>
                    <a:pt x="416" y="70"/>
                  </a:lnTo>
                  <a:lnTo>
                    <a:pt x="435" y="53"/>
                  </a:lnTo>
                  <a:lnTo>
                    <a:pt x="448" y="38"/>
                  </a:lnTo>
                  <a:lnTo>
                    <a:pt x="459" y="27"/>
                  </a:lnTo>
                  <a:lnTo>
                    <a:pt x="466" y="19"/>
                  </a:lnTo>
                  <a:lnTo>
                    <a:pt x="468" y="17"/>
                  </a:lnTo>
                  <a:lnTo>
                    <a:pt x="448" y="0"/>
                  </a:lnTo>
                  <a:lnTo>
                    <a:pt x="446" y="2"/>
                  </a:lnTo>
                  <a:lnTo>
                    <a:pt x="439" y="9"/>
                  </a:lnTo>
                  <a:lnTo>
                    <a:pt x="429" y="20"/>
                  </a:lnTo>
                  <a:lnTo>
                    <a:pt x="415" y="34"/>
                  </a:lnTo>
                  <a:lnTo>
                    <a:pt x="397" y="52"/>
                  </a:lnTo>
                  <a:lnTo>
                    <a:pt x="376" y="71"/>
                  </a:lnTo>
                  <a:lnTo>
                    <a:pt x="352" y="93"/>
                  </a:lnTo>
                  <a:lnTo>
                    <a:pt x="323" y="116"/>
                  </a:lnTo>
                  <a:lnTo>
                    <a:pt x="293" y="139"/>
                  </a:lnTo>
                  <a:lnTo>
                    <a:pt x="258" y="164"/>
                  </a:lnTo>
                  <a:lnTo>
                    <a:pt x="222" y="189"/>
                  </a:lnTo>
                  <a:lnTo>
                    <a:pt x="182" y="213"/>
                  </a:lnTo>
                  <a:lnTo>
                    <a:pt x="141" y="236"/>
                  </a:lnTo>
                  <a:lnTo>
                    <a:pt x="96" y="258"/>
                  </a:lnTo>
                  <a:lnTo>
                    <a:pt x="49" y="277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159"/>
            <p:cNvSpPr>
              <a:spLocks/>
            </p:cNvSpPr>
            <p:nvPr/>
          </p:nvSpPr>
          <p:spPr bwMode="auto">
            <a:xfrm>
              <a:off x="3969" y="3473"/>
              <a:ext cx="243" cy="160"/>
            </a:xfrm>
            <a:custGeom>
              <a:avLst/>
              <a:gdLst>
                <a:gd name="T0" fmla="*/ 1 w 486"/>
                <a:gd name="T1" fmla="*/ 5 h 320"/>
                <a:gd name="T2" fmla="*/ 0 w 486"/>
                <a:gd name="T3" fmla="*/ 5 h 320"/>
                <a:gd name="T4" fmla="*/ 1 w 486"/>
                <a:gd name="T5" fmla="*/ 5 h 320"/>
                <a:gd name="T6" fmla="*/ 1 w 486"/>
                <a:gd name="T7" fmla="*/ 5 h 320"/>
                <a:gd name="T8" fmla="*/ 1 w 486"/>
                <a:gd name="T9" fmla="*/ 5 h 320"/>
                <a:gd name="T10" fmla="*/ 1 w 486"/>
                <a:gd name="T11" fmla="*/ 5 h 320"/>
                <a:gd name="T12" fmla="*/ 2 w 486"/>
                <a:gd name="T13" fmla="*/ 5 h 320"/>
                <a:gd name="T14" fmla="*/ 2 w 486"/>
                <a:gd name="T15" fmla="*/ 5 h 320"/>
                <a:gd name="T16" fmla="*/ 3 w 486"/>
                <a:gd name="T17" fmla="*/ 5 h 320"/>
                <a:gd name="T18" fmla="*/ 3 w 486"/>
                <a:gd name="T19" fmla="*/ 5 h 320"/>
                <a:gd name="T20" fmla="*/ 4 w 486"/>
                <a:gd name="T21" fmla="*/ 5 h 320"/>
                <a:gd name="T22" fmla="*/ 5 w 486"/>
                <a:gd name="T23" fmla="*/ 4 h 320"/>
                <a:gd name="T24" fmla="*/ 5 w 486"/>
                <a:gd name="T25" fmla="*/ 3 h 320"/>
                <a:gd name="T26" fmla="*/ 6 w 486"/>
                <a:gd name="T27" fmla="*/ 3 h 320"/>
                <a:gd name="T28" fmla="*/ 7 w 486"/>
                <a:gd name="T29" fmla="*/ 3 h 320"/>
                <a:gd name="T30" fmla="*/ 7 w 486"/>
                <a:gd name="T31" fmla="*/ 2 h 320"/>
                <a:gd name="T32" fmla="*/ 8 w 486"/>
                <a:gd name="T33" fmla="*/ 1 h 320"/>
                <a:gd name="T34" fmla="*/ 8 w 486"/>
                <a:gd name="T35" fmla="*/ 1 h 320"/>
                <a:gd name="T36" fmla="*/ 8 w 486"/>
                <a:gd name="T37" fmla="*/ 0 h 320"/>
                <a:gd name="T38" fmla="*/ 7 w 486"/>
                <a:gd name="T39" fmla="*/ 1 h 320"/>
                <a:gd name="T40" fmla="*/ 7 w 486"/>
                <a:gd name="T41" fmla="*/ 1 h 320"/>
                <a:gd name="T42" fmla="*/ 6 w 486"/>
                <a:gd name="T43" fmla="*/ 3 h 320"/>
                <a:gd name="T44" fmla="*/ 6 w 486"/>
                <a:gd name="T45" fmla="*/ 3 h 320"/>
                <a:gd name="T46" fmla="*/ 5 w 486"/>
                <a:gd name="T47" fmla="*/ 3 h 320"/>
                <a:gd name="T48" fmla="*/ 4 w 486"/>
                <a:gd name="T49" fmla="*/ 3 h 320"/>
                <a:gd name="T50" fmla="*/ 4 w 486"/>
                <a:gd name="T51" fmla="*/ 4 h 320"/>
                <a:gd name="T52" fmla="*/ 3 w 486"/>
                <a:gd name="T53" fmla="*/ 5 h 320"/>
                <a:gd name="T54" fmla="*/ 3 w 486"/>
                <a:gd name="T55" fmla="*/ 5 h 320"/>
                <a:gd name="T56" fmla="*/ 2 w 486"/>
                <a:gd name="T57" fmla="*/ 5 h 320"/>
                <a:gd name="T58" fmla="*/ 2 w 486"/>
                <a:gd name="T59" fmla="*/ 5 h 320"/>
                <a:gd name="T60" fmla="*/ 1 w 486"/>
                <a:gd name="T61" fmla="*/ 5 h 320"/>
                <a:gd name="T62" fmla="*/ 1 w 486"/>
                <a:gd name="T63" fmla="*/ 5 h 320"/>
                <a:gd name="T64" fmla="*/ 1 w 486"/>
                <a:gd name="T65" fmla="*/ 5 h 320"/>
                <a:gd name="T66" fmla="*/ 1 w 486"/>
                <a:gd name="T67" fmla="*/ 5 h 320"/>
                <a:gd name="T68" fmla="*/ 1 w 486"/>
                <a:gd name="T69" fmla="*/ 5 h 3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6"/>
                <a:gd name="T106" fmla="*/ 0 h 320"/>
                <a:gd name="T107" fmla="*/ 486 w 486"/>
                <a:gd name="T108" fmla="*/ 320 h 3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6" h="320">
                  <a:moveTo>
                    <a:pt x="1" y="293"/>
                  </a:moveTo>
                  <a:lnTo>
                    <a:pt x="0" y="320"/>
                  </a:lnTo>
                  <a:lnTo>
                    <a:pt x="4" y="320"/>
                  </a:lnTo>
                  <a:lnTo>
                    <a:pt x="16" y="320"/>
                  </a:lnTo>
                  <a:lnTo>
                    <a:pt x="33" y="318"/>
                  </a:lnTo>
                  <a:lnTo>
                    <a:pt x="56" y="316"/>
                  </a:lnTo>
                  <a:lnTo>
                    <a:pt x="84" y="311"/>
                  </a:lnTo>
                  <a:lnTo>
                    <a:pt x="115" y="306"/>
                  </a:lnTo>
                  <a:lnTo>
                    <a:pt x="151" y="296"/>
                  </a:lnTo>
                  <a:lnTo>
                    <a:pt x="188" y="285"/>
                  </a:lnTo>
                  <a:lnTo>
                    <a:pt x="227" y="269"/>
                  </a:lnTo>
                  <a:lnTo>
                    <a:pt x="267" y="248"/>
                  </a:lnTo>
                  <a:lnTo>
                    <a:pt x="307" y="224"/>
                  </a:lnTo>
                  <a:lnTo>
                    <a:pt x="347" y="194"/>
                  </a:lnTo>
                  <a:lnTo>
                    <a:pt x="386" y="158"/>
                  </a:lnTo>
                  <a:lnTo>
                    <a:pt x="421" y="116"/>
                  </a:lnTo>
                  <a:lnTo>
                    <a:pt x="456" y="67"/>
                  </a:lnTo>
                  <a:lnTo>
                    <a:pt x="486" y="12"/>
                  </a:lnTo>
                  <a:lnTo>
                    <a:pt x="462" y="0"/>
                  </a:lnTo>
                  <a:lnTo>
                    <a:pt x="433" y="53"/>
                  </a:lnTo>
                  <a:lnTo>
                    <a:pt x="401" y="99"/>
                  </a:lnTo>
                  <a:lnTo>
                    <a:pt x="366" y="139"/>
                  </a:lnTo>
                  <a:lnTo>
                    <a:pt x="329" y="173"/>
                  </a:lnTo>
                  <a:lnTo>
                    <a:pt x="292" y="202"/>
                  </a:lnTo>
                  <a:lnTo>
                    <a:pt x="253" y="225"/>
                  </a:lnTo>
                  <a:lnTo>
                    <a:pt x="215" y="245"/>
                  </a:lnTo>
                  <a:lnTo>
                    <a:pt x="178" y="260"/>
                  </a:lnTo>
                  <a:lnTo>
                    <a:pt x="143" y="271"/>
                  </a:lnTo>
                  <a:lnTo>
                    <a:pt x="110" y="279"/>
                  </a:lnTo>
                  <a:lnTo>
                    <a:pt x="80" y="286"/>
                  </a:lnTo>
                  <a:lnTo>
                    <a:pt x="54" y="290"/>
                  </a:lnTo>
                  <a:lnTo>
                    <a:pt x="32" y="292"/>
                  </a:lnTo>
                  <a:lnTo>
                    <a:pt x="16" y="293"/>
                  </a:lnTo>
                  <a:lnTo>
                    <a:pt x="4" y="293"/>
                  </a:lnTo>
                  <a:lnTo>
                    <a:pt x="1" y="2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160"/>
            <p:cNvSpPr>
              <a:spLocks/>
            </p:cNvSpPr>
            <p:nvPr/>
          </p:nvSpPr>
          <p:spPr bwMode="auto">
            <a:xfrm>
              <a:off x="3968" y="3399"/>
              <a:ext cx="256" cy="159"/>
            </a:xfrm>
            <a:custGeom>
              <a:avLst/>
              <a:gdLst>
                <a:gd name="T0" fmla="*/ 0 w 513"/>
                <a:gd name="T1" fmla="*/ 5 h 318"/>
                <a:gd name="T2" fmla="*/ 0 w 513"/>
                <a:gd name="T3" fmla="*/ 5 h 318"/>
                <a:gd name="T4" fmla="*/ 0 w 513"/>
                <a:gd name="T5" fmla="*/ 5 h 318"/>
                <a:gd name="T6" fmla="*/ 0 w 513"/>
                <a:gd name="T7" fmla="*/ 5 h 318"/>
                <a:gd name="T8" fmla="*/ 0 w 513"/>
                <a:gd name="T9" fmla="*/ 5 h 318"/>
                <a:gd name="T10" fmla="*/ 0 w 513"/>
                <a:gd name="T11" fmla="*/ 5 h 318"/>
                <a:gd name="T12" fmla="*/ 1 w 513"/>
                <a:gd name="T13" fmla="*/ 5 h 318"/>
                <a:gd name="T14" fmla="*/ 1 w 513"/>
                <a:gd name="T15" fmla="*/ 5 h 318"/>
                <a:gd name="T16" fmla="*/ 2 w 513"/>
                <a:gd name="T17" fmla="*/ 5 h 318"/>
                <a:gd name="T18" fmla="*/ 3 w 513"/>
                <a:gd name="T19" fmla="*/ 5 h 318"/>
                <a:gd name="T20" fmla="*/ 3 w 513"/>
                <a:gd name="T21" fmla="*/ 5 h 318"/>
                <a:gd name="T22" fmla="*/ 4 w 513"/>
                <a:gd name="T23" fmla="*/ 4 h 318"/>
                <a:gd name="T24" fmla="*/ 5 w 513"/>
                <a:gd name="T25" fmla="*/ 3 h 318"/>
                <a:gd name="T26" fmla="*/ 5 w 513"/>
                <a:gd name="T27" fmla="*/ 3 h 318"/>
                <a:gd name="T28" fmla="*/ 6 w 513"/>
                <a:gd name="T29" fmla="*/ 2 h 318"/>
                <a:gd name="T30" fmla="*/ 6 w 513"/>
                <a:gd name="T31" fmla="*/ 2 h 318"/>
                <a:gd name="T32" fmla="*/ 7 w 513"/>
                <a:gd name="T33" fmla="*/ 1 h 318"/>
                <a:gd name="T34" fmla="*/ 8 w 513"/>
                <a:gd name="T35" fmla="*/ 1 h 318"/>
                <a:gd name="T36" fmla="*/ 7 w 513"/>
                <a:gd name="T37" fmla="*/ 0 h 318"/>
                <a:gd name="T38" fmla="*/ 7 w 513"/>
                <a:gd name="T39" fmla="*/ 1 h 318"/>
                <a:gd name="T40" fmla="*/ 6 w 513"/>
                <a:gd name="T41" fmla="*/ 1 h 318"/>
                <a:gd name="T42" fmla="*/ 6 w 513"/>
                <a:gd name="T43" fmla="*/ 2 h 318"/>
                <a:gd name="T44" fmla="*/ 5 w 513"/>
                <a:gd name="T45" fmla="*/ 3 h 318"/>
                <a:gd name="T46" fmla="*/ 4 w 513"/>
                <a:gd name="T47" fmla="*/ 3 h 318"/>
                <a:gd name="T48" fmla="*/ 4 w 513"/>
                <a:gd name="T49" fmla="*/ 3 h 318"/>
                <a:gd name="T50" fmla="*/ 3 w 513"/>
                <a:gd name="T51" fmla="*/ 4 h 318"/>
                <a:gd name="T52" fmla="*/ 3 w 513"/>
                <a:gd name="T53" fmla="*/ 5 h 318"/>
                <a:gd name="T54" fmla="*/ 2 w 513"/>
                <a:gd name="T55" fmla="*/ 5 h 318"/>
                <a:gd name="T56" fmla="*/ 1 w 513"/>
                <a:gd name="T57" fmla="*/ 5 h 318"/>
                <a:gd name="T58" fmla="*/ 1 w 513"/>
                <a:gd name="T59" fmla="*/ 5 h 318"/>
                <a:gd name="T60" fmla="*/ 0 w 513"/>
                <a:gd name="T61" fmla="*/ 5 h 318"/>
                <a:gd name="T62" fmla="*/ 0 w 513"/>
                <a:gd name="T63" fmla="*/ 5 h 318"/>
                <a:gd name="T64" fmla="*/ 0 w 513"/>
                <a:gd name="T65" fmla="*/ 5 h 318"/>
                <a:gd name="T66" fmla="*/ 0 w 513"/>
                <a:gd name="T67" fmla="*/ 5 h 318"/>
                <a:gd name="T68" fmla="*/ 0 w 513"/>
                <a:gd name="T69" fmla="*/ 5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13"/>
                <a:gd name="T106" fmla="*/ 0 h 318"/>
                <a:gd name="T107" fmla="*/ 513 w 513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13" h="318">
                  <a:moveTo>
                    <a:pt x="2" y="291"/>
                  </a:moveTo>
                  <a:lnTo>
                    <a:pt x="0" y="318"/>
                  </a:lnTo>
                  <a:lnTo>
                    <a:pt x="5" y="318"/>
                  </a:lnTo>
                  <a:lnTo>
                    <a:pt x="18" y="318"/>
                  </a:lnTo>
                  <a:lnTo>
                    <a:pt x="36" y="317"/>
                  </a:lnTo>
                  <a:lnTo>
                    <a:pt x="60" y="314"/>
                  </a:lnTo>
                  <a:lnTo>
                    <a:pt x="90" y="311"/>
                  </a:lnTo>
                  <a:lnTo>
                    <a:pt x="125" y="304"/>
                  </a:lnTo>
                  <a:lnTo>
                    <a:pt x="162" y="296"/>
                  </a:lnTo>
                  <a:lnTo>
                    <a:pt x="202" y="283"/>
                  </a:lnTo>
                  <a:lnTo>
                    <a:pt x="243" y="267"/>
                  </a:lnTo>
                  <a:lnTo>
                    <a:pt x="285" y="248"/>
                  </a:lnTo>
                  <a:lnTo>
                    <a:pt x="328" y="223"/>
                  </a:lnTo>
                  <a:lnTo>
                    <a:pt x="370" y="193"/>
                  </a:lnTo>
                  <a:lnTo>
                    <a:pt x="411" y="158"/>
                  </a:lnTo>
                  <a:lnTo>
                    <a:pt x="447" y="115"/>
                  </a:lnTo>
                  <a:lnTo>
                    <a:pt x="482" y="67"/>
                  </a:lnTo>
                  <a:lnTo>
                    <a:pt x="513" y="11"/>
                  </a:lnTo>
                  <a:lnTo>
                    <a:pt x="489" y="0"/>
                  </a:lnTo>
                  <a:lnTo>
                    <a:pt x="460" y="53"/>
                  </a:lnTo>
                  <a:lnTo>
                    <a:pt x="427" y="99"/>
                  </a:lnTo>
                  <a:lnTo>
                    <a:pt x="391" y="138"/>
                  </a:lnTo>
                  <a:lnTo>
                    <a:pt x="353" y="173"/>
                  </a:lnTo>
                  <a:lnTo>
                    <a:pt x="314" y="200"/>
                  </a:lnTo>
                  <a:lnTo>
                    <a:pt x="272" y="225"/>
                  </a:lnTo>
                  <a:lnTo>
                    <a:pt x="232" y="243"/>
                  </a:lnTo>
                  <a:lnTo>
                    <a:pt x="193" y="258"/>
                  </a:lnTo>
                  <a:lnTo>
                    <a:pt x="155" y="269"/>
                  </a:lnTo>
                  <a:lnTo>
                    <a:pt x="119" y="279"/>
                  </a:lnTo>
                  <a:lnTo>
                    <a:pt x="87" y="284"/>
                  </a:lnTo>
                  <a:lnTo>
                    <a:pt x="59" y="288"/>
                  </a:lnTo>
                  <a:lnTo>
                    <a:pt x="36" y="290"/>
                  </a:lnTo>
                  <a:lnTo>
                    <a:pt x="18" y="291"/>
                  </a:lnTo>
                  <a:lnTo>
                    <a:pt x="6" y="291"/>
                  </a:lnTo>
                  <a:lnTo>
                    <a:pt x="2" y="2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161"/>
            <p:cNvSpPr>
              <a:spLocks/>
            </p:cNvSpPr>
            <p:nvPr/>
          </p:nvSpPr>
          <p:spPr bwMode="auto">
            <a:xfrm>
              <a:off x="3958" y="3312"/>
              <a:ext cx="254" cy="171"/>
            </a:xfrm>
            <a:custGeom>
              <a:avLst/>
              <a:gdLst>
                <a:gd name="T0" fmla="*/ 0 w 507"/>
                <a:gd name="T1" fmla="*/ 5 h 341"/>
                <a:gd name="T2" fmla="*/ 1 w 507"/>
                <a:gd name="T3" fmla="*/ 6 h 341"/>
                <a:gd name="T4" fmla="*/ 1 w 507"/>
                <a:gd name="T5" fmla="*/ 6 h 341"/>
                <a:gd name="T6" fmla="*/ 1 w 507"/>
                <a:gd name="T7" fmla="*/ 6 h 341"/>
                <a:gd name="T8" fmla="*/ 1 w 507"/>
                <a:gd name="T9" fmla="*/ 6 h 341"/>
                <a:gd name="T10" fmla="*/ 1 w 507"/>
                <a:gd name="T11" fmla="*/ 6 h 341"/>
                <a:gd name="T12" fmla="*/ 2 w 507"/>
                <a:gd name="T13" fmla="*/ 5 h 341"/>
                <a:gd name="T14" fmla="*/ 2 w 507"/>
                <a:gd name="T15" fmla="*/ 5 h 341"/>
                <a:gd name="T16" fmla="*/ 3 w 507"/>
                <a:gd name="T17" fmla="*/ 5 h 341"/>
                <a:gd name="T18" fmla="*/ 4 w 507"/>
                <a:gd name="T19" fmla="*/ 5 h 341"/>
                <a:gd name="T20" fmla="*/ 4 w 507"/>
                <a:gd name="T21" fmla="*/ 5 h 341"/>
                <a:gd name="T22" fmla="*/ 5 w 507"/>
                <a:gd name="T23" fmla="*/ 4 h 341"/>
                <a:gd name="T24" fmla="*/ 6 w 507"/>
                <a:gd name="T25" fmla="*/ 4 h 341"/>
                <a:gd name="T26" fmla="*/ 6 w 507"/>
                <a:gd name="T27" fmla="*/ 3 h 341"/>
                <a:gd name="T28" fmla="*/ 7 w 507"/>
                <a:gd name="T29" fmla="*/ 3 h 341"/>
                <a:gd name="T30" fmla="*/ 7 w 507"/>
                <a:gd name="T31" fmla="*/ 2 h 341"/>
                <a:gd name="T32" fmla="*/ 8 w 507"/>
                <a:gd name="T33" fmla="*/ 1 h 341"/>
                <a:gd name="T34" fmla="*/ 8 w 507"/>
                <a:gd name="T35" fmla="*/ 1 h 341"/>
                <a:gd name="T36" fmla="*/ 8 w 507"/>
                <a:gd name="T37" fmla="*/ 0 h 341"/>
                <a:gd name="T38" fmla="*/ 8 w 507"/>
                <a:gd name="T39" fmla="*/ 1 h 341"/>
                <a:gd name="T40" fmla="*/ 7 w 507"/>
                <a:gd name="T41" fmla="*/ 2 h 341"/>
                <a:gd name="T42" fmla="*/ 7 w 507"/>
                <a:gd name="T43" fmla="*/ 2 h 341"/>
                <a:gd name="T44" fmla="*/ 6 w 507"/>
                <a:gd name="T45" fmla="*/ 3 h 341"/>
                <a:gd name="T46" fmla="*/ 5 w 507"/>
                <a:gd name="T47" fmla="*/ 3 h 341"/>
                <a:gd name="T48" fmla="*/ 5 w 507"/>
                <a:gd name="T49" fmla="*/ 4 h 341"/>
                <a:gd name="T50" fmla="*/ 4 w 507"/>
                <a:gd name="T51" fmla="*/ 4 h 341"/>
                <a:gd name="T52" fmla="*/ 3 w 507"/>
                <a:gd name="T53" fmla="*/ 4 h 341"/>
                <a:gd name="T54" fmla="*/ 3 w 507"/>
                <a:gd name="T55" fmla="*/ 5 h 341"/>
                <a:gd name="T56" fmla="*/ 2 w 507"/>
                <a:gd name="T57" fmla="*/ 5 h 341"/>
                <a:gd name="T58" fmla="*/ 2 w 507"/>
                <a:gd name="T59" fmla="*/ 5 h 341"/>
                <a:gd name="T60" fmla="*/ 1 w 507"/>
                <a:gd name="T61" fmla="*/ 5 h 341"/>
                <a:gd name="T62" fmla="*/ 1 w 507"/>
                <a:gd name="T63" fmla="*/ 5 h 341"/>
                <a:gd name="T64" fmla="*/ 1 w 507"/>
                <a:gd name="T65" fmla="*/ 5 h 341"/>
                <a:gd name="T66" fmla="*/ 1 w 507"/>
                <a:gd name="T67" fmla="*/ 5 h 341"/>
                <a:gd name="T68" fmla="*/ 0 w 507"/>
                <a:gd name="T69" fmla="*/ 5 h 3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7"/>
                <a:gd name="T106" fmla="*/ 0 h 341"/>
                <a:gd name="T107" fmla="*/ 507 w 507"/>
                <a:gd name="T108" fmla="*/ 341 h 3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7" h="341">
                  <a:moveTo>
                    <a:pt x="0" y="314"/>
                  </a:moveTo>
                  <a:lnTo>
                    <a:pt x="5" y="341"/>
                  </a:lnTo>
                  <a:lnTo>
                    <a:pt x="9" y="340"/>
                  </a:lnTo>
                  <a:lnTo>
                    <a:pt x="21" y="337"/>
                  </a:lnTo>
                  <a:lnTo>
                    <a:pt x="40" y="334"/>
                  </a:lnTo>
                  <a:lnTo>
                    <a:pt x="64" y="328"/>
                  </a:lnTo>
                  <a:lnTo>
                    <a:pt x="93" y="319"/>
                  </a:lnTo>
                  <a:lnTo>
                    <a:pt x="127" y="309"/>
                  </a:lnTo>
                  <a:lnTo>
                    <a:pt x="164" y="296"/>
                  </a:lnTo>
                  <a:lnTo>
                    <a:pt x="203" y="279"/>
                  </a:lnTo>
                  <a:lnTo>
                    <a:pt x="243" y="259"/>
                  </a:lnTo>
                  <a:lnTo>
                    <a:pt x="285" y="237"/>
                  </a:lnTo>
                  <a:lnTo>
                    <a:pt x="327" y="210"/>
                  </a:lnTo>
                  <a:lnTo>
                    <a:pt x="367" y="180"/>
                  </a:lnTo>
                  <a:lnTo>
                    <a:pt x="407" y="145"/>
                  </a:lnTo>
                  <a:lnTo>
                    <a:pt x="443" y="106"/>
                  </a:lnTo>
                  <a:lnTo>
                    <a:pt x="477" y="61"/>
                  </a:lnTo>
                  <a:lnTo>
                    <a:pt x="507" y="12"/>
                  </a:lnTo>
                  <a:lnTo>
                    <a:pt x="484" y="0"/>
                  </a:lnTo>
                  <a:lnTo>
                    <a:pt x="455" y="47"/>
                  </a:lnTo>
                  <a:lnTo>
                    <a:pt x="423" y="89"/>
                  </a:lnTo>
                  <a:lnTo>
                    <a:pt x="388" y="127"/>
                  </a:lnTo>
                  <a:lnTo>
                    <a:pt x="350" y="160"/>
                  </a:lnTo>
                  <a:lnTo>
                    <a:pt x="311" y="189"/>
                  </a:lnTo>
                  <a:lnTo>
                    <a:pt x="271" y="214"/>
                  </a:lnTo>
                  <a:lnTo>
                    <a:pt x="230" y="236"/>
                  </a:lnTo>
                  <a:lnTo>
                    <a:pt x="191" y="256"/>
                  </a:lnTo>
                  <a:lnTo>
                    <a:pt x="153" y="271"/>
                  </a:lnTo>
                  <a:lnTo>
                    <a:pt x="117" y="283"/>
                  </a:lnTo>
                  <a:lnTo>
                    <a:pt x="85" y="294"/>
                  </a:lnTo>
                  <a:lnTo>
                    <a:pt x="58" y="302"/>
                  </a:lnTo>
                  <a:lnTo>
                    <a:pt x="35" y="307"/>
                  </a:lnTo>
                  <a:lnTo>
                    <a:pt x="16" y="311"/>
                  </a:lnTo>
                  <a:lnTo>
                    <a:pt x="5" y="313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162"/>
            <p:cNvSpPr>
              <a:spLocks/>
            </p:cNvSpPr>
            <p:nvPr/>
          </p:nvSpPr>
          <p:spPr bwMode="auto">
            <a:xfrm>
              <a:off x="3918" y="3386"/>
              <a:ext cx="58" cy="247"/>
            </a:xfrm>
            <a:custGeom>
              <a:avLst/>
              <a:gdLst>
                <a:gd name="T0" fmla="*/ 0 w 117"/>
                <a:gd name="T1" fmla="*/ 0 h 496"/>
                <a:gd name="T2" fmla="*/ 0 w 117"/>
                <a:gd name="T3" fmla="*/ 0 h 496"/>
                <a:gd name="T4" fmla="*/ 0 w 117"/>
                <a:gd name="T5" fmla="*/ 0 h 496"/>
                <a:gd name="T6" fmla="*/ 0 w 117"/>
                <a:gd name="T7" fmla="*/ 1 h 496"/>
                <a:gd name="T8" fmla="*/ 0 w 117"/>
                <a:gd name="T9" fmla="*/ 2 h 496"/>
                <a:gd name="T10" fmla="*/ 1 w 117"/>
                <a:gd name="T11" fmla="*/ 3 h 496"/>
                <a:gd name="T12" fmla="*/ 1 w 117"/>
                <a:gd name="T13" fmla="*/ 4 h 496"/>
                <a:gd name="T14" fmla="*/ 1 w 117"/>
                <a:gd name="T15" fmla="*/ 5 h 496"/>
                <a:gd name="T16" fmla="*/ 1 w 117"/>
                <a:gd name="T17" fmla="*/ 7 h 496"/>
                <a:gd name="T18" fmla="*/ 1 w 117"/>
                <a:gd name="T19" fmla="*/ 7 h 496"/>
                <a:gd name="T20" fmla="*/ 1 w 117"/>
                <a:gd name="T21" fmla="*/ 5 h 496"/>
                <a:gd name="T22" fmla="*/ 1 w 117"/>
                <a:gd name="T23" fmla="*/ 4 h 496"/>
                <a:gd name="T24" fmla="*/ 1 w 117"/>
                <a:gd name="T25" fmla="*/ 3 h 496"/>
                <a:gd name="T26" fmla="*/ 1 w 117"/>
                <a:gd name="T27" fmla="*/ 1 h 496"/>
                <a:gd name="T28" fmla="*/ 0 w 117"/>
                <a:gd name="T29" fmla="*/ 1 h 496"/>
                <a:gd name="T30" fmla="*/ 0 w 117"/>
                <a:gd name="T31" fmla="*/ 0 h 496"/>
                <a:gd name="T32" fmla="*/ 0 w 117"/>
                <a:gd name="T33" fmla="*/ 0 h 496"/>
                <a:gd name="T34" fmla="*/ 0 w 117"/>
                <a:gd name="T35" fmla="*/ 0 h 496"/>
                <a:gd name="T36" fmla="*/ 0 w 117"/>
                <a:gd name="T37" fmla="*/ 0 h 4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496"/>
                <a:gd name="T59" fmla="*/ 117 w 117"/>
                <a:gd name="T60" fmla="*/ 496 h 4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496">
                  <a:moveTo>
                    <a:pt x="0" y="16"/>
                  </a:moveTo>
                  <a:lnTo>
                    <a:pt x="6" y="24"/>
                  </a:lnTo>
                  <a:lnTo>
                    <a:pt x="20" y="46"/>
                  </a:lnTo>
                  <a:lnTo>
                    <a:pt x="38" y="84"/>
                  </a:lnTo>
                  <a:lnTo>
                    <a:pt x="58" y="135"/>
                  </a:lnTo>
                  <a:lnTo>
                    <a:pt x="75" y="202"/>
                  </a:lnTo>
                  <a:lnTo>
                    <a:pt x="87" y="284"/>
                  </a:lnTo>
                  <a:lnTo>
                    <a:pt x="89" y="380"/>
                  </a:lnTo>
                  <a:lnTo>
                    <a:pt x="80" y="492"/>
                  </a:lnTo>
                  <a:lnTo>
                    <a:pt x="106" y="496"/>
                  </a:lnTo>
                  <a:lnTo>
                    <a:pt x="117" y="379"/>
                  </a:lnTo>
                  <a:lnTo>
                    <a:pt x="113" y="279"/>
                  </a:lnTo>
                  <a:lnTo>
                    <a:pt x="101" y="195"/>
                  </a:lnTo>
                  <a:lnTo>
                    <a:pt x="83" y="126"/>
                  </a:lnTo>
                  <a:lnTo>
                    <a:pt x="63" y="73"/>
                  </a:lnTo>
                  <a:lnTo>
                    <a:pt x="43" y="3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163"/>
            <p:cNvSpPr>
              <a:spLocks/>
            </p:cNvSpPr>
            <p:nvPr/>
          </p:nvSpPr>
          <p:spPr bwMode="auto">
            <a:xfrm>
              <a:off x="3937" y="3616"/>
              <a:ext cx="38" cy="55"/>
            </a:xfrm>
            <a:custGeom>
              <a:avLst/>
              <a:gdLst>
                <a:gd name="T0" fmla="*/ 0 w 75"/>
                <a:gd name="T1" fmla="*/ 1 h 111"/>
                <a:gd name="T2" fmla="*/ 1 w 75"/>
                <a:gd name="T3" fmla="*/ 1 h 111"/>
                <a:gd name="T4" fmla="*/ 1 w 75"/>
                <a:gd name="T5" fmla="*/ 1 h 111"/>
                <a:gd name="T6" fmla="*/ 1 w 75"/>
                <a:gd name="T7" fmla="*/ 1 h 111"/>
                <a:gd name="T8" fmla="*/ 1 w 75"/>
                <a:gd name="T9" fmla="*/ 1 h 111"/>
                <a:gd name="T10" fmla="*/ 1 w 75"/>
                <a:gd name="T11" fmla="*/ 0 h 111"/>
                <a:gd name="T12" fmla="*/ 2 w 75"/>
                <a:gd name="T13" fmla="*/ 0 h 111"/>
                <a:gd name="T14" fmla="*/ 2 w 75"/>
                <a:gd name="T15" fmla="*/ 0 h 111"/>
                <a:gd name="T16" fmla="*/ 2 w 75"/>
                <a:gd name="T17" fmla="*/ 0 h 111"/>
                <a:gd name="T18" fmla="*/ 2 w 75"/>
                <a:gd name="T19" fmla="*/ 0 h 111"/>
                <a:gd name="T20" fmla="*/ 1 w 75"/>
                <a:gd name="T21" fmla="*/ 0 h 111"/>
                <a:gd name="T22" fmla="*/ 1 w 75"/>
                <a:gd name="T23" fmla="*/ 0 h 111"/>
                <a:gd name="T24" fmla="*/ 1 w 75"/>
                <a:gd name="T25" fmla="*/ 0 h 111"/>
                <a:gd name="T26" fmla="*/ 1 w 75"/>
                <a:gd name="T27" fmla="*/ 0 h 111"/>
                <a:gd name="T28" fmla="*/ 1 w 75"/>
                <a:gd name="T29" fmla="*/ 0 h 111"/>
                <a:gd name="T30" fmla="*/ 1 w 75"/>
                <a:gd name="T31" fmla="*/ 0 h 111"/>
                <a:gd name="T32" fmla="*/ 1 w 75"/>
                <a:gd name="T33" fmla="*/ 1 h 111"/>
                <a:gd name="T34" fmla="*/ 1 w 75"/>
                <a:gd name="T35" fmla="*/ 1 h 111"/>
                <a:gd name="T36" fmla="*/ 0 w 75"/>
                <a:gd name="T37" fmla="*/ 1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111"/>
                <a:gd name="T59" fmla="*/ 75 w 75"/>
                <a:gd name="T60" fmla="*/ 111 h 1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111">
                  <a:moveTo>
                    <a:pt x="0" y="87"/>
                  </a:moveTo>
                  <a:lnTo>
                    <a:pt x="12" y="111"/>
                  </a:lnTo>
                  <a:lnTo>
                    <a:pt x="27" y="100"/>
                  </a:lnTo>
                  <a:lnTo>
                    <a:pt x="40" y="87"/>
                  </a:lnTo>
                  <a:lnTo>
                    <a:pt x="51" y="70"/>
                  </a:lnTo>
                  <a:lnTo>
                    <a:pt x="59" y="53"/>
                  </a:lnTo>
                  <a:lnTo>
                    <a:pt x="66" y="37"/>
                  </a:lnTo>
                  <a:lnTo>
                    <a:pt x="71" y="22"/>
                  </a:lnTo>
                  <a:lnTo>
                    <a:pt x="74" y="12"/>
                  </a:lnTo>
                  <a:lnTo>
                    <a:pt x="75" y="6"/>
                  </a:lnTo>
                  <a:lnTo>
                    <a:pt x="49" y="0"/>
                  </a:lnTo>
                  <a:lnTo>
                    <a:pt x="46" y="9"/>
                  </a:lnTo>
                  <a:lnTo>
                    <a:pt x="43" y="20"/>
                  </a:lnTo>
                  <a:lnTo>
                    <a:pt x="38" y="32"/>
                  </a:lnTo>
                  <a:lnTo>
                    <a:pt x="34" y="45"/>
                  </a:lnTo>
                  <a:lnTo>
                    <a:pt x="27" y="58"/>
                  </a:lnTo>
                  <a:lnTo>
                    <a:pt x="19" y="70"/>
                  </a:lnTo>
                  <a:lnTo>
                    <a:pt x="11" y="8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164"/>
            <p:cNvSpPr>
              <a:spLocks/>
            </p:cNvSpPr>
            <p:nvPr/>
          </p:nvSpPr>
          <p:spPr bwMode="auto">
            <a:xfrm>
              <a:off x="4030" y="3611"/>
              <a:ext cx="38" cy="55"/>
            </a:xfrm>
            <a:custGeom>
              <a:avLst/>
              <a:gdLst>
                <a:gd name="T0" fmla="*/ 0 w 75"/>
                <a:gd name="T1" fmla="*/ 2 h 109"/>
                <a:gd name="T2" fmla="*/ 1 w 75"/>
                <a:gd name="T3" fmla="*/ 2 h 109"/>
                <a:gd name="T4" fmla="*/ 1 w 75"/>
                <a:gd name="T5" fmla="*/ 2 h 109"/>
                <a:gd name="T6" fmla="*/ 1 w 75"/>
                <a:gd name="T7" fmla="*/ 2 h 109"/>
                <a:gd name="T8" fmla="*/ 1 w 75"/>
                <a:gd name="T9" fmla="*/ 2 h 109"/>
                <a:gd name="T10" fmla="*/ 1 w 75"/>
                <a:gd name="T11" fmla="*/ 1 h 109"/>
                <a:gd name="T12" fmla="*/ 2 w 75"/>
                <a:gd name="T13" fmla="*/ 1 h 109"/>
                <a:gd name="T14" fmla="*/ 2 w 75"/>
                <a:gd name="T15" fmla="*/ 1 h 109"/>
                <a:gd name="T16" fmla="*/ 2 w 75"/>
                <a:gd name="T17" fmla="*/ 1 h 109"/>
                <a:gd name="T18" fmla="*/ 2 w 75"/>
                <a:gd name="T19" fmla="*/ 1 h 109"/>
                <a:gd name="T20" fmla="*/ 1 w 75"/>
                <a:gd name="T21" fmla="*/ 0 h 109"/>
                <a:gd name="T22" fmla="*/ 1 w 75"/>
                <a:gd name="T23" fmla="*/ 1 h 109"/>
                <a:gd name="T24" fmla="*/ 1 w 75"/>
                <a:gd name="T25" fmla="*/ 1 h 109"/>
                <a:gd name="T26" fmla="*/ 1 w 75"/>
                <a:gd name="T27" fmla="*/ 1 h 109"/>
                <a:gd name="T28" fmla="*/ 1 w 75"/>
                <a:gd name="T29" fmla="*/ 1 h 109"/>
                <a:gd name="T30" fmla="*/ 1 w 75"/>
                <a:gd name="T31" fmla="*/ 1 h 109"/>
                <a:gd name="T32" fmla="*/ 1 w 75"/>
                <a:gd name="T33" fmla="*/ 2 h 109"/>
                <a:gd name="T34" fmla="*/ 1 w 75"/>
                <a:gd name="T35" fmla="*/ 2 h 109"/>
                <a:gd name="T36" fmla="*/ 0 w 75"/>
                <a:gd name="T37" fmla="*/ 2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109"/>
                <a:gd name="T59" fmla="*/ 75 w 75"/>
                <a:gd name="T60" fmla="*/ 109 h 1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109">
                  <a:moveTo>
                    <a:pt x="0" y="86"/>
                  </a:moveTo>
                  <a:lnTo>
                    <a:pt x="13" y="109"/>
                  </a:lnTo>
                  <a:lnTo>
                    <a:pt x="28" y="99"/>
                  </a:lnTo>
                  <a:lnTo>
                    <a:pt x="40" y="85"/>
                  </a:lnTo>
                  <a:lnTo>
                    <a:pt x="52" y="69"/>
                  </a:lnTo>
                  <a:lnTo>
                    <a:pt x="60" y="52"/>
                  </a:lnTo>
                  <a:lnTo>
                    <a:pt x="66" y="37"/>
                  </a:lnTo>
                  <a:lnTo>
                    <a:pt x="70" y="22"/>
                  </a:lnTo>
                  <a:lnTo>
                    <a:pt x="74" y="11"/>
                  </a:lnTo>
                  <a:lnTo>
                    <a:pt x="75" y="6"/>
                  </a:lnTo>
                  <a:lnTo>
                    <a:pt x="50" y="0"/>
                  </a:lnTo>
                  <a:lnTo>
                    <a:pt x="47" y="9"/>
                  </a:lnTo>
                  <a:lnTo>
                    <a:pt x="44" y="19"/>
                  </a:lnTo>
                  <a:lnTo>
                    <a:pt x="39" y="32"/>
                  </a:lnTo>
                  <a:lnTo>
                    <a:pt x="33" y="45"/>
                  </a:lnTo>
                  <a:lnTo>
                    <a:pt x="26" y="58"/>
                  </a:lnTo>
                  <a:lnTo>
                    <a:pt x="18" y="70"/>
                  </a:lnTo>
                  <a:lnTo>
                    <a:pt x="1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65"/>
            <p:cNvSpPr>
              <a:spLocks/>
            </p:cNvSpPr>
            <p:nvPr/>
          </p:nvSpPr>
          <p:spPr bwMode="auto">
            <a:xfrm>
              <a:off x="4109" y="3570"/>
              <a:ext cx="38" cy="55"/>
            </a:xfrm>
            <a:custGeom>
              <a:avLst/>
              <a:gdLst>
                <a:gd name="T0" fmla="*/ 0 w 75"/>
                <a:gd name="T1" fmla="*/ 1 h 111"/>
                <a:gd name="T2" fmla="*/ 1 w 75"/>
                <a:gd name="T3" fmla="*/ 1 h 111"/>
                <a:gd name="T4" fmla="*/ 1 w 75"/>
                <a:gd name="T5" fmla="*/ 1 h 111"/>
                <a:gd name="T6" fmla="*/ 1 w 75"/>
                <a:gd name="T7" fmla="*/ 1 h 111"/>
                <a:gd name="T8" fmla="*/ 1 w 75"/>
                <a:gd name="T9" fmla="*/ 1 h 111"/>
                <a:gd name="T10" fmla="*/ 1 w 75"/>
                <a:gd name="T11" fmla="*/ 0 h 111"/>
                <a:gd name="T12" fmla="*/ 2 w 75"/>
                <a:gd name="T13" fmla="*/ 0 h 111"/>
                <a:gd name="T14" fmla="*/ 2 w 75"/>
                <a:gd name="T15" fmla="*/ 0 h 111"/>
                <a:gd name="T16" fmla="*/ 2 w 75"/>
                <a:gd name="T17" fmla="*/ 0 h 111"/>
                <a:gd name="T18" fmla="*/ 2 w 75"/>
                <a:gd name="T19" fmla="*/ 0 h 111"/>
                <a:gd name="T20" fmla="*/ 1 w 75"/>
                <a:gd name="T21" fmla="*/ 0 h 111"/>
                <a:gd name="T22" fmla="*/ 1 w 75"/>
                <a:gd name="T23" fmla="*/ 0 h 111"/>
                <a:gd name="T24" fmla="*/ 1 w 75"/>
                <a:gd name="T25" fmla="*/ 0 h 111"/>
                <a:gd name="T26" fmla="*/ 1 w 75"/>
                <a:gd name="T27" fmla="*/ 0 h 111"/>
                <a:gd name="T28" fmla="*/ 1 w 75"/>
                <a:gd name="T29" fmla="*/ 0 h 111"/>
                <a:gd name="T30" fmla="*/ 1 w 75"/>
                <a:gd name="T31" fmla="*/ 0 h 111"/>
                <a:gd name="T32" fmla="*/ 1 w 75"/>
                <a:gd name="T33" fmla="*/ 1 h 111"/>
                <a:gd name="T34" fmla="*/ 1 w 75"/>
                <a:gd name="T35" fmla="*/ 1 h 111"/>
                <a:gd name="T36" fmla="*/ 0 w 75"/>
                <a:gd name="T37" fmla="*/ 1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111"/>
                <a:gd name="T59" fmla="*/ 75 w 75"/>
                <a:gd name="T60" fmla="*/ 111 h 1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111">
                  <a:moveTo>
                    <a:pt x="0" y="86"/>
                  </a:moveTo>
                  <a:lnTo>
                    <a:pt x="12" y="111"/>
                  </a:lnTo>
                  <a:lnTo>
                    <a:pt x="27" y="100"/>
                  </a:lnTo>
                  <a:lnTo>
                    <a:pt x="40" y="86"/>
                  </a:lnTo>
                  <a:lnTo>
                    <a:pt x="52" y="70"/>
                  </a:lnTo>
                  <a:lnTo>
                    <a:pt x="60" y="53"/>
                  </a:lnTo>
                  <a:lnTo>
                    <a:pt x="65" y="37"/>
                  </a:lnTo>
                  <a:lnTo>
                    <a:pt x="70" y="23"/>
                  </a:lnTo>
                  <a:lnTo>
                    <a:pt x="74" y="11"/>
                  </a:lnTo>
                  <a:lnTo>
                    <a:pt x="75" y="6"/>
                  </a:lnTo>
                  <a:lnTo>
                    <a:pt x="49" y="0"/>
                  </a:lnTo>
                  <a:lnTo>
                    <a:pt x="47" y="9"/>
                  </a:lnTo>
                  <a:lnTo>
                    <a:pt x="44" y="20"/>
                  </a:lnTo>
                  <a:lnTo>
                    <a:pt x="39" y="32"/>
                  </a:lnTo>
                  <a:lnTo>
                    <a:pt x="33" y="45"/>
                  </a:lnTo>
                  <a:lnTo>
                    <a:pt x="26" y="58"/>
                  </a:lnTo>
                  <a:lnTo>
                    <a:pt x="18" y="70"/>
                  </a:lnTo>
                  <a:lnTo>
                    <a:pt x="1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166"/>
            <p:cNvSpPr>
              <a:spLocks/>
            </p:cNvSpPr>
            <p:nvPr/>
          </p:nvSpPr>
          <p:spPr bwMode="auto">
            <a:xfrm>
              <a:off x="3854" y="3338"/>
              <a:ext cx="106" cy="305"/>
            </a:xfrm>
            <a:custGeom>
              <a:avLst/>
              <a:gdLst>
                <a:gd name="T0" fmla="*/ 3 w 212"/>
                <a:gd name="T1" fmla="*/ 9 h 611"/>
                <a:gd name="T2" fmla="*/ 3 w 212"/>
                <a:gd name="T3" fmla="*/ 9 h 611"/>
                <a:gd name="T4" fmla="*/ 3 w 212"/>
                <a:gd name="T5" fmla="*/ 8 h 611"/>
                <a:gd name="T6" fmla="*/ 2 w 212"/>
                <a:gd name="T7" fmla="*/ 7 h 611"/>
                <a:gd name="T8" fmla="*/ 2 w 212"/>
                <a:gd name="T9" fmla="*/ 7 h 611"/>
                <a:gd name="T10" fmla="*/ 2 w 212"/>
                <a:gd name="T11" fmla="*/ 6 h 611"/>
                <a:gd name="T12" fmla="*/ 1 w 212"/>
                <a:gd name="T13" fmla="*/ 5 h 611"/>
                <a:gd name="T14" fmla="*/ 1 w 212"/>
                <a:gd name="T15" fmla="*/ 5 h 611"/>
                <a:gd name="T16" fmla="*/ 1 w 212"/>
                <a:gd name="T17" fmla="*/ 4 h 611"/>
                <a:gd name="T18" fmla="*/ 1 w 212"/>
                <a:gd name="T19" fmla="*/ 3 h 611"/>
                <a:gd name="T20" fmla="*/ 1 w 212"/>
                <a:gd name="T21" fmla="*/ 2 h 611"/>
                <a:gd name="T22" fmla="*/ 1 w 212"/>
                <a:gd name="T23" fmla="*/ 2 h 611"/>
                <a:gd name="T24" fmla="*/ 1 w 212"/>
                <a:gd name="T25" fmla="*/ 1 h 611"/>
                <a:gd name="T26" fmla="*/ 1 w 212"/>
                <a:gd name="T27" fmla="*/ 1 h 611"/>
                <a:gd name="T28" fmla="*/ 1 w 212"/>
                <a:gd name="T29" fmla="*/ 0 h 611"/>
                <a:gd name="T30" fmla="*/ 1 w 212"/>
                <a:gd name="T31" fmla="*/ 0 h 611"/>
                <a:gd name="T32" fmla="*/ 1 w 212"/>
                <a:gd name="T33" fmla="*/ 0 h 611"/>
                <a:gd name="T34" fmla="*/ 1 w 212"/>
                <a:gd name="T35" fmla="*/ 0 h 611"/>
                <a:gd name="T36" fmla="*/ 1 w 212"/>
                <a:gd name="T37" fmla="*/ 0 h 611"/>
                <a:gd name="T38" fmla="*/ 1 w 212"/>
                <a:gd name="T39" fmla="*/ 0 h 611"/>
                <a:gd name="T40" fmla="*/ 1 w 212"/>
                <a:gd name="T41" fmla="*/ 0 h 611"/>
                <a:gd name="T42" fmla="*/ 1 w 212"/>
                <a:gd name="T43" fmla="*/ 0 h 611"/>
                <a:gd name="T44" fmla="*/ 1 w 212"/>
                <a:gd name="T45" fmla="*/ 1 h 611"/>
                <a:gd name="T46" fmla="*/ 1 w 212"/>
                <a:gd name="T47" fmla="*/ 1 h 611"/>
                <a:gd name="T48" fmla="*/ 1 w 212"/>
                <a:gd name="T49" fmla="*/ 2 h 611"/>
                <a:gd name="T50" fmla="*/ 1 w 212"/>
                <a:gd name="T51" fmla="*/ 2 h 611"/>
                <a:gd name="T52" fmla="*/ 0 w 212"/>
                <a:gd name="T53" fmla="*/ 3 h 611"/>
                <a:gd name="T54" fmla="*/ 1 w 212"/>
                <a:gd name="T55" fmla="*/ 4 h 611"/>
                <a:gd name="T56" fmla="*/ 1 w 212"/>
                <a:gd name="T57" fmla="*/ 5 h 611"/>
                <a:gd name="T58" fmla="*/ 1 w 212"/>
                <a:gd name="T59" fmla="*/ 5 h 611"/>
                <a:gd name="T60" fmla="*/ 1 w 212"/>
                <a:gd name="T61" fmla="*/ 6 h 611"/>
                <a:gd name="T62" fmla="*/ 2 w 212"/>
                <a:gd name="T63" fmla="*/ 7 h 611"/>
                <a:gd name="T64" fmla="*/ 2 w 212"/>
                <a:gd name="T65" fmla="*/ 8 h 611"/>
                <a:gd name="T66" fmla="*/ 3 w 212"/>
                <a:gd name="T67" fmla="*/ 8 h 611"/>
                <a:gd name="T68" fmla="*/ 3 w 212"/>
                <a:gd name="T69" fmla="*/ 9 h 6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2"/>
                <a:gd name="T106" fmla="*/ 0 h 611"/>
                <a:gd name="T107" fmla="*/ 212 w 212"/>
                <a:gd name="T108" fmla="*/ 611 h 6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2" h="611">
                  <a:moveTo>
                    <a:pt x="197" y="611"/>
                  </a:moveTo>
                  <a:lnTo>
                    <a:pt x="212" y="588"/>
                  </a:lnTo>
                  <a:lnTo>
                    <a:pt x="163" y="550"/>
                  </a:lnTo>
                  <a:lnTo>
                    <a:pt x="121" y="509"/>
                  </a:lnTo>
                  <a:lnTo>
                    <a:pt x="89" y="464"/>
                  </a:lnTo>
                  <a:lnTo>
                    <a:pt x="65" y="418"/>
                  </a:lnTo>
                  <a:lnTo>
                    <a:pt x="48" y="369"/>
                  </a:lnTo>
                  <a:lnTo>
                    <a:pt x="36" y="322"/>
                  </a:lnTo>
                  <a:lnTo>
                    <a:pt x="29" y="275"/>
                  </a:lnTo>
                  <a:lnTo>
                    <a:pt x="27" y="229"/>
                  </a:lnTo>
                  <a:lnTo>
                    <a:pt x="28" y="185"/>
                  </a:lnTo>
                  <a:lnTo>
                    <a:pt x="32" y="145"/>
                  </a:lnTo>
                  <a:lnTo>
                    <a:pt x="37" y="108"/>
                  </a:lnTo>
                  <a:lnTo>
                    <a:pt x="44" y="75"/>
                  </a:lnTo>
                  <a:lnTo>
                    <a:pt x="51" y="49"/>
                  </a:lnTo>
                  <a:lnTo>
                    <a:pt x="57" y="28"/>
                  </a:lnTo>
                  <a:lnTo>
                    <a:pt x="60" y="14"/>
                  </a:lnTo>
                  <a:lnTo>
                    <a:pt x="63" y="10"/>
                  </a:lnTo>
                  <a:lnTo>
                    <a:pt x="37" y="0"/>
                  </a:lnTo>
                  <a:lnTo>
                    <a:pt x="35" y="6"/>
                  </a:lnTo>
                  <a:lnTo>
                    <a:pt x="32" y="20"/>
                  </a:lnTo>
                  <a:lnTo>
                    <a:pt x="25" y="41"/>
                  </a:lnTo>
                  <a:lnTo>
                    <a:pt x="18" y="68"/>
                  </a:lnTo>
                  <a:lnTo>
                    <a:pt x="11" y="103"/>
                  </a:lnTo>
                  <a:lnTo>
                    <a:pt x="5" y="142"/>
                  </a:lnTo>
                  <a:lnTo>
                    <a:pt x="2" y="185"/>
                  </a:lnTo>
                  <a:lnTo>
                    <a:pt x="0" y="231"/>
                  </a:lnTo>
                  <a:lnTo>
                    <a:pt x="3" y="279"/>
                  </a:lnTo>
                  <a:lnTo>
                    <a:pt x="10" y="329"/>
                  </a:lnTo>
                  <a:lnTo>
                    <a:pt x="22" y="380"/>
                  </a:lnTo>
                  <a:lnTo>
                    <a:pt x="41" y="430"/>
                  </a:lnTo>
                  <a:lnTo>
                    <a:pt x="67" y="479"/>
                  </a:lnTo>
                  <a:lnTo>
                    <a:pt x="101" y="526"/>
                  </a:lnTo>
                  <a:lnTo>
                    <a:pt x="144" y="571"/>
                  </a:lnTo>
                  <a:lnTo>
                    <a:pt x="197" y="6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167"/>
            <p:cNvSpPr>
              <a:spLocks/>
            </p:cNvSpPr>
            <p:nvPr/>
          </p:nvSpPr>
          <p:spPr bwMode="auto">
            <a:xfrm>
              <a:off x="3759" y="3272"/>
              <a:ext cx="111" cy="382"/>
            </a:xfrm>
            <a:custGeom>
              <a:avLst/>
              <a:gdLst>
                <a:gd name="T0" fmla="*/ 3 w 222"/>
                <a:gd name="T1" fmla="*/ 12 h 764"/>
                <a:gd name="T2" fmla="*/ 3 w 222"/>
                <a:gd name="T3" fmla="*/ 12 h 764"/>
                <a:gd name="T4" fmla="*/ 3 w 222"/>
                <a:gd name="T5" fmla="*/ 11 h 764"/>
                <a:gd name="T6" fmla="*/ 2 w 222"/>
                <a:gd name="T7" fmla="*/ 11 h 764"/>
                <a:gd name="T8" fmla="*/ 2 w 222"/>
                <a:gd name="T9" fmla="*/ 10 h 764"/>
                <a:gd name="T10" fmla="*/ 1 w 222"/>
                <a:gd name="T11" fmla="*/ 9 h 764"/>
                <a:gd name="T12" fmla="*/ 1 w 222"/>
                <a:gd name="T13" fmla="*/ 7 h 764"/>
                <a:gd name="T14" fmla="*/ 1 w 222"/>
                <a:gd name="T15" fmla="*/ 6 h 764"/>
                <a:gd name="T16" fmla="*/ 1 w 222"/>
                <a:gd name="T17" fmla="*/ 6 h 764"/>
                <a:gd name="T18" fmla="*/ 1 w 222"/>
                <a:gd name="T19" fmla="*/ 5 h 764"/>
                <a:gd name="T20" fmla="*/ 1 w 222"/>
                <a:gd name="T21" fmla="*/ 4 h 764"/>
                <a:gd name="T22" fmla="*/ 1 w 222"/>
                <a:gd name="T23" fmla="*/ 3 h 764"/>
                <a:gd name="T24" fmla="*/ 1 w 222"/>
                <a:gd name="T25" fmla="*/ 3 h 764"/>
                <a:gd name="T26" fmla="*/ 1 w 222"/>
                <a:gd name="T27" fmla="*/ 1 h 764"/>
                <a:gd name="T28" fmla="*/ 2 w 222"/>
                <a:gd name="T29" fmla="*/ 1 h 764"/>
                <a:gd name="T30" fmla="*/ 2 w 222"/>
                <a:gd name="T31" fmla="*/ 1 h 764"/>
                <a:gd name="T32" fmla="*/ 2 w 222"/>
                <a:gd name="T33" fmla="*/ 1 h 764"/>
                <a:gd name="T34" fmla="*/ 2 w 222"/>
                <a:gd name="T35" fmla="*/ 1 h 764"/>
                <a:gd name="T36" fmla="*/ 1 w 222"/>
                <a:gd name="T37" fmla="*/ 0 h 764"/>
                <a:gd name="T38" fmla="*/ 1 w 222"/>
                <a:gd name="T39" fmla="*/ 1 h 764"/>
                <a:gd name="T40" fmla="*/ 1 w 222"/>
                <a:gd name="T41" fmla="*/ 1 h 764"/>
                <a:gd name="T42" fmla="*/ 1 w 222"/>
                <a:gd name="T43" fmla="*/ 1 h 764"/>
                <a:gd name="T44" fmla="*/ 1 w 222"/>
                <a:gd name="T45" fmla="*/ 1 h 764"/>
                <a:gd name="T46" fmla="*/ 1 w 222"/>
                <a:gd name="T47" fmla="*/ 3 h 764"/>
                <a:gd name="T48" fmla="*/ 1 w 222"/>
                <a:gd name="T49" fmla="*/ 3 h 764"/>
                <a:gd name="T50" fmla="*/ 1 w 222"/>
                <a:gd name="T51" fmla="*/ 4 h 764"/>
                <a:gd name="T52" fmla="*/ 1 w 222"/>
                <a:gd name="T53" fmla="*/ 5 h 764"/>
                <a:gd name="T54" fmla="*/ 0 w 222"/>
                <a:gd name="T55" fmla="*/ 6 h 764"/>
                <a:gd name="T56" fmla="*/ 1 w 222"/>
                <a:gd name="T57" fmla="*/ 6 h 764"/>
                <a:gd name="T58" fmla="*/ 1 w 222"/>
                <a:gd name="T59" fmla="*/ 7 h 764"/>
                <a:gd name="T60" fmla="*/ 1 w 222"/>
                <a:gd name="T61" fmla="*/ 9 h 764"/>
                <a:gd name="T62" fmla="*/ 1 w 222"/>
                <a:gd name="T63" fmla="*/ 10 h 764"/>
                <a:gd name="T64" fmla="*/ 2 w 222"/>
                <a:gd name="T65" fmla="*/ 11 h 764"/>
                <a:gd name="T66" fmla="*/ 3 w 222"/>
                <a:gd name="T67" fmla="*/ 12 h 764"/>
                <a:gd name="T68" fmla="*/ 3 w 222"/>
                <a:gd name="T69" fmla="*/ 12 h 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764"/>
                <a:gd name="T107" fmla="*/ 222 w 222"/>
                <a:gd name="T108" fmla="*/ 764 h 7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764">
                  <a:moveTo>
                    <a:pt x="207" y="764"/>
                  </a:moveTo>
                  <a:lnTo>
                    <a:pt x="222" y="743"/>
                  </a:lnTo>
                  <a:lnTo>
                    <a:pt x="165" y="696"/>
                  </a:lnTo>
                  <a:lnTo>
                    <a:pt x="120" y="643"/>
                  </a:lnTo>
                  <a:lnTo>
                    <a:pt x="86" y="588"/>
                  </a:lnTo>
                  <a:lnTo>
                    <a:pt x="59" y="529"/>
                  </a:lnTo>
                  <a:lnTo>
                    <a:pt x="42" y="469"/>
                  </a:lnTo>
                  <a:lnTo>
                    <a:pt x="31" y="408"/>
                  </a:lnTo>
                  <a:lnTo>
                    <a:pt x="27" y="348"/>
                  </a:lnTo>
                  <a:lnTo>
                    <a:pt x="27" y="289"/>
                  </a:lnTo>
                  <a:lnTo>
                    <a:pt x="31" y="233"/>
                  </a:lnTo>
                  <a:lnTo>
                    <a:pt x="40" y="181"/>
                  </a:lnTo>
                  <a:lnTo>
                    <a:pt x="49" y="134"/>
                  </a:lnTo>
                  <a:lnTo>
                    <a:pt x="58" y="93"/>
                  </a:lnTo>
                  <a:lnTo>
                    <a:pt x="67" y="59"/>
                  </a:lnTo>
                  <a:lnTo>
                    <a:pt x="76" y="32"/>
                  </a:lnTo>
                  <a:lnTo>
                    <a:pt x="82" y="16"/>
                  </a:lnTo>
                  <a:lnTo>
                    <a:pt x="84" y="9"/>
                  </a:lnTo>
                  <a:lnTo>
                    <a:pt x="60" y="0"/>
                  </a:lnTo>
                  <a:lnTo>
                    <a:pt x="58" y="7"/>
                  </a:lnTo>
                  <a:lnTo>
                    <a:pt x="51" y="24"/>
                  </a:lnTo>
                  <a:lnTo>
                    <a:pt x="43" y="51"/>
                  </a:lnTo>
                  <a:lnTo>
                    <a:pt x="33" y="87"/>
                  </a:lnTo>
                  <a:lnTo>
                    <a:pt x="22" y="129"/>
                  </a:lnTo>
                  <a:lnTo>
                    <a:pt x="13" y="179"/>
                  </a:lnTo>
                  <a:lnTo>
                    <a:pt x="6" y="233"/>
                  </a:lnTo>
                  <a:lnTo>
                    <a:pt x="2" y="291"/>
                  </a:lnTo>
                  <a:lnTo>
                    <a:pt x="0" y="352"/>
                  </a:lnTo>
                  <a:lnTo>
                    <a:pt x="6" y="414"/>
                  </a:lnTo>
                  <a:lnTo>
                    <a:pt x="16" y="477"/>
                  </a:lnTo>
                  <a:lnTo>
                    <a:pt x="36" y="541"/>
                  </a:lnTo>
                  <a:lnTo>
                    <a:pt x="63" y="602"/>
                  </a:lnTo>
                  <a:lnTo>
                    <a:pt x="99" y="660"/>
                  </a:lnTo>
                  <a:lnTo>
                    <a:pt x="147" y="715"/>
                  </a:lnTo>
                  <a:lnTo>
                    <a:pt x="207" y="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66" name="Прямая соединительная линия 65"/>
          <p:cNvCxnSpPr>
            <a:stCxn id="86" idx="0"/>
            <a:endCxn id="34" idx="4"/>
          </p:cNvCxnSpPr>
          <p:nvPr/>
        </p:nvCxnSpPr>
        <p:spPr>
          <a:xfrm flipV="1">
            <a:off x="4546600" y="2272725"/>
            <a:ext cx="0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77" idx="0"/>
          </p:cNvCxnSpPr>
          <p:nvPr/>
        </p:nvCxnSpPr>
        <p:spPr>
          <a:xfrm flipV="1">
            <a:off x="4302125" y="2287012"/>
            <a:ext cx="107950" cy="66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3798887" y="2272725"/>
            <a:ext cx="341313" cy="68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4676775" y="2287012"/>
            <a:ext cx="158750" cy="673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4948237" y="2272725"/>
            <a:ext cx="384175" cy="674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endCxn id="34" idx="4"/>
          </p:cNvCxnSpPr>
          <p:nvPr/>
        </p:nvCxnSpPr>
        <p:spPr>
          <a:xfrm flipV="1">
            <a:off x="4321175" y="2272725"/>
            <a:ext cx="225425" cy="138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4537075" y="2291775"/>
            <a:ext cx="260350" cy="1344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3805237" y="2272725"/>
            <a:ext cx="458788" cy="138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 flipV="1">
            <a:off x="4797425" y="2272725"/>
            <a:ext cx="444500" cy="138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30"/>
          <p:cNvGrpSpPr>
            <a:grpSpLocks/>
          </p:cNvGrpSpPr>
          <p:nvPr/>
        </p:nvGrpSpPr>
        <p:grpSpPr bwMode="auto">
          <a:xfrm>
            <a:off x="3616928" y="2472801"/>
            <a:ext cx="1869470" cy="1819224"/>
            <a:chOff x="3685664" y="2027035"/>
            <a:chExt cx="2018868" cy="2050036"/>
          </a:xfrm>
        </p:grpSpPr>
        <p:sp>
          <p:nvSpPr>
            <p:cNvPr id="76" name="Овал 75"/>
            <p:cNvSpPr/>
            <p:nvPr/>
          </p:nvSpPr>
          <p:spPr>
            <a:xfrm>
              <a:off x="3712441" y="2561862"/>
              <a:ext cx="289727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279895" y="2561862"/>
              <a:ext cx="289728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8" name="Овал 9"/>
            <p:cNvSpPr/>
            <p:nvPr/>
          </p:nvSpPr>
          <p:spPr>
            <a:xfrm>
              <a:off x="4857636" y="2561862"/>
              <a:ext cx="289727" cy="25402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392518" y="2561862"/>
              <a:ext cx="296584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4543907" y="2960790"/>
              <a:ext cx="291442" cy="27370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3712441" y="3381183"/>
              <a:ext cx="289727" cy="27370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392518" y="3359717"/>
              <a:ext cx="296584" cy="261181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4273038" y="3381183"/>
              <a:ext cx="289728" cy="27370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4857636" y="3381183"/>
              <a:ext cx="289727" cy="27370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4523335" y="3805156"/>
              <a:ext cx="289728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543907" y="2034133"/>
              <a:ext cx="291442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7" name="TextBox 18"/>
            <p:cNvSpPr txBox="1">
              <a:spLocks noChangeArrowheads="1"/>
            </p:cNvSpPr>
            <p:nvPr/>
          </p:nvSpPr>
          <p:spPr bwMode="auto">
            <a:xfrm>
              <a:off x="4551317" y="2027035"/>
              <a:ext cx="219075" cy="26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8" name="TextBox 20"/>
            <p:cNvSpPr txBox="1">
              <a:spLocks noChangeArrowheads="1"/>
            </p:cNvSpPr>
            <p:nvPr/>
          </p:nvSpPr>
          <p:spPr bwMode="auto">
            <a:xfrm>
              <a:off x="3685664" y="2581717"/>
              <a:ext cx="37307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26</a:t>
              </a:r>
            </a:p>
          </p:txBody>
        </p:sp>
        <p:sp>
          <p:nvSpPr>
            <p:cNvPr id="89" name="TextBox 21"/>
            <p:cNvSpPr txBox="1">
              <a:spLocks noChangeArrowheads="1"/>
            </p:cNvSpPr>
            <p:nvPr/>
          </p:nvSpPr>
          <p:spPr bwMode="auto">
            <a:xfrm>
              <a:off x="4288935" y="2572702"/>
              <a:ext cx="348586" cy="27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0" name="TextBox 22"/>
            <p:cNvSpPr txBox="1">
              <a:spLocks noChangeArrowheads="1"/>
            </p:cNvSpPr>
            <p:nvPr/>
          </p:nvSpPr>
          <p:spPr bwMode="auto">
            <a:xfrm>
              <a:off x="4854249" y="2549521"/>
              <a:ext cx="2967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1" name="TextBox 23"/>
            <p:cNvSpPr txBox="1">
              <a:spLocks noChangeArrowheads="1"/>
            </p:cNvSpPr>
            <p:nvPr/>
          </p:nvSpPr>
          <p:spPr bwMode="auto">
            <a:xfrm>
              <a:off x="5391840" y="2534272"/>
              <a:ext cx="2967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92" name="TextBox 24"/>
            <p:cNvSpPr txBox="1">
              <a:spLocks noChangeArrowheads="1"/>
            </p:cNvSpPr>
            <p:nvPr/>
          </p:nvSpPr>
          <p:spPr bwMode="auto">
            <a:xfrm>
              <a:off x="4523064" y="2957212"/>
              <a:ext cx="42068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93" name="TextBox 25"/>
            <p:cNvSpPr txBox="1">
              <a:spLocks noChangeArrowheads="1"/>
            </p:cNvSpPr>
            <p:nvPr/>
          </p:nvSpPr>
          <p:spPr bwMode="auto">
            <a:xfrm>
              <a:off x="3702155" y="3394846"/>
              <a:ext cx="37307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>
                  <a:solidFill>
                    <a:schemeClr val="bg1"/>
                  </a:solidFill>
                </a:rPr>
                <a:t>27</a:t>
              </a:r>
            </a:p>
          </p:txBody>
        </p:sp>
        <p:sp>
          <p:nvSpPr>
            <p:cNvPr id="94" name="TextBox 26"/>
            <p:cNvSpPr txBox="1">
              <a:spLocks noChangeArrowheads="1"/>
            </p:cNvSpPr>
            <p:nvPr/>
          </p:nvSpPr>
          <p:spPr bwMode="auto">
            <a:xfrm>
              <a:off x="4267671" y="3359364"/>
              <a:ext cx="219075" cy="26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95" name="TextBox 27"/>
            <p:cNvSpPr txBox="1">
              <a:spLocks noChangeArrowheads="1"/>
            </p:cNvSpPr>
            <p:nvPr/>
          </p:nvSpPr>
          <p:spPr bwMode="auto">
            <a:xfrm>
              <a:off x="4851786" y="3382042"/>
              <a:ext cx="383998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96" name="TextBox 28"/>
            <p:cNvSpPr txBox="1">
              <a:spLocks noChangeArrowheads="1"/>
            </p:cNvSpPr>
            <p:nvPr/>
          </p:nvSpPr>
          <p:spPr bwMode="auto">
            <a:xfrm>
              <a:off x="5407785" y="3325529"/>
              <a:ext cx="2967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7" name="TextBox 29"/>
            <p:cNvSpPr txBox="1">
              <a:spLocks noChangeArrowheads="1"/>
            </p:cNvSpPr>
            <p:nvPr/>
          </p:nvSpPr>
          <p:spPr bwMode="auto">
            <a:xfrm>
              <a:off x="4482048" y="3817831"/>
              <a:ext cx="42068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sp>
        <p:nvSpPr>
          <p:cNvPr id="98" name="Text Box 49"/>
          <p:cNvSpPr txBox="1">
            <a:spLocks noChangeArrowheads="1"/>
          </p:cNvSpPr>
          <p:nvPr/>
        </p:nvSpPr>
        <p:spPr bwMode="auto">
          <a:xfrm>
            <a:off x="457201" y="4149150"/>
            <a:ext cx="2509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i="1" dirty="0">
                <a:solidFill>
                  <a:srgbClr val="000066"/>
                </a:solidFill>
                <a:latin typeface="+mj-lt"/>
                <a:cs typeface="Arial" charset="0"/>
              </a:rPr>
              <a:t>дольмены</a:t>
            </a:r>
            <a:endParaRPr lang="en-US" sz="1600" i="1" dirty="0">
              <a:solidFill>
                <a:srgbClr val="000066"/>
              </a:solidFill>
              <a:latin typeface="+mj-lt"/>
              <a:cs typeface="Arial" charset="0"/>
            </a:endParaRPr>
          </a:p>
        </p:txBody>
      </p:sp>
      <p:sp>
        <p:nvSpPr>
          <p:cNvPr id="99" name="Text Box 50"/>
          <p:cNvSpPr txBox="1">
            <a:spLocks noChangeArrowheads="1"/>
          </p:cNvSpPr>
          <p:nvPr/>
        </p:nvSpPr>
        <p:spPr bwMode="auto">
          <a:xfrm>
            <a:off x="3505200" y="4292025"/>
            <a:ext cx="201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i="1" dirty="0">
                <a:solidFill>
                  <a:srgbClr val="000066"/>
                </a:solidFill>
                <a:latin typeface="+mj-lt"/>
                <a:cs typeface="Arial" charset="0"/>
              </a:rPr>
              <a:t>футбольная  команда</a:t>
            </a:r>
            <a:endParaRPr lang="en-US" sz="1600" i="1" dirty="0">
              <a:solidFill>
                <a:srgbClr val="000066"/>
              </a:solidFill>
              <a:latin typeface="+mj-lt"/>
              <a:cs typeface="Arial" charset="0"/>
            </a:endParaRPr>
          </a:p>
        </p:txBody>
      </p:sp>
      <p:sp>
        <p:nvSpPr>
          <p:cNvPr id="100" name="Text Box 51"/>
          <p:cNvSpPr txBox="1">
            <a:spLocks noChangeArrowheads="1"/>
          </p:cNvSpPr>
          <p:nvPr/>
        </p:nvSpPr>
        <p:spPr bwMode="auto">
          <a:xfrm>
            <a:off x="7010400" y="4166612"/>
            <a:ext cx="831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i="1" dirty="0">
                <a:solidFill>
                  <a:srgbClr val="000066"/>
                </a:solidFill>
                <a:latin typeface="+mj-lt"/>
                <a:cs typeface="Arial" charset="0"/>
              </a:rPr>
              <a:t>ТЭК</a:t>
            </a:r>
            <a:endParaRPr lang="en-US" sz="1600" i="1" dirty="0">
              <a:solidFill>
                <a:srgbClr val="000066"/>
              </a:solidFill>
              <a:latin typeface="+mj-lt"/>
              <a:cs typeface="Arial" charset="0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973137" y="2558475"/>
            <a:ext cx="1582738" cy="431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" name="Схема 101"/>
          <p:cNvGraphicFramePr/>
          <p:nvPr>
            <p:extLst>
              <p:ext uri="{D42A27DB-BD31-4B8C-83A1-F6EECF244321}">
                <p14:modId xmlns:p14="http://schemas.microsoft.com/office/powerpoint/2010/main" val="1762855149"/>
              </p:ext>
            </p:extLst>
          </p:nvPr>
        </p:nvGraphicFramePr>
        <p:xfrm>
          <a:off x="1447800" y="5029200"/>
          <a:ext cx="6248300" cy="147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24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8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СЕТЕЦЕНТРИЗМ – ОРГАНИЗАЦИЯ ВЗАИМОДЕЙСТВИЯ МУЛЬТИАГЕНТОВ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АЛГОРИТМ ПОВЕДЕНИЯ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ЧЕЛОВЕКА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ИНТЕЛЛЕКТУАЛЬНОЙ СИСТЕМЕ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25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4" name="Рисунок 3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5" y="1494171"/>
            <a:ext cx="8685715" cy="52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440351"/>
              </p:ext>
            </p:extLst>
          </p:nvPr>
        </p:nvGraphicFramePr>
        <p:xfrm>
          <a:off x="428596" y="2192338"/>
          <a:ext cx="8294687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Visio" r:id="rId3" imgW="7727085" imgH="4667138" progId="">
                  <p:embed/>
                </p:oleObj>
              </mc:Choice>
              <mc:Fallback>
                <p:oleObj name="Visio" r:id="rId3" imgW="7727085" imgH="46671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2192338"/>
                        <a:ext cx="8294687" cy="443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4872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libri" pitchFamily="34" charset="0"/>
              </a:rPr>
              <a:t>Нейронная сеть</a:t>
            </a:r>
            <a:r>
              <a:rPr lang="ru-RU" b="1" dirty="0" smtClean="0">
                <a:latin typeface="Calibri" pitchFamily="34" charset="0"/>
              </a:rPr>
              <a:t>, как и человеческий мозг,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 способна к решению большого количества разноплановых задач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26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НЕЙРОННОЕ МОДЕЛИРОВАНИЕ (НМ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)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ЭНЕРГЕТИЧЕСКОЙ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СИСТЕМЫ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1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1622643"/>
            <a:ext cx="7747462" cy="5006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27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ПРИМЕНЕНИЕ НМ В ЭЛЕКТРОЭНЕРГЕТИКЕ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6200" y="1524000"/>
            <a:ext cx="6643735" cy="4071965"/>
            <a:chOff x="691" y="1202"/>
            <a:chExt cx="3341" cy="2302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720" y="1488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КП «Поведение-Исполнение</a:t>
              </a:r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»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733" y="1485"/>
              <a:ext cx="122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КП «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Восприятие-</a:t>
              </a:r>
              <a:b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</a:b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Поведение-Исполнение</a:t>
              </a:r>
              <a:r>
                <a:rPr lang="ru-RU" sz="1200" dirty="0">
                  <a:solidFill>
                    <a:srgbClr val="000000"/>
                  </a:solidFill>
                  <a:cs typeface="Times New Roman" pitchFamily="18" charset="0"/>
                </a:rPr>
                <a:t>»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096" y="1488"/>
              <a:ext cx="936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КП «Восприятие-Обработка»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91" y="2189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Координация эффекторов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941" y="2206"/>
              <a:ext cx="792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КП Селекции поведений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163" y="2189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>
                  <a:solidFill>
                    <a:srgbClr val="000000"/>
                  </a:solidFill>
                  <a:cs typeface="Times New Roman" pitchFamily="18" charset="0"/>
                </a:rPr>
                <a:t>КП Восприятия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20" y="2699"/>
              <a:ext cx="936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Эффекторы </a:t>
              </a: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(Мышцы, сенсоры)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971" y="2699"/>
              <a:ext cx="792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Поведенческие компоненты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3163" y="2699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Сенсорные системы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953" y="3216"/>
              <a:ext cx="2808" cy="288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       Тело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и органы         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          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Окружающая среда                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1447" y="1202"/>
              <a:ext cx="1872" cy="216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800" b="1" dirty="0">
                  <a:solidFill>
                    <a:srgbClr val="000000"/>
                  </a:solidFill>
                </a:rPr>
                <a:t>КП взаимодействия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1584" y="163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2952" y="163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008" y="1776"/>
              <a:ext cx="3" cy="4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H="1" flipV="1">
              <a:off x="1214" y="1756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011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1302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2436" y="1796"/>
              <a:ext cx="0" cy="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 flipV="1">
              <a:off x="2232" y="1776"/>
              <a:ext cx="0" cy="4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436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2232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 flipV="1">
              <a:off x="1331" y="2974"/>
              <a:ext cx="320" cy="2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1069" y="2974"/>
              <a:ext cx="371" cy="3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 flipV="1">
              <a:off x="3366" y="2974"/>
              <a:ext cx="216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V="1">
              <a:off x="3599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3657" y="1756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3454" y="1796"/>
              <a:ext cx="0" cy="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360" y="1835"/>
              <a:ext cx="703" cy="277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err="1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Эффекторные</a:t>
              </a:r>
              <a:r>
                <a:rPr lang="ru-RU" sz="1400" b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 процессы</a:t>
              </a:r>
              <a:endParaRPr lang="ru-RU" sz="1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2610" y="1835"/>
              <a:ext cx="792" cy="288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Когнитивные процессы (КП)</a:t>
              </a:r>
              <a:endParaRPr lang="ru-RU" sz="1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2376" y="321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" name="Прямоугольник 33"/>
          <p:cNvSpPr>
            <a:spLocks noChangeArrowheads="1"/>
          </p:cNvSpPr>
          <p:nvPr/>
        </p:nvSpPr>
        <p:spPr bwMode="auto">
          <a:xfrm>
            <a:off x="6848460" y="1524000"/>
            <a:ext cx="2143140" cy="3170099"/>
          </a:xfrm>
          <a:prstGeom prst="rect">
            <a:avLst/>
          </a:prstGeom>
          <a:solidFill>
            <a:srgbClr val="FFFF00">
              <a:alpha val="23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libri" pitchFamily="34" charset="0"/>
              </a:rPr>
              <a:t>Три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</a:rPr>
              <a:t>уровня: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когнитивных функций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отношений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Процессов</a:t>
            </a:r>
          </a:p>
          <a:p>
            <a:pPr>
              <a:buFont typeface="Arial" pitchFamily="34" charset="0"/>
              <a:buChar char="•"/>
            </a:pPr>
            <a:endParaRPr lang="ru-RU" sz="15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</a:rPr>
              <a:t>Три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</a:rPr>
              <a:t>компонента </a:t>
            </a:r>
            <a:endParaRPr lang="ru-RU" sz="16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восприятия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селекции поведения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исполнения</a:t>
            </a:r>
          </a:p>
          <a:p>
            <a:pPr>
              <a:buFont typeface="Arial" pitchFamily="34" charset="0"/>
              <a:buChar char="•"/>
            </a:pPr>
            <a:endParaRPr lang="ru-RU" sz="15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</a:rPr>
              <a:t>Связность компонент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процессы </a:t>
            </a:r>
            <a:r>
              <a:rPr lang="ru-RU" sz="1500" i="1" dirty="0">
                <a:solidFill>
                  <a:schemeClr val="tx1"/>
                </a:solidFill>
                <a:latin typeface="Calibri" pitchFamily="34" charset="0"/>
              </a:rPr>
              <a:t>взаимодействия</a:t>
            </a:r>
          </a:p>
        </p:txBody>
      </p:sp>
      <p:sp>
        <p:nvSpPr>
          <p:cNvPr id="36" name="Прямоугольник 1"/>
          <p:cNvSpPr>
            <a:spLocks noChangeArrowheads="1"/>
          </p:cNvSpPr>
          <p:nvPr/>
        </p:nvSpPr>
        <p:spPr bwMode="auto">
          <a:xfrm>
            <a:off x="0" y="565046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cap="all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Процессы человеческой деятельности в </a:t>
            </a:r>
            <a:r>
              <a:rPr lang="ru-RU" b="1" cap="all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техносфере</a:t>
            </a:r>
            <a:endParaRPr lang="ru-RU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322176"/>
              </p:ext>
            </p:extLst>
          </p:nvPr>
        </p:nvGraphicFramePr>
        <p:xfrm>
          <a:off x="642910" y="6005530"/>
          <a:ext cx="7858180" cy="623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45"/>
                <a:gridCol w="1964545"/>
                <a:gridCol w="2071702"/>
                <a:gridCol w="1857388"/>
              </a:tblGrid>
              <a:tr h="6238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Ощущение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Целевое видение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Моделирование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Принятие решений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28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ПРОЦЕССЫ КОГНИТИВНОЙ ФУНКЦИОНАЛЬНОСТИ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lip_art_toilet_me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0291" y="3276592"/>
            <a:ext cx="481267" cy="114300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800112" y="5105400"/>
            <a:ext cx="1281623" cy="944879"/>
            <a:chOff x="3428992" y="4929198"/>
            <a:chExt cx="1281623" cy="944879"/>
          </a:xfrm>
        </p:grpSpPr>
        <p:pic>
          <p:nvPicPr>
            <p:cNvPr id="6" name="Рисунок 5" descr="clip_art_toilet_me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8992" y="4929198"/>
              <a:ext cx="424367" cy="944879"/>
            </a:xfrm>
            <a:prstGeom prst="rect">
              <a:avLst/>
            </a:prstGeom>
          </p:spPr>
        </p:pic>
        <p:pic>
          <p:nvPicPr>
            <p:cNvPr id="7" name="Рисунок 6" descr="clip_art_toilet_me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7620" y="4929198"/>
              <a:ext cx="424367" cy="944879"/>
            </a:xfrm>
            <a:prstGeom prst="rect">
              <a:avLst/>
            </a:prstGeom>
          </p:spPr>
        </p:pic>
        <p:pic>
          <p:nvPicPr>
            <p:cNvPr id="8" name="Рисунок 7" descr="clip_art_toilet_me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6248" y="4929198"/>
              <a:ext cx="424367" cy="944879"/>
            </a:xfrm>
            <a:prstGeom prst="rect">
              <a:avLst/>
            </a:prstGeom>
          </p:spPr>
        </p:pic>
      </p:grp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7404" y="3581400"/>
            <a:ext cx="3357554" cy="225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548011"/>
            <a:ext cx="2928958" cy="2166989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 bwMode="auto">
          <a:xfrm>
            <a:off x="4419600" y="4400544"/>
            <a:ext cx="0" cy="6715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4" idx="1"/>
          </p:cNvCxnSpPr>
          <p:nvPr/>
        </p:nvCxnSpPr>
        <p:spPr bwMode="auto">
          <a:xfrm flipV="1">
            <a:off x="3081358" y="3848096"/>
            <a:ext cx="1118933" cy="285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</p:cNvCxnSpPr>
          <p:nvPr/>
        </p:nvCxnSpPr>
        <p:spPr bwMode="auto">
          <a:xfrm>
            <a:off x="4681558" y="3848096"/>
            <a:ext cx="990107" cy="285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 bwMode="auto">
          <a:xfrm>
            <a:off x="3081358" y="4736309"/>
            <a:ext cx="642554" cy="5214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 bwMode="auto">
          <a:xfrm flipV="1">
            <a:off x="5138758" y="4732144"/>
            <a:ext cx="514223" cy="5256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990600" y="1482725"/>
            <a:ext cx="7086600" cy="1641475"/>
            <a:chOff x="1828800" y="1482725"/>
            <a:chExt cx="7086600" cy="1641475"/>
          </a:xfrm>
        </p:grpSpPr>
        <p:pic>
          <p:nvPicPr>
            <p:cNvPr id="9" name="Рисунок 8" descr="0000.jp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8800" y="1524000"/>
              <a:ext cx="1280160" cy="1500188"/>
            </a:xfrm>
            <a:prstGeom prst="rect">
              <a:avLst/>
            </a:prstGeom>
          </p:spPr>
        </p:pic>
        <p:pic>
          <p:nvPicPr>
            <p:cNvPr id="10" name="Рисунок 9" descr="brain-power.jpg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V="1">
              <a:off x="5691171" y="1524000"/>
              <a:ext cx="1319229" cy="1524000"/>
            </a:xfrm>
            <a:prstGeom prst="rect">
              <a:avLst/>
            </a:prstGeom>
          </p:spPr>
        </p:pic>
        <p:pic>
          <p:nvPicPr>
            <p:cNvPr id="11" name="Рисунок 10" descr="110.jp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6116" y="1482725"/>
              <a:ext cx="2286000" cy="1641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 descr="103944114_1316634666_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66664" y="1614247"/>
              <a:ext cx="1748736" cy="1509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20" name="Прямая со стрелкой 19"/>
          <p:cNvCxnSpPr/>
          <p:nvPr/>
        </p:nvCxnSpPr>
        <p:spPr bwMode="auto">
          <a:xfrm>
            <a:off x="2571736" y="3124200"/>
            <a:ext cx="3857652" cy="1588"/>
          </a:xfrm>
          <a:prstGeom prst="straightConnector1">
            <a:avLst/>
          </a:prstGeom>
          <a:ln>
            <a:solidFill>
              <a:srgbClr val="00B050"/>
            </a:solidFill>
            <a:headEnd type="none" w="sm" len="sm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614364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Результат изменения мира представляет собой совокупность всех материальных,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энергетических и информационных преобразований</a:t>
            </a:r>
          </a:p>
        </p:txBody>
      </p:sp>
      <p:pic>
        <p:nvPicPr>
          <p:cNvPr id="3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9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ЭВОЛЮЦИЯ ЧЕЛОВЕКА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В ИНТЕЛЛЕКТУАЛЬНОЙ СОЦИОРАЗУМНОЙ СРЕДЕ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ЭВОЛЮЦИЯ ЭНЕРГЕТИЧЕСКОЙ ЦИВИЛИЗАЦИИ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3</a:t>
            </a:fld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557564" y="1676400"/>
            <a:ext cx="8281636" cy="4656065"/>
            <a:chOff x="361964" y="1676400"/>
            <a:chExt cx="8281636" cy="4656065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981325" y="5192713"/>
              <a:ext cx="431800" cy="431800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422775" y="4471988"/>
              <a:ext cx="503238" cy="46672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3413125" y="4473575"/>
              <a:ext cx="1009650" cy="1150938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4926013" y="3787775"/>
              <a:ext cx="1008062" cy="1150938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6654800" y="4257677"/>
              <a:ext cx="287338" cy="25082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942138" y="4257675"/>
              <a:ext cx="431800" cy="44767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/>
            <p:cNvSpPr/>
            <p:nvPr/>
          </p:nvSpPr>
          <p:spPr>
            <a:xfrm>
              <a:off x="361964" y="1676400"/>
              <a:ext cx="8053036" cy="4656065"/>
            </a:xfrm>
            <a:prstGeom prst="rect">
              <a:avLst/>
            </a:prstGeom>
            <a:gradFill flip="none" rotWithShape="1">
              <a:gsLst>
                <a:gs pos="0">
                  <a:srgbClr val="D9E5FF"/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0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50"/>
            <p:cNvSpPr txBox="1">
              <a:spLocks noChangeArrowheads="1"/>
            </p:cNvSpPr>
            <p:nvPr/>
          </p:nvSpPr>
          <p:spPr bwMode="auto">
            <a:xfrm>
              <a:off x="381000" y="2266890"/>
              <a:ext cx="266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ИНДУСТРИАЛИЗАЦИЯ</a:t>
              </a:r>
              <a:endParaRPr lang="ru-RU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24" name="TextBox 65"/>
            <p:cNvSpPr txBox="1">
              <a:spLocks noChangeArrowheads="1"/>
            </p:cNvSpPr>
            <p:nvPr/>
          </p:nvSpPr>
          <p:spPr bwMode="auto">
            <a:xfrm>
              <a:off x="381001" y="3810000"/>
              <a:ext cx="26209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u="sng" dirty="0" smtClean="0">
                  <a:solidFill>
                    <a:srgbClr val="A47A10"/>
                  </a:solidFill>
                  <a:latin typeface="+mj-lt"/>
                </a:rPr>
                <a:t>МОЩНОСТЬ</a:t>
              </a:r>
              <a:endParaRPr lang="ru-RU" sz="2000" b="1" u="sng" dirty="0">
                <a:solidFill>
                  <a:srgbClr val="A47A10"/>
                </a:solidFill>
                <a:latin typeface="+mj-lt"/>
              </a:endParaRPr>
            </a:p>
          </p:txBody>
        </p:sp>
        <p:sp>
          <p:nvSpPr>
            <p:cNvPr id="53" name="TextBox 50"/>
            <p:cNvSpPr txBox="1">
              <a:spLocks noChangeArrowheads="1"/>
            </p:cNvSpPr>
            <p:nvPr/>
          </p:nvSpPr>
          <p:spPr bwMode="auto">
            <a:xfrm>
              <a:off x="361964" y="5867400"/>
              <a:ext cx="8053036" cy="461665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ЭЛЕКТРОЭНЕРГЕТИКА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4" name="TextBox 50"/>
            <p:cNvSpPr txBox="1">
              <a:spLocks noChangeArrowheads="1"/>
            </p:cNvSpPr>
            <p:nvPr/>
          </p:nvSpPr>
          <p:spPr bwMode="auto">
            <a:xfrm>
              <a:off x="363553" y="5467290"/>
              <a:ext cx="2700000" cy="40011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УГОЛЬ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5" name="TextBox 50"/>
            <p:cNvSpPr txBox="1">
              <a:spLocks noChangeArrowheads="1"/>
            </p:cNvSpPr>
            <p:nvPr/>
          </p:nvSpPr>
          <p:spPr bwMode="auto">
            <a:xfrm>
              <a:off x="3048000" y="5459205"/>
              <a:ext cx="2700000" cy="40011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ГАЗ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7" name="TextBox 51"/>
            <p:cNvSpPr txBox="1">
              <a:spLocks noChangeArrowheads="1"/>
            </p:cNvSpPr>
            <p:nvPr/>
          </p:nvSpPr>
          <p:spPr bwMode="auto">
            <a:xfrm>
              <a:off x="372276" y="4267200"/>
              <a:ext cx="267572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latin typeface="+mj-lt"/>
                </a:rPr>
                <a:t>централизованная</a:t>
              </a:r>
            </a:p>
            <a:p>
              <a:pPr algn="ctr" eaLnBrk="1" hangingPunct="1"/>
              <a:r>
                <a:rPr lang="ru-RU" b="1" dirty="0" smtClean="0">
                  <a:latin typeface="+mj-lt"/>
                </a:rPr>
                <a:t>энергетика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XX </a:t>
              </a:r>
              <a:r>
                <a:rPr lang="ru-RU" b="1" dirty="0" smtClean="0">
                  <a:latin typeface="+mj-lt"/>
                </a:rPr>
                <a:t>век</a:t>
              </a:r>
            </a:p>
            <a:p>
              <a:pPr algn="ctr" eaLnBrk="1" hangingPunct="1"/>
              <a:endParaRPr lang="ru-RU" b="1" dirty="0">
                <a:latin typeface="+mj-lt"/>
              </a:endParaRPr>
            </a:p>
          </p:txBody>
        </p:sp>
        <p:sp>
          <p:nvSpPr>
            <p:cNvPr id="56" name="TextBox 50"/>
            <p:cNvSpPr txBox="1">
              <a:spLocks noChangeArrowheads="1"/>
            </p:cNvSpPr>
            <p:nvPr/>
          </p:nvSpPr>
          <p:spPr bwMode="auto">
            <a:xfrm>
              <a:off x="5715000" y="5467290"/>
              <a:ext cx="2700000" cy="40011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ВИЭ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8" name="TextBox 51"/>
            <p:cNvSpPr txBox="1">
              <a:spLocks noChangeArrowheads="1"/>
            </p:cNvSpPr>
            <p:nvPr/>
          </p:nvSpPr>
          <p:spPr bwMode="auto">
            <a:xfrm>
              <a:off x="3039276" y="4267200"/>
              <a:ext cx="267572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latin typeface="+mj-lt"/>
                </a:rPr>
                <a:t>децентрализованная</a:t>
              </a:r>
            </a:p>
            <a:p>
              <a:pPr algn="ctr" eaLnBrk="1" hangingPunct="1"/>
              <a:r>
                <a:rPr lang="ru-RU" b="1" dirty="0" smtClean="0">
                  <a:latin typeface="+mj-lt"/>
                </a:rPr>
                <a:t>энергетика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I </a:t>
              </a:r>
              <a:r>
                <a:rPr lang="ru-RU" b="1" dirty="0" smtClean="0">
                  <a:latin typeface="+mj-lt"/>
                </a:rPr>
                <a:t>половина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XXI </a:t>
              </a:r>
              <a:r>
                <a:rPr lang="ru-RU" b="1" dirty="0" smtClean="0">
                  <a:latin typeface="+mj-lt"/>
                </a:rPr>
                <a:t>век</a:t>
              </a:r>
              <a:r>
                <a:rPr lang="ru-RU" b="1" dirty="0">
                  <a:latin typeface="+mj-lt"/>
                </a:rPr>
                <a:t>а</a:t>
              </a:r>
              <a:endParaRPr lang="ru-RU" b="1" dirty="0" smtClean="0">
                <a:latin typeface="+mj-lt"/>
              </a:endParaRPr>
            </a:p>
            <a:p>
              <a:pPr algn="ctr" eaLnBrk="1" hangingPunct="1"/>
              <a:endParaRPr lang="ru-RU" b="1" dirty="0">
                <a:latin typeface="+mj-lt"/>
              </a:endParaRPr>
            </a:p>
          </p:txBody>
        </p:sp>
        <p:sp>
          <p:nvSpPr>
            <p:cNvPr id="59" name="TextBox 51"/>
            <p:cNvSpPr txBox="1">
              <a:spLocks noChangeArrowheads="1"/>
            </p:cNvSpPr>
            <p:nvPr/>
          </p:nvSpPr>
          <p:spPr bwMode="auto">
            <a:xfrm>
              <a:off x="5715000" y="4267200"/>
              <a:ext cx="270000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latin typeface="+mj-lt"/>
                </a:rPr>
                <a:t>интегральная</a:t>
              </a:r>
            </a:p>
            <a:p>
              <a:pPr algn="ctr" eaLnBrk="1" hangingPunct="1"/>
              <a:r>
                <a:rPr lang="ru-RU" b="1" dirty="0" smtClean="0">
                  <a:latin typeface="+mj-lt"/>
                </a:rPr>
                <a:t>энергетика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II </a:t>
              </a:r>
              <a:r>
                <a:rPr lang="ru-RU" b="1" dirty="0" smtClean="0">
                  <a:latin typeface="+mj-lt"/>
                </a:rPr>
                <a:t>половина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XXI </a:t>
              </a:r>
              <a:r>
                <a:rPr lang="ru-RU" b="1" dirty="0" smtClean="0">
                  <a:latin typeface="+mj-lt"/>
                </a:rPr>
                <a:t>век</a:t>
              </a:r>
              <a:r>
                <a:rPr lang="ru-RU" b="1" dirty="0">
                  <a:latin typeface="+mj-lt"/>
                </a:rPr>
                <a:t>а</a:t>
              </a:r>
              <a:endParaRPr lang="ru-RU" b="1" dirty="0" smtClean="0">
                <a:latin typeface="+mj-lt"/>
              </a:endParaRPr>
            </a:p>
            <a:p>
              <a:pPr algn="ctr" eaLnBrk="1" hangingPunct="1"/>
              <a:endParaRPr lang="ru-RU" b="1" dirty="0">
                <a:latin typeface="+mj-lt"/>
              </a:endParaRPr>
            </a:p>
          </p:txBody>
        </p:sp>
        <p:sp>
          <p:nvSpPr>
            <p:cNvPr id="61" name="TextBox 65"/>
            <p:cNvSpPr txBox="1">
              <a:spLocks noChangeArrowheads="1"/>
            </p:cNvSpPr>
            <p:nvPr/>
          </p:nvSpPr>
          <p:spPr bwMode="auto">
            <a:xfrm>
              <a:off x="5715000" y="3810000"/>
              <a:ext cx="2700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u="sng" dirty="0" smtClean="0">
                  <a:solidFill>
                    <a:srgbClr val="A47A10"/>
                  </a:solidFill>
                  <a:latin typeface="+mj-lt"/>
                </a:rPr>
                <a:t>МЫСЛЬ</a:t>
              </a:r>
              <a:endParaRPr lang="ru-RU" sz="2000" b="1" u="sng" dirty="0">
                <a:solidFill>
                  <a:srgbClr val="A47A10"/>
                </a:solidFill>
                <a:latin typeface="+mj-lt"/>
              </a:endParaRPr>
            </a:p>
          </p:txBody>
        </p:sp>
        <p:cxnSp>
          <p:nvCxnSpPr>
            <p:cNvPr id="62" name="Прямая соединительная линия 61"/>
            <p:cNvCxnSpPr/>
            <p:nvPr/>
          </p:nvCxnSpPr>
          <p:spPr>
            <a:xfrm flipV="1">
              <a:off x="363553" y="2667000"/>
              <a:ext cx="1983324" cy="178995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2346877" y="2678680"/>
              <a:ext cx="701123" cy="110909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718965" y="2282138"/>
              <a:ext cx="996035" cy="1146862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V="1">
              <a:off x="3039275" y="2272479"/>
              <a:ext cx="1679690" cy="1515296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V="1">
              <a:off x="5715000" y="1891478"/>
              <a:ext cx="1676400" cy="1537522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373938" y="1891478"/>
              <a:ext cx="931862" cy="1149761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50"/>
            <p:cNvSpPr txBox="1">
              <a:spLocks noChangeArrowheads="1"/>
            </p:cNvSpPr>
            <p:nvPr/>
          </p:nvSpPr>
          <p:spPr bwMode="auto">
            <a:xfrm>
              <a:off x="3001342" y="1752600"/>
              <a:ext cx="2789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НЕОИНДУСТРИАЛИЗАЦИЯ</a:t>
              </a:r>
              <a:endParaRPr lang="ru-RU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75" name="TextBox 50"/>
            <p:cNvSpPr txBox="1">
              <a:spLocks noChangeArrowheads="1"/>
            </p:cNvSpPr>
            <p:nvPr/>
          </p:nvSpPr>
          <p:spPr bwMode="auto">
            <a:xfrm>
              <a:off x="5943600" y="2477869"/>
              <a:ext cx="2700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СОЦИО-</a:t>
              </a:r>
              <a:br>
                <a:rPr lang="ru-RU" b="1" dirty="0" smtClean="0">
                  <a:solidFill>
                    <a:srgbClr val="0070C0"/>
                  </a:solidFill>
                  <a:latin typeface="+mj-lt"/>
                </a:rPr>
              </a:br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ГУМАНИЗМ</a:t>
              </a:r>
              <a:endParaRPr lang="ru-RU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60" name="TextBox 65"/>
            <p:cNvSpPr txBox="1">
              <a:spLocks noChangeArrowheads="1"/>
            </p:cNvSpPr>
            <p:nvPr/>
          </p:nvSpPr>
          <p:spPr bwMode="auto">
            <a:xfrm>
              <a:off x="3039275" y="3810000"/>
              <a:ext cx="26757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u="sng" dirty="0" smtClean="0">
                  <a:solidFill>
                    <a:srgbClr val="A47A10"/>
                  </a:solidFill>
                  <a:latin typeface="+mj-lt"/>
                </a:rPr>
                <a:t>ИНФОРМАЦИЯ</a:t>
              </a:r>
              <a:endParaRPr lang="ru-RU" sz="2000" b="1" u="sng" dirty="0">
                <a:solidFill>
                  <a:srgbClr val="A47A10"/>
                </a:solidFill>
                <a:latin typeface="+mj-lt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2514600" y="4007244"/>
              <a:ext cx="974725" cy="2812"/>
            </a:xfrm>
            <a:prstGeom prst="straightConnector1">
              <a:avLst/>
            </a:prstGeom>
            <a:ln w="19050">
              <a:solidFill>
                <a:srgbClr val="D29C1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/>
            <p:nvPr/>
          </p:nvCxnSpPr>
          <p:spPr>
            <a:xfrm flipV="1">
              <a:off x="5334000" y="4010056"/>
              <a:ext cx="1219200" cy="1"/>
            </a:xfrm>
            <a:prstGeom prst="straightConnector1">
              <a:avLst/>
            </a:prstGeom>
            <a:ln w="19050">
              <a:solidFill>
                <a:srgbClr val="D29C1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66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304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019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www.energystrategy.ru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6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00188"/>
            <a:ext cx="323373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375" y="1500188"/>
            <a:ext cx="5737225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Количественный и качественный рост энергопотребления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Новый электрический мир</a:t>
            </a:r>
            <a:endParaRPr lang="en-US" sz="1600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Новая техника генерации (ВИЭ)</a:t>
            </a:r>
            <a:b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и транспорта (УВЛ и СПИН)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err="1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Энерго</a:t>
            </a: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-информационная интеграция</a:t>
            </a:r>
            <a:b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электрических систем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Глобализация и регионализация энергетики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err="1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Эргатические</a:t>
            </a: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 системы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3657600"/>
            <a:ext cx="333692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crypted-tbn1.gstatic.com/images?q=tbn:ANd9GcSVjYACIzSiYBkeRD8s7V-eX5bppCaoI58bfF6uVD5pcCcAB2F0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4581525"/>
            <a:ext cx="12080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05025" y="4419600"/>
            <a:ext cx="284797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Стратегия ЕС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 – </a:t>
            </a:r>
            <a:r>
              <a:rPr lang="ru-RU" sz="1600" b="1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2020 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900/600/300 – </a:t>
            </a:r>
            <a:r>
              <a:rPr lang="ru-RU" sz="1600" b="1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2030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 г.</a:t>
            </a:r>
            <a:endParaRPr lang="en-US" sz="1600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Декарбонизация – </a:t>
            </a:r>
            <a:r>
              <a:rPr lang="ru-RU" sz="1600" b="1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2050 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5867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парадигма развития энергосистем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интегратор многообразия потребителей и производителей электрической </a:t>
            </a:r>
            <a:r>
              <a:rPr lang="ru-RU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</a:t>
            </a:r>
            <a:endParaRPr lang="ru-RU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АКТУАЛЬНЫЕ ПРОБЛЕМЫ РАЗВИТИЯ ЭНЕРГЕТИКИ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4</a:t>
            </a:fld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КЛЮЧЕВЫЕ ПАРАМЕТРЫ ЭНЕРГЕТИЧЕСКОГО РАЗВИТИЯ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6429" y="1981200"/>
            <a:ext cx="4473693" cy="4036457"/>
          </a:xfrm>
          <a:prstGeom prst="rect">
            <a:avLst/>
          </a:prstGeom>
          <a:gradFill flip="none" rotWithShape="1">
            <a:gsLst>
              <a:gs pos="0">
                <a:srgbClr val="FBEBCD"/>
              </a:gs>
              <a:gs pos="50000">
                <a:schemeClr val="bg1"/>
              </a:gs>
              <a:gs pos="100000">
                <a:schemeClr val="bg1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036429" y="6007690"/>
            <a:ext cx="4473693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036429" y="1981200"/>
            <a:ext cx="4932" cy="402649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Полилиния 9"/>
          <p:cNvSpPr/>
          <p:nvPr/>
        </p:nvSpPr>
        <p:spPr>
          <a:xfrm>
            <a:off x="2026564" y="2873207"/>
            <a:ext cx="3985384" cy="3112059"/>
          </a:xfrm>
          <a:custGeom>
            <a:avLst/>
            <a:gdLst>
              <a:gd name="connsiteX0" fmla="*/ 0 w 1323975"/>
              <a:gd name="connsiteY0" fmla="*/ 4162425 h 4162425"/>
              <a:gd name="connsiteX1" fmla="*/ 1019175 w 1323975"/>
              <a:gd name="connsiteY1" fmla="*/ 2676525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  <a:gd name="connsiteX0" fmla="*/ 0 w 1323975"/>
              <a:gd name="connsiteY0" fmla="*/ 4162425 h 4162425"/>
              <a:gd name="connsiteX1" fmla="*/ 810487 w 1323975"/>
              <a:gd name="connsiteY1" fmla="*/ 2807489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  <a:gd name="connsiteX0" fmla="*/ 0 w 1323975"/>
              <a:gd name="connsiteY0" fmla="*/ 4162425 h 4162425"/>
              <a:gd name="connsiteX1" fmla="*/ 1005263 w 1323975"/>
              <a:gd name="connsiteY1" fmla="*/ 1890734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  <a:gd name="connsiteX0" fmla="*/ 0 w 1323975"/>
              <a:gd name="connsiteY0" fmla="*/ 4162425 h 4162425"/>
              <a:gd name="connsiteX1" fmla="*/ 1005263 w 1323975"/>
              <a:gd name="connsiteY1" fmla="*/ 1890734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975" h="4162425">
                <a:moveTo>
                  <a:pt x="0" y="4162425"/>
                </a:moveTo>
                <a:cubicBezTo>
                  <a:pt x="399256" y="3766344"/>
                  <a:pt x="798513" y="2659309"/>
                  <a:pt x="1005263" y="1890734"/>
                </a:cubicBezTo>
                <a:cubicBezTo>
                  <a:pt x="1212013" y="1122159"/>
                  <a:pt x="1270856" y="315122"/>
                  <a:pt x="1323975" y="0"/>
                </a:cubicBezTo>
                <a:lnTo>
                  <a:pt x="1323975" y="0"/>
                </a:lnTo>
              </a:path>
            </a:pathLst>
          </a:cu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041361" y="3877339"/>
            <a:ext cx="3968120" cy="2107927"/>
          </a:xfrm>
          <a:custGeom>
            <a:avLst/>
            <a:gdLst>
              <a:gd name="connsiteX0" fmla="*/ 0 w 1333500"/>
              <a:gd name="connsiteY0" fmla="*/ 2057400 h 2057400"/>
              <a:gd name="connsiteX1" fmla="*/ 523875 w 1333500"/>
              <a:gd name="connsiteY1" fmla="*/ 1609725 h 2057400"/>
              <a:gd name="connsiteX2" fmla="*/ 942975 w 1333500"/>
              <a:gd name="connsiteY2" fmla="*/ 1047750 h 2057400"/>
              <a:gd name="connsiteX3" fmla="*/ 1238250 w 1333500"/>
              <a:gd name="connsiteY3" fmla="*/ 342900 h 2057400"/>
              <a:gd name="connsiteX4" fmla="*/ 1333500 w 13335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2057400">
                <a:moveTo>
                  <a:pt x="0" y="2057400"/>
                </a:moveTo>
                <a:cubicBezTo>
                  <a:pt x="183356" y="1917700"/>
                  <a:pt x="366713" y="1778000"/>
                  <a:pt x="523875" y="1609725"/>
                </a:cubicBezTo>
                <a:cubicBezTo>
                  <a:pt x="681037" y="1441450"/>
                  <a:pt x="823913" y="1258887"/>
                  <a:pt x="942975" y="1047750"/>
                </a:cubicBezTo>
                <a:cubicBezTo>
                  <a:pt x="1062037" y="836613"/>
                  <a:pt x="1173163" y="517525"/>
                  <a:pt x="1238250" y="342900"/>
                </a:cubicBezTo>
                <a:cubicBezTo>
                  <a:pt x="1303337" y="168275"/>
                  <a:pt x="1318418" y="84137"/>
                  <a:pt x="1333500" y="0"/>
                </a:cubicBezTo>
              </a:path>
            </a:pathLst>
          </a:cu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026564" y="4555065"/>
            <a:ext cx="3985384" cy="1445151"/>
          </a:xfrm>
          <a:custGeom>
            <a:avLst/>
            <a:gdLst>
              <a:gd name="connsiteX0" fmla="*/ 0 w 1952625"/>
              <a:gd name="connsiteY0" fmla="*/ 1990725 h 1990725"/>
              <a:gd name="connsiteX1" fmla="*/ 752475 w 1952625"/>
              <a:gd name="connsiteY1" fmla="*/ 1628775 h 1990725"/>
              <a:gd name="connsiteX2" fmla="*/ 1419225 w 1952625"/>
              <a:gd name="connsiteY2" fmla="*/ 1009650 h 1990725"/>
              <a:gd name="connsiteX3" fmla="*/ 1809750 w 1952625"/>
              <a:gd name="connsiteY3" fmla="*/ 381000 h 1990725"/>
              <a:gd name="connsiteX4" fmla="*/ 1952625 w 1952625"/>
              <a:gd name="connsiteY4" fmla="*/ 0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5" h="1990725">
                <a:moveTo>
                  <a:pt x="0" y="1990725"/>
                </a:moveTo>
                <a:cubicBezTo>
                  <a:pt x="257969" y="1891506"/>
                  <a:pt x="515938" y="1792287"/>
                  <a:pt x="752475" y="1628775"/>
                </a:cubicBezTo>
                <a:cubicBezTo>
                  <a:pt x="989013" y="1465262"/>
                  <a:pt x="1243013" y="1217612"/>
                  <a:pt x="1419225" y="1009650"/>
                </a:cubicBezTo>
                <a:cubicBezTo>
                  <a:pt x="1595437" y="801688"/>
                  <a:pt x="1720850" y="549275"/>
                  <a:pt x="1809750" y="381000"/>
                </a:cubicBezTo>
                <a:cubicBezTo>
                  <a:pt x="1898650" y="212725"/>
                  <a:pt x="1925637" y="106362"/>
                  <a:pt x="1952625" y="0"/>
                </a:cubicBezTo>
              </a:path>
            </a:pathLst>
          </a:cu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34"/>
          <p:cNvSpPr txBox="1">
            <a:spLocks noChangeArrowheads="1"/>
          </p:cNvSpPr>
          <p:nvPr/>
        </p:nvSpPr>
        <p:spPr bwMode="auto">
          <a:xfrm>
            <a:off x="5974677" y="2438400"/>
            <a:ext cx="3245523" cy="6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ВВП</a:t>
            </a:r>
            <a:endParaRPr lang="ru-RU" sz="20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4608678" y="3410613"/>
            <a:ext cx="3243056" cy="6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э/э</a:t>
            </a:r>
            <a:endParaRPr lang="ru-RU" sz="20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5986586" y="4172613"/>
            <a:ext cx="2350291" cy="6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ТЭР</a:t>
            </a:r>
            <a:endParaRPr lang="ru-RU" sz="20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35130399"/>
              </p:ext>
            </p:extLst>
          </p:nvPr>
        </p:nvGraphicFramePr>
        <p:xfrm>
          <a:off x="990600" y="1981200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7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ТРИ</a:t>
            </a:r>
            <a:r>
              <a:rPr lang="ru-RU" sz="2400" b="1" dirty="0" smtClean="0">
                <a:solidFill>
                  <a:srgbClr val="C00000"/>
                </a:solidFill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</a:rPr>
              <a:t>МФ ЭЛЕКТРОЭНЕРГЕТИКИ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7988" y="1676400"/>
            <a:ext cx="8328025" cy="4648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электрификация потребителя</a:t>
            </a: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ru-RU" sz="1600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электрификация быта 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(электрическое отопление, освещение, приготовления пище, системы комфорта)</a:t>
            </a:r>
            <a:endParaRPr lang="ru-RU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электрификация транспорта 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(железнодорожный, городской общественный электротранспорт, электромобили)</a:t>
            </a:r>
            <a:endParaRPr lang="ru-RU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электрификация социальной </a:t>
            </a:r>
            <a:r>
              <a:rPr lang="ru-RU" b="1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сферы </a:t>
            </a:r>
            <a:r>
              <a:rPr lang="ru-RU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(эл. освещение, эл. приборы в медицине, эл. снабжение спортивных и культурно-деловых центров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),</a:t>
            </a:r>
            <a:r>
              <a:rPr lang="ru-RU" i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промышленности</a:t>
            </a:r>
            <a:r>
              <a:rPr lang="ru-RU" i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(СВЧ, электро-импульсная обработка 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материалов), </a:t>
            </a: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строительства </a:t>
            </a:r>
            <a:r>
              <a:rPr lang="ru-RU" b="1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и сельского </a:t>
            </a: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хозяйства</a:t>
            </a:r>
            <a:endParaRPr lang="ru-RU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ru-RU" sz="1600" i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от «розеточной технологии» к сетевым аккумуляторам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«умный дом» (АСКУ) + автономные источники + интеграция систем водо-, тепло-, газо- и электроснабжения</a:t>
            </a:r>
            <a:endParaRPr lang="ru-RU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7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НОВЫЙ ЭЛЕКТРИЧЕСКИЙ </a:t>
            </a:r>
            <a:r>
              <a:rPr lang="ru-RU" sz="2400" b="1" dirty="0" smtClean="0">
                <a:solidFill>
                  <a:srgbClr val="002060"/>
                </a:solidFill>
              </a:rPr>
              <a:t>МИР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00200"/>
            <a:ext cx="7667625" cy="475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МНОГОУКЛАДНАЯ ЭНЕРГЕТИКА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71550" y="16129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endParaRPr lang="ru-RU"/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1612900"/>
            <a:ext cx="828198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НОВАЯ ГЕНЕРАЦИЯ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838</Words>
  <Application>Microsoft Office PowerPoint</Application>
  <PresentationFormat>Экран (4:3)</PresentationFormat>
  <Paragraphs>272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Office Theme</vt:lpstr>
      <vt:lpstr>Visio</vt:lpstr>
      <vt:lpstr>ЭНЕРГОИНФОРМАЦИОННЫЕ ЭРГАТИЧЕСКИЕ СИСТЕМЫ – БУДУЩЕЕ ЭЛЕКТРОЭНЕРГЕТИКИ</vt:lpstr>
      <vt:lpstr>Эргатическая система = человеко-машинная энергоинформационная система производства и жизнедеятельности</vt:lpstr>
      <vt:lpstr>ЭВОЛЮЦИЯ ЭНЕРГЕТИЧЕСКОЙ ЦИВИЛИЗАЦИИ</vt:lpstr>
      <vt:lpstr>АКТУАЛЬНЫЕ ПРОБЛЕМЫ РАЗВИТИЯ ЭНЕРГЕТИКИ</vt:lpstr>
      <vt:lpstr>КЛЮЧЕВЫЕ ПАРАМЕТРЫ ЭНЕРГЕТИЧЕСКОГО РАЗВИТИЯ</vt:lpstr>
      <vt:lpstr>ТРИУМФ ЭЛЕКТРОЭНЕРГЕТИКИ</vt:lpstr>
      <vt:lpstr>НОВЫЙ ЭЛЕКТРИЧЕСКИЙ МИР</vt:lpstr>
      <vt:lpstr>МНОГОУКЛАДНАЯ ЭНЕРГЕТИКА</vt:lpstr>
      <vt:lpstr>НОВАЯ ГЕНЕРАЦИЯ</vt:lpstr>
      <vt:lpstr>ИЕРАРХИЧЕСКАЯ СТРУКТУРА ЕЭС РОССИИ</vt:lpstr>
      <vt:lpstr>ОСНОВНЫЕ ТРЕНДЫ РАЗВИТИЯ ЭЛЕКТРОЭНЕРГЕТИЧЕСКИХ СИСТЕМ</vt:lpstr>
      <vt:lpstr>ЦЕНТРАЛИЗОВАННОЕ И ДЕЦЕНТРАЛИЗОВАННОЕ ЭНЕРГОСНАБЖЕНИЕ</vt:lpstr>
      <vt:lpstr>КЛАССИФИКАЦИИ ЭЛЕКТРОПЕРЕДАЧ</vt:lpstr>
      <vt:lpstr>«ЭКЗОТИЧНЫЕ» ЭЛЕКТРОПЕРЕДАЧИ</vt:lpstr>
      <vt:lpstr>ТЕХНОЛОГИИ КОМБИНИРОВАННОГО ТРАНСПОРТА ЭНЕРГИИ</vt:lpstr>
      <vt:lpstr>ВИДЫ ТЕХНОЛОГИЙ НАКОПЛЕНИЯ ЭНЕРГИИ</vt:lpstr>
      <vt:lpstr>ФУНКЦИОНАЛЬНЫЕ УСЛОВИЯ ПРИМЕНЕНИЯ BESS (СНЭ) в ЭЭС</vt:lpstr>
      <vt:lpstr>МЕГАПРОЕКТ «Yokohama Smart City Project»</vt:lpstr>
      <vt:lpstr>ИНФРАСТРУКТУРНАЯ СЕТЬ ЕВРАЗИИ</vt:lpstr>
      <vt:lpstr>ЭНЕРГЕТИЧЕСКИЕ КЛАСТЕРЫ В СТРУКТУРЕ ЕНЭС</vt:lpstr>
      <vt:lpstr>ОТ ЕЭС 1.0 К ЕЭС 2.0</vt:lpstr>
      <vt:lpstr>ЭЛЕКТРИЧЕСКИЕ СИСТЕМЫ – SMART GRID</vt:lpstr>
      <vt:lpstr>«УМНАЯ» И «ИНТЕЛЛЕКТУАЛЬНАЯ» ЭНЕРГОСИСТЕМА</vt:lpstr>
      <vt:lpstr>СЕТЕЦЕНТРИЗМ – ОРГАНИЗАЦИЯ ВЗАИМОДЕЙСТВИЯ МУЛЬТИАГЕНТОВ</vt:lpstr>
      <vt:lpstr>АЛГОРИТМ ПОВЕДЕНИЯ ЧЕЛОВЕКА В ИНТЕЛЛЕКТУАЛЬНОЙ СИСТЕМЕ</vt:lpstr>
      <vt:lpstr>НЕЙРОННОЕ МОДЕЛИРОВАНИЕ (НМ) ЭНЕРГЕТИЧЕСКОЙ СИСТЕМЫ</vt:lpstr>
      <vt:lpstr>ПРИМЕНЕНИЕ НМ В ЭЛЕКТРОЭНЕРГЕТИКЕ</vt:lpstr>
      <vt:lpstr>ПРОЦЕССЫ КОГНИТИВНОЙ ФУНКЦИОНАЛЬНОСТИ</vt:lpstr>
      <vt:lpstr>ЭВОЛЮЦИЯ ЧЕЛОВЕКА В ИНТЕЛЛЕКТУАЛЬНОЙ СОЦИОРАЗУМНОЙ СРЕДЕ</vt:lpstr>
      <vt:lpstr>СПАСИБО ЗА ВНИМАНИЕ!</vt:lpstr>
    </vt:vector>
  </TitlesOfParts>
  <Company>HYATT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K_Goroshkin</cp:lastModifiedBy>
  <cp:revision>68</cp:revision>
  <dcterms:created xsi:type="dcterms:W3CDTF">2015-12-09T15:59:37Z</dcterms:created>
  <dcterms:modified xsi:type="dcterms:W3CDTF">2018-08-15T11:22:37Z</dcterms:modified>
</cp:coreProperties>
</file>